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10" r:id="rId6"/>
    <p:sldId id="311" r:id="rId7"/>
    <p:sldId id="312" r:id="rId8"/>
    <p:sldId id="313" r:id="rId9"/>
    <p:sldId id="320" r:id="rId10"/>
    <p:sldId id="314" r:id="rId11"/>
    <p:sldId id="315" r:id="rId12"/>
    <p:sldId id="316" r:id="rId13"/>
    <p:sldId id="317" r:id="rId14"/>
    <p:sldId id="318" r:id="rId15"/>
    <p:sldId id="321" r:id="rId16"/>
    <p:sldId id="322" r:id="rId17"/>
    <p:sldId id="319" r:id="rId18"/>
    <p:sldId id="324" r:id="rId19"/>
    <p:sldId id="32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3" d="100"/>
          <a:sy n="73" d="100"/>
        </p:scale>
        <p:origin x="618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nahuraki.lecture.ub.ac.id/files/2014/02/ETIKAdalm-berbagai-persp.11.PPT.pp" TargetMode="External"/><Relationship Id="rId2" Type="http://schemas.openxmlformats.org/officeDocument/2006/relationships/hyperlink" Target="https://www.ruangkerja.id/blog/perhatikan-hal-hal-ini-untuk-bertahan-di-era-disrupsi-disruption-er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jurnal.id/id/blog/2017/cara-mudah-menghitung-dan-meningkatkan-omzet-perusahaan" TargetMode="External"/><Relationship Id="rId4" Type="http://schemas.openxmlformats.org/officeDocument/2006/relationships/hyperlink" Target="https://www.developgoodhabits.com/eisenhower-matrix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9999" y="639098"/>
            <a:ext cx="4813072" cy="3111268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/>
              <a:t>The Concept of Entrepreneurship, IMC and Implementation of Islamic Values in The Disruption  Era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sz="2000" b="1" dirty="0"/>
              <a:t>LILIK SUMARNI,S.SOS, M.SI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ue Ocean vs. Red Ocean Strategy &lt;ul&gt;&lt;li&gt;Menciptakan ruang pasar baru &lt;/li&gt;&lt;/ul&gt;&lt;ul&gt;&lt;li&gt;Membuat kompetisi menjadi tidak r...">
            <a:extLst>
              <a:ext uri="{FF2B5EF4-FFF2-40B4-BE49-F238E27FC236}">
                <a16:creationId xmlns:a16="http://schemas.microsoft.com/office/drawing/2014/main" id="{74694501-3862-3FC4-6A4B-F6E522C353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" t="6286" r="2629" b="22019"/>
          <a:stretch/>
        </p:blipFill>
        <p:spPr bwMode="auto">
          <a:xfrm>
            <a:off x="2194561" y="1018903"/>
            <a:ext cx="8072845" cy="4767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891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OS02">
            <a:extLst>
              <a:ext uri="{FF2B5EF4-FFF2-40B4-BE49-F238E27FC236}">
                <a16:creationId xmlns:a16="http://schemas.microsoft.com/office/drawing/2014/main" id="{1382D9DF-EAF8-5D31-62C4-9BC1065751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52" y="252413"/>
            <a:ext cx="8825948" cy="61218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429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26C7-DFDF-EB45-E959-938264D0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88040"/>
          </a:xfrm>
        </p:spPr>
        <p:txBody>
          <a:bodyPr>
            <a:normAutofit/>
          </a:bodyPr>
          <a:lstStyle/>
          <a:p>
            <a:pPr algn="ctr"/>
            <a:r>
              <a:rPr lang="en-ID" sz="3200" b="1" dirty="0"/>
              <a:t>DISRUPTION ERA &amp; STRATEGI MENGHADAPINYA</a:t>
            </a:r>
          </a:p>
        </p:txBody>
      </p:sp>
      <p:pic>
        <p:nvPicPr>
          <p:cNvPr id="3076" name="Picture 4" descr="strategi menghadapi era disrupsi adalah dengan berinovasi">
            <a:extLst>
              <a:ext uri="{FF2B5EF4-FFF2-40B4-BE49-F238E27FC236}">
                <a16:creationId xmlns:a16="http://schemas.microsoft.com/office/drawing/2014/main" id="{AFAC0E88-D1B2-2086-4C10-44C0CF217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920202"/>
            <a:ext cx="3213691" cy="180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B39692-D1D7-8415-C20F-5B1E8B2DEF79}"/>
              </a:ext>
            </a:extLst>
          </p:cNvPr>
          <p:cNvSpPr/>
          <p:nvPr/>
        </p:nvSpPr>
        <p:spPr>
          <a:xfrm>
            <a:off x="1097280" y="1683026"/>
            <a:ext cx="3485246" cy="237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1. JANGAN BERHENTI BERINOVASI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46CCE4-5B07-8A81-F87E-A329A242D8EE}"/>
              </a:ext>
            </a:extLst>
          </p:cNvPr>
          <p:cNvSpPr/>
          <p:nvPr/>
        </p:nvSpPr>
        <p:spPr>
          <a:xfrm>
            <a:off x="1097280" y="3717918"/>
            <a:ext cx="3485246" cy="488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/>
              <a:t>2. JANGAN ‘BERLINDUNG’ DIBAWAH REGULASI</a:t>
            </a:r>
          </a:p>
        </p:txBody>
      </p:sp>
      <p:pic>
        <p:nvPicPr>
          <p:cNvPr id="3078" name="Picture 6" descr="strategi menghadapi era disrupsi dengan jangan berlindung di bawah regulasi">
            <a:extLst>
              <a:ext uri="{FF2B5EF4-FFF2-40B4-BE49-F238E27FC236}">
                <a16:creationId xmlns:a16="http://schemas.microsoft.com/office/drawing/2014/main" id="{95C3F32B-1658-66DD-DB58-08A1A2836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4268798"/>
            <a:ext cx="3485246" cy="152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60CB7B0-2339-F597-8DE8-FF036D59E9FE}"/>
              </a:ext>
            </a:extLst>
          </p:cNvPr>
          <p:cNvSpPr/>
          <p:nvPr/>
        </p:nvSpPr>
        <p:spPr>
          <a:xfrm>
            <a:off x="1097280" y="5825695"/>
            <a:ext cx="3485246" cy="4575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400" b="1" dirty="0" err="1"/>
              <a:t>Aksi</a:t>
            </a:r>
            <a:r>
              <a:rPr lang="en-ID" sz="1400" b="1" dirty="0"/>
              <a:t> </a:t>
            </a:r>
            <a:r>
              <a:rPr lang="en-ID" sz="1400" b="1" dirty="0" err="1"/>
              <a:t>protes</a:t>
            </a:r>
            <a:r>
              <a:rPr lang="en-ID" sz="1400" b="1" dirty="0"/>
              <a:t> anti </a:t>
            </a:r>
            <a:r>
              <a:rPr lang="en-ID" sz="1400" b="1" dirty="0" err="1"/>
              <a:t>taksi</a:t>
            </a:r>
            <a:r>
              <a:rPr lang="en-ID" sz="1400" b="1" dirty="0"/>
              <a:t> daring di London (telegraph.co.uk)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17C464-068E-861F-269E-9374797D3B17}"/>
              </a:ext>
            </a:extLst>
          </p:cNvPr>
          <p:cNvSpPr/>
          <p:nvPr/>
        </p:nvSpPr>
        <p:spPr>
          <a:xfrm>
            <a:off x="5466520" y="1683026"/>
            <a:ext cx="4300332" cy="237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3. MANFAATKAN TEKNOLOGI</a:t>
            </a:r>
          </a:p>
        </p:txBody>
      </p:sp>
      <p:pic>
        <p:nvPicPr>
          <p:cNvPr id="3082" name="Picture 10" descr="strategi menghadapi era disrupsi dengan memanfaatkan teknologi">
            <a:extLst>
              <a:ext uri="{FF2B5EF4-FFF2-40B4-BE49-F238E27FC236}">
                <a16:creationId xmlns:a16="http://schemas.microsoft.com/office/drawing/2014/main" id="{BE9D0C67-C43A-2AC6-2E67-E7F85DC6A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521" y="1920203"/>
            <a:ext cx="4306096" cy="257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9961FA-1180-C661-4E8A-17B5EE150A39}"/>
              </a:ext>
            </a:extLst>
          </p:cNvPr>
          <p:cNvSpPr/>
          <p:nvPr/>
        </p:nvSpPr>
        <p:spPr>
          <a:xfrm>
            <a:off x="5466520" y="4611756"/>
            <a:ext cx="4300332" cy="5632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400" b="1" dirty="0" err="1"/>
              <a:t>Teknologi</a:t>
            </a:r>
            <a:r>
              <a:rPr lang="en-ID" sz="1400" b="1" dirty="0"/>
              <a:t> </a:t>
            </a:r>
            <a:r>
              <a:rPr lang="en-ID" sz="1400" b="1" dirty="0" err="1"/>
              <a:t>menjadi</a:t>
            </a:r>
            <a:r>
              <a:rPr lang="en-ID" sz="1400" b="1" dirty="0"/>
              <a:t> salah </a:t>
            </a:r>
            <a:r>
              <a:rPr lang="en-ID" sz="1400" b="1" dirty="0" err="1"/>
              <a:t>satu</a:t>
            </a:r>
            <a:r>
              <a:rPr lang="en-ID" sz="1400" b="1" dirty="0"/>
              <a:t> factor </a:t>
            </a:r>
            <a:r>
              <a:rPr lang="en-ID" sz="1400" b="1" dirty="0" err="1"/>
              <a:t>penarik</a:t>
            </a:r>
            <a:r>
              <a:rPr lang="en-ID" sz="1400" b="1" dirty="0"/>
              <a:t> </a:t>
            </a:r>
            <a:r>
              <a:rPr lang="en-ID" sz="1400" b="1" dirty="0" err="1"/>
              <a:t>konsumen</a:t>
            </a:r>
            <a:r>
              <a:rPr lang="en-ID" sz="1400" b="1" dirty="0"/>
              <a:t> (brg.com)</a:t>
            </a:r>
          </a:p>
        </p:txBody>
      </p:sp>
    </p:spTree>
    <p:extLst>
      <p:ext uri="{BB962C8B-B14F-4D97-AF65-F5344CB8AC3E}">
        <p14:creationId xmlns:p14="http://schemas.microsoft.com/office/powerpoint/2010/main" val="3976785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5B7D-BC6B-EB09-8F33-4E5CACBC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831551"/>
            <a:ext cx="10058400" cy="601293"/>
          </a:xfrm>
        </p:spPr>
        <p:txBody>
          <a:bodyPr>
            <a:normAutofit/>
          </a:bodyPr>
          <a:lstStyle/>
          <a:p>
            <a:pPr algn="ctr"/>
            <a:r>
              <a:rPr lang="en-ID" sz="3200" b="1" dirty="0"/>
              <a:t>DISRUPTION ERA &amp; STRATEGI MENGHADAPINYA</a:t>
            </a:r>
            <a:endParaRPr lang="en-ID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23D510-0FAC-6CC2-21A8-64E9E5E9EE33}"/>
              </a:ext>
            </a:extLst>
          </p:cNvPr>
          <p:cNvSpPr/>
          <p:nvPr/>
        </p:nvSpPr>
        <p:spPr>
          <a:xfrm>
            <a:off x="1219199" y="1590261"/>
            <a:ext cx="3591340" cy="291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4. JANGAN PERNAH MERASA PUAS</a:t>
            </a:r>
          </a:p>
        </p:txBody>
      </p:sp>
      <p:pic>
        <p:nvPicPr>
          <p:cNvPr id="4098" name="Picture 2" descr="strategi menghadapi era disrupsi dengan jangan merasa puas">
            <a:extLst>
              <a:ext uri="{FF2B5EF4-FFF2-40B4-BE49-F238E27FC236}">
                <a16:creationId xmlns:a16="http://schemas.microsoft.com/office/drawing/2014/main" id="{6B2392E8-F711-305D-6B1C-F1190F5CE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2039226"/>
            <a:ext cx="3591340" cy="2394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E484D4-3F0B-9D14-3975-F3B22110D93B}"/>
              </a:ext>
            </a:extLst>
          </p:cNvPr>
          <p:cNvSpPr/>
          <p:nvPr/>
        </p:nvSpPr>
        <p:spPr>
          <a:xfrm>
            <a:off x="1219199" y="4590870"/>
            <a:ext cx="3591340" cy="6007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400" b="1" dirty="0"/>
              <a:t>PERUSAHAAN HARUS TERUS BERKEMBANG (oestatisco.com.br</a:t>
            </a:r>
            <a:r>
              <a:rPr lang="en-ID" dirty="0"/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9CCC67-15FB-2F08-15BA-608DF35BAE72}"/>
              </a:ext>
            </a:extLst>
          </p:cNvPr>
          <p:cNvSpPr/>
          <p:nvPr/>
        </p:nvSpPr>
        <p:spPr>
          <a:xfrm>
            <a:off x="5287617" y="1590262"/>
            <a:ext cx="5526158" cy="291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CIPTAKAN HUBUNGAN YANG “ CUSTOMER ORIENTED”</a:t>
            </a:r>
          </a:p>
        </p:txBody>
      </p:sp>
      <p:pic>
        <p:nvPicPr>
          <p:cNvPr id="4100" name="Picture 4" descr="strategi menghadapi era disrupsi dengan meningkatkan layanan customer service">
            <a:extLst>
              <a:ext uri="{FF2B5EF4-FFF2-40B4-BE49-F238E27FC236}">
                <a16:creationId xmlns:a16="http://schemas.microsoft.com/office/drawing/2014/main" id="{C1DC8BC8-D81A-87A6-18B5-1F7DF243C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182" y="2039226"/>
            <a:ext cx="5267172" cy="3511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029EF3-948A-F5B7-F92C-E72417149F1B}"/>
              </a:ext>
            </a:extLst>
          </p:cNvPr>
          <p:cNvSpPr/>
          <p:nvPr/>
        </p:nvSpPr>
        <p:spPr>
          <a:xfrm>
            <a:off x="5287617" y="5637143"/>
            <a:ext cx="5526158" cy="7504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1600" b="1" dirty="0" err="1"/>
              <a:t>Kecepatan</a:t>
            </a:r>
            <a:r>
              <a:rPr lang="en-ID" sz="1600" b="1" dirty="0"/>
              <a:t> </a:t>
            </a:r>
            <a:r>
              <a:rPr lang="en-ID" sz="1600" b="1" dirty="0" err="1"/>
              <a:t>Layanan</a:t>
            </a:r>
            <a:r>
              <a:rPr lang="en-ID" sz="1600" b="1" dirty="0"/>
              <a:t> Customer Service juga </a:t>
            </a:r>
            <a:r>
              <a:rPr lang="en-ID" sz="1600" b="1" dirty="0" err="1"/>
              <a:t>mempengaruhi</a:t>
            </a:r>
            <a:r>
              <a:rPr lang="en-ID" sz="1600" b="1" dirty="0"/>
              <a:t> </a:t>
            </a:r>
            <a:r>
              <a:rPr lang="en-ID" sz="1600" b="1" dirty="0" err="1"/>
              <a:t>konsumen</a:t>
            </a:r>
            <a:r>
              <a:rPr lang="en-ID" sz="1600" b="1" dirty="0"/>
              <a:t> ( skift.com).</a:t>
            </a:r>
          </a:p>
        </p:txBody>
      </p:sp>
    </p:spTree>
    <p:extLst>
      <p:ext uri="{BB962C8B-B14F-4D97-AF65-F5344CB8AC3E}">
        <p14:creationId xmlns:p14="http://schemas.microsoft.com/office/powerpoint/2010/main" val="730775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0DC14-F68A-0173-ED6C-94AF82918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0112"/>
            <a:ext cx="10058400" cy="1025362"/>
          </a:xfrm>
        </p:spPr>
        <p:txBody>
          <a:bodyPr>
            <a:normAutofit/>
          </a:bodyPr>
          <a:lstStyle/>
          <a:p>
            <a:pPr algn="ctr"/>
            <a:r>
              <a:rPr lang="en-ID" sz="2800" b="1" dirty="0">
                <a:latin typeface="Bahnschrift SemiBold" panose="020B0502040204020203" pitchFamily="34" charset="0"/>
              </a:rPr>
              <a:t>IMPLEMENTASI NILAI-NILAI ISLAMI PADA DUNIA BISNIS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ECC92-9797-9203-79F5-C532C22C0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294" y="1947690"/>
            <a:ext cx="8974372" cy="3947527"/>
          </a:xfrm>
        </p:spPr>
        <p:txBody>
          <a:bodyPr/>
          <a:lstStyle/>
          <a:p>
            <a:pPr algn="just"/>
            <a:r>
              <a:rPr lang="en-ID" b="1" dirty="0">
                <a:latin typeface="Bahnschrift SemiBold" panose="020B0502040204020203" pitchFamily="34" charset="0"/>
              </a:rPr>
              <a:t>PRINSIP BISNIS DALAM ISLAM</a:t>
            </a:r>
          </a:p>
          <a:p>
            <a:pPr algn="just"/>
            <a:r>
              <a:rPr lang="en-ID" b="1" dirty="0">
                <a:latin typeface="Bahnschrift SemiBold" panose="020B0502040204020203" pitchFamily="34" charset="0"/>
              </a:rPr>
              <a:t>1. KEJUJURAN (QS, AT TAUBAH : 119 DAN QS, AL MU’MINUN: 8)</a:t>
            </a:r>
          </a:p>
          <a:p>
            <a:pPr algn="just"/>
            <a:r>
              <a:rPr lang="en-ID" b="1" dirty="0">
                <a:latin typeface="Bahnschrift SemiBold" panose="020B0502040204020203" pitchFamily="34" charset="0"/>
              </a:rPr>
              <a:t>2. KEADILAN ( QS. AL ISRA’: 35 DAN QS, AL MUTTAFFIFIN 1-3)</a:t>
            </a:r>
          </a:p>
          <a:p>
            <a:pPr algn="just"/>
            <a:r>
              <a:rPr lang="en-ID" b="1" dirty="0">
                <a:latin typeface="Bahnschrift SemiBold" panose="020B0502040204020203" pitchFamily="34" charset="0"/>
              </a:rPr>
              <a:t>3. BARANG ATAU PRODUK YANG DIJUAL HARUSLAH BARANG YANG </a:t>
            </a:r>
          </a:p>
          <a:p>
            <a:pPr marL="0" indent="0" algn="just">
              <a:buNone/>
            </a:pPr>
            <a:r>
              <a:rPr lang="en-ID" b="1" dirty="0">
                <a:latin typeface="Bahnschrift SemiBold" panose="020B0502040204020203" pitchFamily="34" charset="0"/>
              </a:rPr>
              <a:t>     HALAL, BAIK DARI SEGI DZATNYA MAUPUN CARA MENDAPATKANNYA.</a:t>
            </a:r>
          </a:p>
          <a:p>
            <a:pPr algn="just"/>
            <a:r>
              <a:rPr lang="en-ID" b="1" dirty="0">
                <a:latin typeface="Bahnschrift SemiBold" panose="020B0502040204020203" pitchFamily="34" charset="0"/>
              </a:rPr>
              <a:t>4. TIDAK ADA UNSUR PENIPUAN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1294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AE8539-28B1-8CF4-2835-61EFCE39D0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0" y="795287"/>
            <a:ext cx="5042263" cy="526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06CF43-D8D3-4153-34CD-4DB1B735C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t="3065" r="1177" b="12331"/>
          <a:stretch/>
        </p:blipFill>
        <p:spPr bwMode="auto">
          <a:xfrm>
            <a:off x="5355771" y="287383"/>
            <a:ext cx="6126480" cy="156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BE0A61-8DF7-F127-B658-F81D448866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1654" r="3768"/>
          <a:stretch/>
        </p:blipFill>
        <p:spPr bwMode="auto">
          <a:xfrm>
            <a:off x="5355771" y="1856441"/>
            <a:ext cx="6126481" cy="465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334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E4DF0-2FF9-1BAB-BAE8-F6E103712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874643"/>
            <a:ext cx="10058400" cy="5314122"/>
          </a:xfrm>
        </p:spPr>
        <p:txBody>
          <a:bodyPr>
            <a:normAutofit/>
          </a:bodyPr>
          <a:lstStyle/>
          <a:p>
            <a:endParaRPr lang="en-ID" dirty="0"/>
          </a:p>
          <a:p>
            <a:r>
              <a:rPr lang="en-ID" b="1" dirty="0"/>
              <a:t>REFERENSI/RESOURCES</a:t>
            </a:r>
          </a:p>
          <a:p>
            <a:r>
              <a:rPr lang="en-ID" sz="1800" b="1" dirty="0">
                <a:hlinkClick r:id="rId2"/>
              </a:rPr>
              <a:t>https://www.ruangkerja.id/blog/perhatikan-hal-hal-ini-untuk-bertahan-di-era-disrupsi-disruption-era</a:t>
            </a:r>
            <a:endParaRPr lang="en-ID" sz="1800" b="1" dirty="0"/>
          </a:p>
          <a:p>
            <a:r>
              <a:rPr lang="en-ID" sz="1800" b="1" dirty="0">
                <a:hlinkClick r:id="rId3"/>
              </a:rPr>
              <a:t>http://anahuraki.lecture.ub.ac.id/files/2014/02/ETIKAdalm-berbagai-persp.11.PPT.pp</a:t>
            </a:r>
            <a:endParaRPr lang="en-ID" sz="1800" b="1" dirty="0"/>
          </a:p>
          <a:p>
            <a:r>
              <a:rPr lang="id-ID" sz="1800" b="1" dirty="0"/>
              <a:t>Yodia Antariksa, https://www.slideshare.net/RajaPresentasi/Blue-Ocean-Strategy </a:t>
            </a:r>
          </a:p>
          <a:p>
            <a:r>
              <a:rPr lang="id-ID" sz="1800" b="1" dirty="0">
                <a:hlinkClick r:id="rId4"/>
              </a:rPr>
              <a:t>https://www.developgoodhabits.com/eisenhower-matrix/</a:t>
            </a:r>
            <a:endParaRPr lang="en-US" sz="1800" b="1" dirty="0">
              <a:hlinkClick r:id="rId5"/>
            </a:endParaRPr>
          </a:p>
          <a:p>
            <a:r>
              <a:rPr lang="id-ID" sz="1800" b="1" dirty="0">
                <a:hlinkClick r:id="rId5"/>
              </a:rPr>
              <a:t>https://www.jurnal.id/id/blog/2017/cara-mudah-menghitung-dan-meningkatkan-omzet-perusahaan</a:t>
            </a:r>
            <a:endParaRPr lang="id-ID" sz="1800" b="1" dirty="0"/>
          </a:p>
          <a:p>
            <a:r>
              <a:rPr lang="id-ID" sz="1800" b="1" dirty="0"/>
              <a:t>Coach Dr. Fahmi, Sukses Membangun Bisnis dengan Grounded Strategy</a:t>
            </a:r>
            <a:endParaRPr lang="en-ID" sz="1800" b="1" dirty="0"/>
          </a:p>
          <a:p>
            <a:r>
              <a:rPr lang="en-ID" sz="1800" b="1" dirty="0"/>
              <a:t>Kumpulan </a:t>
            </a:r>
            <a:r>
              <a:rPr lang="en-ID" sz="1800" b="1" dirty="0" err="1"/>
              <a:t>Materi</a:t>
            </a:r>
            <a:r>
              <a:rPr lang="en-ID" sz="1800" b="1" dirty="0"/>
              <a:t> </a:t>
            </a:r>
            <a:r>
              <a:rPr lang="en-ID" sz="1800" b="1" dirty="0" err="1"/>
              <a:t>Kewirausahaan</a:t>
            </a:r>
            <a:r>
              <a:rPr lang="en-ID" sz="1800" b="1" dirty="0"/>
              <a:t>  / Entrepreneurship </a:t>
            </a:r>
            <a:r>
              <a:rPr lang="en-ID" sz="1800" b="1" dirty="0" err="1"/>
              <a:t>Universiats</a:t>
            </a:r>
            <a:r>
              <a:rPr lang="en-ID" sz="1800" b="1" dirty="0"/>
              <a:t> Muhammadiyah Jakarta 2021</a:t>
            </a:r>
            <a:endParaRPr lang="id-ID" sz="1800" b="1" dirty="0"/>
          </a:p>
          <a:p>
            <a:r>
              <a:rPr lang="en-ID" sz="1800" b="1" dirty="0"/>
              <a:t>Impress No 4/1995 </a:t>
            </a:r>
            <a:r>
              <a:rPr lang="en-ID" sz="1800" b="1" dirty="0" err="1"/>
              <a:t>tentang</a:t>
            </a:r>
            <a:r>
              <a:rPr lang="en-ID" sz="1800" b="1" dirty="0"/>
              <a:t> Gerakan Nasional </a:t>
            </a:r>
            <a:r>
              <a:rPr lang="en-ID" sz="1800" b="1" dirty="0" err="1"/>
              <a:t>Memasyarakatkan</a:t>
            </a:r>
            <a:r>
              <a:rPr lang="en-ID" sz="1800" b="1" dirty="0"/>
              <a:t> dan </a:t>
            </a:r>
            <a:r>
              <a:rPr lang="en-ID" sz="1800" b="1" dirty="0" err="1"/>
              <a:t>membudayakan</a:t>
            </a:r>
            <a:r>
              <a:rPr lang="en-ID" sz="1800" b="1" dirty="0"/>
              <a:t> </a:t>
            </a:r>
            <a:r>
              <a:rPr lang="en-ID" sz="1800" b="1" dirty="0" err="1"/>
              <a:t>Kewirausahaan</a:t>
            </a:r>
            <a:endParaRPr lang="en-ID" sz="1800" b="1" dirty="0"/>
          </a:p>
          <a:p>
            <a:r>
              <a:rPr lang="en-ID" sz="1800" b="1" dirty="0"/>
              <a:t>www.tanadisantoso.com</a:t>
            </a:r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val="332454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5F0EF5-8D97-B656-01A3-9222F04B0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10" y="294375"/>
            <a:ext cx="10402956" cy="579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78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B9C69-FD82-7B2A-07EF-51A3063D2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b="1" dirty="0"/>
              <a:t>KONSEP KEWIRAUSAHAAN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32618-B163-737D-3FD7-44E20CB38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76304"/>
            <a:ext cx="10058400" cy="3760891"/>
          </a:xfrm>
        </p:spPr>
        <p:txBody>
          <a:bodyPr/>
          <a:lstStyle/>
          <a:p>
            <a:r>
              <a:rPr lang="en-ID" b="1" dirty="0" smtClean="0"/>
              <a:t>DEFINISI </a:t>
            </a:r>
            <a:r>
              <a:rPr lang="en-ID" b="1" dirty="0"/>
              <a:t>KEWIRAUSAHAAN :</a:t>
            </a:r>
          </a:p>
          <a:p>
            <a:pPr algn="just">
              <a:lnSpc>
                <a:spcPct val="150000"/>
              </a:lnSpc>
            </a:pPr>
            <a:r>
              <a:rPr lang="en-ID" b="1" dirty="0"/>
              <a:t>SEMANGAT, SIKAP, PERILAKU DAN KEMAMPUAN YANG DIMILIKI OLEH SESEORANG DALAM MENANGANI USAHA ATAU KEGIATAN YANG MENGARAH PADA UPAYA: MENCARI, MENCIPTAKAN, MENERAPKAN CARA KERJA, TEKNOLOGI DAN PRODUK BARU DENGAN MENINGKATKAN EFISIENSI DALAM RANGKA MEMBERI PELAYANAN YANG LEBIH BAIK DAN KEUNTUNGAN YANG LEBIH BESAR </a:t>
            </a:r>
            <a:r>
              <a:rPr lang="en-ID" dirty="0"/>
              <a:t>(</a:t>
            </a:r>
            <a:r>
              <a:rPr lang="en-ID" sz="1600" b="1" i="1" dirty="0"/>
              <a:t>Impress No 4/1995 </a:t>
            </a:r>
            <a:r>
              <a:rPr lang="en-ID" sz="1600" b="1" i="1" dirty="0" err="1"/>
              <a:t>tentang</a:t>
            </a:r>
            <a:r>
              <a:rPr lang="en-ID" sz="1600" b="1" i="1" dirty="0"/>
              <a:t> Gerakan Nasional </a:t>
            </a:r>
            <a:r>
              <a:rPr lang="en-ID" sz="1600" b="1" i="1" dirty="0" err="1"/>
              <a:t>Memasyarakatkan</a:t>
            </a:r>
            <a:r>
              <a:rPr lang="en-ID" sz="1600" b="1" i="1" dirty="0"/>
              <a:t> dan </a:t>
            </a:r>
            <a:r>
              <a:rPr lang="en-ID" sz="1600" b="1" i="1" dirty="0" err="1"/>
              <a:t>membudayakan</a:t>
            </a:r>
            <a:r>
              <a:rPr lang="en-ID" sz="1600" b="1" i="1" dirty="0"/>
              <a:t> </a:t>
            </a:r>
            <a:r>
              <a:rPr lang="en-ID" sz="1600" b="1" i="1" dirty="0" err="1"/>
              <a:t>Kewirausahaan</a:t>
            </a:r>
            <a:r>
              <a:rPr lang="en-ID" b="1" dirty="0"/>
              <a:t>).</a:t>
            </a:r>
          </a:p>
        </p:txBody>
      </p:sp>
      <p:pic>
        <p:nvPicPr>
          <p:cNvPr id="4" name="Gambar 4">
            <a:extLst>
              <a:ext uri="{FF2B5EF4-FFF2-40B4-BE49-F238E27FC236}">
                <a16:creationId xmlns:a16="http://schemas.microsoft.com/office/drawing/2014/main" id="{D5DE5E88-ED08-304F-A28B-CBA30D8535EF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785" y="509187"/>
            <a:ext cx="3935895" cy="2456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621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624E-18E3-6035-F31B-05B5588B8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b="1" dirty="0"/>
              <a:t>KARAKTERISTIK WIRAUSAHAWAN, Mc. </a:t>
            </a:r>
            <a:r>
              <a:rPr lang="en-ID" sz="3200" b="1" dirty="0" err="1" smtClean="0"/>
              <a:t>Clelland</a:t>
            </a:r>
            <a:r>
              <a:rPr lang="en-ID" sz="3200" b="1" dirty="0" smtClean="0"/>
              <a:t> </a:t>
            </a:r>
            <a:r>
              <a:rPr lang="en-US" sz="3200" b="1" dirty="0"/>
              <a:t>(1987)</a:t>
            </a:r>
            <a:endParaRPr lang="en-ID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0C6C5-A0FE-C301-291F-7F0FB2724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6615485" cy="3760891"/>
          </a:xfrm>
        </p:spPr>
        <p:txBody>
          <a:bodyPr>
            <a:normAutofit/>
          </a:bodyPr>
          <a:lstStyle/>
          <a:p>
            <a:r>
              <a:rPr lang="en-ID" sz="2400" b="1" dirty="0"/>
              <a:t>(1) KEINGINAN UNTUK BERPRESTASI</a:t>
            </a:r>
          </a:p>
          <a:p>
            <a:r>
              <a:rPr lang="en-ID" sz="2400" b="1" dirty="0"/>
              <a:t>(2) KEINGINAN UNTUK BERTANGGUNGJAWAB</a:t>
            </a:r>
          </a:p>
          <a:p>
            <a:r>
              <a:rPr lang="en-ID" sz="2400" b="1" dirty="0"/>
              <a:t>(3) PREFERENSI KEPADA RESIKO-RESIKO MENENGAH </a:t>
            </a:r>
          </a:p>
          <a:p>
            <a:r>
              <a:rPr lang="en-ID" sz="2400" b="1" dirty="0"/>
              <a:t>(4) PRESEPSSI KEPADA KEMUNGKINAN BERHASIL</a:t>
            </a:r>
          </a:p>
          <a:p>
            <a:r>
              <a:rPr lang="en-ID" sz="2400" b="1" dirty="0"/>
              <a:t>(5) RANGSANGAN OLEH UMPAN BALIK</a:t>
            </a:r>
          </a:p>
          <a:p>
            <a:r>
              <a:rPr lang="en-ID" sz="2400" b="1" dirty="0"/>
              <a:t>(6) AKTIVITAS ENERGIK.</a:t>
            </a:r>
          </a:p>
        </p:txBody>
      </p:sp>
      <p:pic>
        <p:nvPicPr>
          <p:cNvPr id="4" name="Gambar 4">
            <a:extLst>
              <a:ext uri="{FF2B5EF4-FFF2-40B4-BE49-F238E27FC236}">
                <a16:creationId xmlns:a16="http://schemas.microsoft.com/office/drawing/2014/main" id="{72C68087-65F7-FC43-B220-7BDFC82494AA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713" y="2857436"/>
            <a:ext cx="3667967" cy="2655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544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27FC2-ABF9-AFA9-8D31-6784B65A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b="1" dirty="0"/>
              <a:t>KARAKTERISTIK WIRAUSAHAWAN SUKSES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733D6-F95F-9DF8-109C-FD815F646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68557"/>
            <a:ext cx="10058400" cy="454549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ID" sz="2100" b="1" dirty="0"/>
              <a:t>KEMAMPUAN INOVATIF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D" sz="2100" b="1" dirty="0"/>
              <a:t> TOLERANSI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D" sz="2100" b="1" dirty="0"/>
              <a:t>KEINGINAN UNTUK BERPRESTASI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D" sz="2100" b="1" dirty="0"/>
              <a:t>KEMAMPUAN PERENCANAAN REALISTIS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D" sz="2100" b="1" dirty="0"/>
              <a:t>KEPEMIMPINAN TERORIENTASI KEPADA TUJUAN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D" sz="2100" b="1" dirty="0"/>
              <a:t>OBJEKTIVITAS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D" sz="2100" b="1" dirty="0"/>
              <a:t>TANGGUNGJAWAB PRIBADI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D" sz="2100" b="1" dirty="0"/>
              <a:t>KEMAMPUAN BERADABTASI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D" sz="2100" b="1" dirty="0"/>
              <a:t>KEMAMPUAN SEBAGAI PENGORGANISASI &amp; ADMINISTRASI</a:t>
            </a:r>
          </a:p>
          <a:p>
            <a:pPr>
              <a:buFontTx/>
              <a:buChar char="-"/>
            </a:pPr>
            <a:endParaRPr lang="en-ID" dirty="0"/>
          </a:p>
        </p:txBody>
      </p:sp>
      <p:pic>
        <p:nvPicPr>
          <p:cNvPr id="4" name="Gambar 4">
            <a:extLst>
              <a:ext uri="{FF2B5EF4-FFF2-40B4-BE49-F238E27FC236}">
                <a16:creationId xmlns:a16="http://schemas.microsoft.com/office/drawing/2014/main" id="{9D5254A3-6AF3-8F4D-9118-4E058F5D28A3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252" y="2022471"/>
            <a:ext cx="4044877" cy="4028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86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2DB3-BE30-712C-C0B8-4990F922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226" y="286603"/>
            <a:ext cx="9607826" cy="601293"/>
          </a:xfrm>
        </p:spPr>
        <p:txBody>
          <a:bodyPr>
            <a:normAutofit fontScale="90000"/>
          </a:bodyPr>
          <a:lstStyle/>
          <a:p>
            <a:pPr algn="ctr"/>
            <a:r>
              <a:rPr lang="en-ID" dirty="0"/>
              <a:t>BUSINESS MODEL CANVAS</a:t>
            </a:r>
          </a:p>
        </p:txBody>
      </p:sp>
      <p:pic>
        <p:nvPicPr>
          <p:cNvPr id="2050" name="Picture 2" descr="Detail Business Model Canvas Tokopedia Koleksi Nomer 8">
            <a:extLst>
              <a:ext uri="{FF2B5EF4-FFF2-40B4-BE49-F238E27FC236}">
                <a16:creationId xmlns:a16="http://schemas.microsoft.com/office/drawing/2014/main" id="{468C54EA-8D1A-DFE8-6EDF-8C182B920E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5289" r="4202" b="2711"/>
          <a:stretch/>
        </p:blipFill>
        <p:spPr bwMode="auto">
          <a:xfrm>
            <a:off x="1616671" y="887896"/>
            <a:ext cx="9130936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778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AA392-7845-DC54-A5BD-24851BCE9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13327"/>
          </a:xfrm>
        </p:spPr>
        <p:txBody>
          <a:bodyPr>
            <a:normAutofit/>
          </a:bodyPr>
          <a:lstStyle/>
          <a:p>
            <a:pPr algn="ctr"/>
            <a:r>
              <a:rPr lang="en-ID" sz="3200" b="1" dirty="0"/>
              <a:t>INTEGRATED MARKETING COMMUNICATION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978F52-A59E-A1C6-3DB1-E9CF29E805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916" y="1099930"/>
            <a:ext cx="7607127" cy="5213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691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F033D-3555-C56F-AAE5-8DAE666A2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D" sz="3200" b="1" dirty="0"/>
              <a:t>Integrated Marketing Communication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8D62D-09A9-9E43-36FF-5E22EE872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ID" b="1" dirty="0"/>
              <a:t>KOTLER &amp; KELLER (2009:194):</a:t>
            </a:r>
          </a:p>
          <a:p>
            <a:pPr algn="just"/>
            <a:r>
              <a:rPr lang="en-ID" b="1" dirty="0"/>
              <a:t>SEBUAH KONSEP DIMANA SUATU PERUSAHAAN MENGINTEGRASIKAN DAN MENGKOORDINASIKAN BERBAGAI SALURAN KOMUNIKASI UNTUK MENGIRIM PESAN YANG JELAS, KONSISTEN, DAN MEYAKINKAN BERKENAAN DENGAN PERUSAHAAN DAN PRODUKNYA.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ID" b="1" dirty="0"/>
              <a:t>SCHULTZ 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Diwati</a:t>
            </a:r>
            <a:r>
              <a:rPr lang="en-ID" b="1" dirty="0"/>
              <a:t> &amp; Santoso (2015): </a:t>
            </a:r>
          </a:p>
          <a:p>
            <a:pPr algn="just"/>
            <a:r>
              <a:rPr lang="en-ID" b="1" dirty="0"/>
              <a:t>PROSES PENGEMBANGAN DAN IMPLEMENTASI BERBAGAI BENTUK PROGRAM KOMUNIKASI PERSUASIF DENGAN PELANGGAN DAN PROSPEK DARI WAKTU KE WAKTU. TUJUAN IMC UNTUK MEMPENGARUHI ATAU LANGSUNG MEMPENGARUHI PERILAKU KHALAYAK KOMUNIKASI YANG DIPILIH.</a:t>
            </a:r>
          </a:p>
        </p:txBody>
      </p:sp>
    </p:spTree>
    <p:extLst>
      <p:ext uri="{BB962C8B-B14F-4D97-AF65-F5344CB8AC3E}">
        <p14:creationId xmlns:p14="http://schemas.microsoft.com/office/powerpoint/2010/main" val="4166921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DA4A-1AF8-FA87-3883-746CE301E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D" sz="3600" dirty="0">
                <a:solidFill>
                  <a:srgbClr val="0070C0"/>
                </a:solidFill>
              </a:rPr>
              <a:t>IMPLEMENTING BLUE OCEAN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50BD3-E385-781F-3B67-20D777796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1565"/>
            <a:ext cx="10058400" cy="4373218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n-US" b="1" dirty="0">
                <a:latin typeface="+mj-lt"/>
                <a:cs typeface="Tahoma" pitchFamily="34" charset="0"/>
              </a:rPr>
              <a:t>KONSEP DASAR BLUE OCEAN STRATEGY :</a:t>
            </a:r>
          </a:p>
          <a:p>
            <a:pPr marL="0" indent="0" algn="just" eaLnBrk="1" hangingPunct="1">
              <a:buNone/>
            </a:pPr>
            <a:r>
              <a:rPr lang="en-US" b="1" dirty="0" smtClean="0">
                <a:latin typeface="+mj-lt"/>
                <a:cs typeface="Tahoma" pitchFamily="34" charset="0"/>
              </a:rPr>
              <a:t>VALUE </a:t>
            </a:r>
            <a:r>
              <a:rPr lang="en-US" b="1" dirty="0">
                <a:latin typeface="+mj-lt"/>
                <a:cs typeface="Tahoma" pitchFamily="34" charset="0"/>
              </a:rPr>
              <a:t>INNOVATION. BAGAIMANA KITA MENGALIHKAN DIRI DARI PERSAINGAN DI RED   OCEAN YANG SANGAT KOMPETITIVE DAN BERDARAH, MENUJU PADA BLUE OCEAN YANG MEMBUAT KOMPETISI JADI TIDAK RELEVAN LAGI.</a:t>
            </a:r>
          </a:p>
          <a:p>
            <a:pPr marL="0" indent="0" algn="just" eaLnBrk="1" hangingPunct="1">
              <a:buNone/>
            </a:pPr>
            <a:r>
              <a:rPr lang="en-US" b="1" dirty="0">
                <a:latin typeface="+mj-lt"/>
                <a:cs typeface="Tahoma" pitchFamily="34" charset="0"/>
              </a:rPr>
              <a:t>VALUE INNOVATION TIDAK SELALU BERUPA INOVASI TEKNOLOGI, TETAPI BERUPA INOVASI UNTUK PENINGKATAN KEUNTUNGAN PELANGGAN YANG DISESUAIKAN DENGAN HARGA JUAL DAN BEAYA.</a:t>
            </a:r>
          </a:p>
          <a:p>
            <a:pPr marL="0" indent="0" algn="just" eaLnBrk="1" hangingPunct="1">
              <a:buNone/>
            </a:pPr>
            <a:r>
              <a:rPr lang="en-US" b="1" dirty="0">
                <a:latin typeface="+mj-lt"/>
                <a:cs typeface="Tahoma" pitchFamily="34" charset="0"/>
              </a:rPr>
              <a:t>SETIAP STRATEGI SELALU MEMPUNYAI RESIKO YANG HARUS DIPERHITUNGKAN DENGAN SEKSAMA. FORMULASI DAN EKSEKUSI BOS HARUSLAH DILAKUKAN DENGAN TEPAT DAN CERMAT.</a:t>
            </a:r>
          </a:p>
          <a:p>
            <a:pPr algn="just"/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592609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{7C2AC54B-B1A7-4BD2-AF6B-9EBD0153DA83}tf11437505_win32</Template>
  <TotalTime>245</TotalTime>
  <Words>527</Words>
  <Application>Microsoft Office PowerPoint</Application>
  <PresentationFormat>Widescreen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Bahnschrift SemiBold</vt:lpstr>
      <vt:lpstr>Calibri</vt:lpstr>
      <vt:lpstr>Georgia Pro Cond Light</vt:lpstr>
      <vt:lpstr>Speak Pro</vt:lpstr>
      <vt:lpstr>Tahoma</vt:lpstr>
      <vt:lpstr>Wingdings</vt:lpstr>
      <vt:lpstr>RetrospectVTI</vt:lpstr>
      <vt:lpstr>The Concept of Entrepreneurship, IMC and Implementation of Islamic Values in The Disruption  Era </vt:lpstr>
      <vt:lpstr>PowerPoint Presentation</vt:lpstr>
      <vt:lpstr>KONSEP KEWIRAUSAHAAN</vt:lpstr>
      <vt:lpstr>KARAKTERISTIK WIRAUSAHAWAN, Mc. Clelland (1987)</vt:lpstr>
      <vt:lpstr>KARAKTERISTIK WIRAUSAHAWAN SUKSES</vt:lpstr>
      <vt:lpstr>BUSINESS MODEL CANVAS</vt:lpstr>
      <vt:lpstr>INTEGRATED MARKETING COMMUNICATION</vt:lpstr>
      <vt:lpstr>Integrated Marketing Communication</vt:lpstr>
      <vt:lpstr>IMPLEMENTING BLUE OCEAN STRATEGY</vt:lpstr>
      <vt:lpstr>PowerPoint Presentation</vt:lpstr>
      <vt:lpstr>PowerPoint Presentation</vt:lpstr>
      <vt:lpstr>DISRUPTION ERA &amp; STRATEGI MENGHADAPINYA</vt:lpstr>
      <vt:lpstr>DISRUPTION ERA &amp; STRATEGI MENGHADAPINYA</vt:lpstr>
      <vt:lpstr>IMPLEMENTASI NILAI-NILAI ISLAMI PADA DUNIA BISNIS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ENTREPRENEURSHIP (KEWIRAUSAHAAN) </dc:title>
  <dc:creator>lilik</dc:creator>
  <cp:lastModifiedBy>ADIT</cp:lastModifiedBy>
  <cp:revision>40</cp:revision>
  <dcterms:created xsi:type="dcterms:W3CDTF">2022-11-25T12:09:17Z</dcterms:created>
  <dcterms:modified xsi:type="dcterms:W3CDTF">2022-11-27T12:56:01Z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