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7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415" r:id="rId4"/>
    <p:sldId id="259" r:id="rId5"/>
    <p:sldId id="416" r:id="rId6"/>
    <p:sldId id="260" r:id="rId7"/>
    <p:sldId id="261" r:id="rId8"/>
    <p:sldId id="263" r:id="rId9"/>
    <p:sldId id="265" r:id="rId10"/>
    <p:sldId id="266" r:id="rId11"/>
    <p:sldId id="267" r:id="rId12"/>
    <p:sldId id="268" r:id="rId13"/>
    <p:sldId id="269" r:id="rId14"/>
    <p:sldId id="417" r:id="rId15"/>
    <p:sldId id="270" r:id="rId16"/>
    <p:sldId id="271" r:id="rId17"/>
    <p:sldId id="273" r:id="rId18"/>
    <p:sldId id="275" r:id="rId19"/>
    <p:sldId id="285" r:id="rId20"/>
    <p:sldId id="286" r:id="rId21"/>
    <p:sldId id="287" r:id="rId22"/>
    <p:sldId id="288" r:id="rId23"/>
    <p:sldId id="276" r:id="rId24"/>
    <p:sldId id="280" r:id="rId25"/>
    <p:sldId id="281" r:id="rId26"/>
    <p:sldId id="282" r:id="rId27"/>
    <p:sldId id="277" r:id="rId28"/>
    <p:sldId id="278" r:id="rId29"/>
    <p:sldId id="311" r:id="rId30"/>
    <p:sldId id="292" r:id="rId31"/>
    <p:sldId id="293" r:id="rId32"/>
    <p:sldId id="294" r:id="rId33"/>
    <p:sldId id="298" r:id="rId34"/>
    <p:sldId id="299" r:id="rId35"/>
    <p:sldId id="300" r:id="rId36"/>
    <p:sldId id="301" r:id="rId37"/>
    <p:sldId id="303" r:id="rId38"/>
    <p:sldId id="414" r:id="rId39"/>
    <p:sldId id="30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574"/>
    <p:restoredTop sz="95470"/>
  </p:normalViewPr>
  <p:slideViewPr>
    <p:cSldViewPr snapToGrid="0" snapToObjects="1">
      <p:cViewPr varScale="1">
        <p:scale>
          <a:sx n="91" d="100"/>
          <a:sy n="91" d="100"/>
        </p:scale>
        <p:origin x="208" y="432"/>
      </p:cViewPr>
      <p:guideLst/>
    </p:cSldViewPr>
  </p:slideViewPr>
  <p:outlineViewPr>
    <p:cViewPr>
      <p:scale>
        <a:sx n="33" d="100"/>
        <a:sy n="33" d="100"/>
      </p:scale>
      <p:origin x="0" y="-36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C1F57E-A0A0-8047-AC7B-38CE9041B6BE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</dgm:pt>
    <dgm:pt modelId="{96D52A66-D3FB-1342-9D8A-6DE96AFCBEF2}">
      <dgm:prSet phldrT="[Text]" custT="1"/>
      <dgm:spPr/>
      <dgm:t>
        <a:bodyPr/>
        <a:lstStyle/>
        <a:p>
          <a:r>
            <a:rPr lang="en-US" sz="2800" dirty="0" err="1"/>
            <a:t>Kehilangan</a:t>
          </a:r>
          <a:r>
            <a:rPr lang="en-US" sz="2800" dirty="0"/>
            <a:t> </a:t>
          </a:r>
          <a:r>
            <a:rPr lang="en-US" sz="2800" dirty="0" err="1"/>
            <a:t>darah</a:t>
          </a:r>
          <a:r>
            <a:rPr lang="en-US" sz="2800" dirty="0"/>
            <a:t> yang </a:t>
          </a:r>
          <a:r>
            <a:rPr lang="en-US" sz="2800" dirty="0" err="1"/>
            <a:t>banyak</a:t>
          </a:r>
          <a:r>
            <a:rPr lang="en-US" sz="2800" dirty="0"/>
            <a:t> </a:t>
          </a:r>
          <a:r>
            <a:rPr lang="en-US" sz="2800" dirty="0" err="1"/>
            <a:t>atau</a:t>
          </a:r>
          <a:r>
            <a:rPr lang="en-US" sz="2800" dirty="0"/>
            <a:t> </a:t>
          </a:r>
          <a:r>
            <a:rPr lang="en-US" sz="2800" dirty="0" err="1"/>
            <a:t>hipoksia</a:t>
          </a:r>
          <a:r>
            <a:rPr lang="en-US" sz="2800" dirty="0"/>
            <a:t>/</a:t>
          </a:r>
          <a:r>
            <a:rPr lang="en-US" sz="2800" dirty="0" err="1"/>
            <a:t>iskemia</a:t>
          </a:r>
          <a:r>
            <a:rPr lang="en-US" sz="2800" dirty="0"/>
            <a:t> </a:t>
          </a:r>
        </a:p>
      </dgm:t>
    </dgm:pt>
    <dgm:pt modelId="{A83995DF-3BC5-F24C-A8E2-66737CE77AB2}" type="parTrans" cxnId="{CE940E68-B447-FF44-AA89-6542DB397A98}">
      <dgm:prSet/>
      <dgm:spPr/>
      <dgm:t>
        <a:bodyPr/>
        <a:lstStyle/>
        <a:p>
          <a:endParaRPr lang="en-US"/>
        </a:p>
      </dgm:t>
    </dgm:pt>
    <dgm:pt modelId="{3C0505EC-9F2F-8941-86AC-8BEB49B425C6}" type="sibTrans" cxnId="{CE940E68-B447-FF44-AA89-6542DB397A98}">
      <dgm:prSet/>
      <dgm:spPr/>
      <dgm:t>
        <a:bodyPr/>
        <a:lstStyle/>
        <a:p>
          <a:endParaRPr lang="en-US"/>
        </a:p>
      </dgm:t>
    </dgm:pt>
    <dgm:pt modelId="{4BDD0676-10E6-F546-BD97-7A6C35F72546}">
      <dgm:prSet phldrT="[Text]" custT="1"/>
      <dgm:spPr/>
      <dgm:t>
        <a:bodyPr/>
        <a:lstStyle/>
        <a:p>
          <a:r>
            <a:rPr lang="en-US" sz="2800" dirty="0" err="1"/>
            <a:t>Kontraktilitas</a:t>
          </a:r>
          <a:r>
            <a:rPr lang="en-US" sz="2800" dirty="0"/>
            <a:t> </a:t>
          </a:r>
          <a:r>
            <a:rPr lang="en-US" sz="2800" dirty="0" err="1"/>
            <a:t>jantung</a:t>
          </a:r>
          <a:r>
            <a:rPr lang="en-US" sz="2800" dirty="0"/>
            <a:t> </a:t>
          </a:r>
          <a:r>
            <a:rPr lang="en-US" sz="2800" dirty="0" err="1"/>
            <a:t>tidak</a:t>
          </a:r>
          <a:r>
            <a:rPr lang="en-US" sz="2800" dirty="0"/>
            <a:t> </a:t>
          </a:r>
          <a:r>
            <a:rPr lang="en-US" sz="2800" dirty="0" err="1"/>
            <a:t>adekuat</a:t>
          </a:r>
          <a:r>
            <a:rPr lang="en-US" sz="2800" dirty="0"/>
            <a:t> dan </a:t>
          </a:r>
          <a:r>
            <a:rPr lang="en-US" sz="2800" dirty="0" err="1"/>
            <a:t>bradikardia</a:t>
          </a:r>
          <a:endParaRPr lang="en-US" sz="2800" dirty="0"/>
        </a:p>
      </dgm:t>
    </dgm:pt>
    <dgm:pt modelId="{524690D9-EE76-5344-A790-996ED9A48449}" type="parTrans" cxnId="{B80AB9FB-9617-B746-947A-D71B62D4BAE1}">
      <dgm:prSet/>
      <dgm:spPr/>
      <dgm:t>
        <a:bodyPr/>
        <a:lstStyle/>
        <a:p>
          <a:endParaRPr lang="en-US"/>
        </a:p>
      </dgm:t>
    </dgm:pt>
    <dgm:pt modelId="{58D6611B-0923-EA48-83AF-0353D4D4A838}" type="sibTrans" cxnId="{B80AB9FB-9617-B746-947A-D71B62D4BAE1}">
      <dgm:prSet/>
      <dgm:spPr/>
      <dgm:t>
        <a:bodyPr/>
        <a:lstStyle/>
        <a:p>
          <a:endParaRPr lang="en-US"/>
        </a:p>
      </dgm:t>
    </dgm:pt>
    <dgm:pt modelId="{9527A51E-F0DE-D944-A61A-27CB9A9D9B9A}">
      <dgm:prSet phldrT="[Text]" custT="1"/>
      <dgm:spPr/>
      <dgm:t>
        <a:bodyPr/>
        <a:lstStyle/>
        <a:p>
          <a:r>
            <a:rPr lang="en-US" sz="2800" dirty="0" err="1"/>
            <a:t>Gagal</a:t>
          </a:r>
          <a:r>
            <a:rPr lang="en-US" sz="2800" dirty="0"/>
            <a:t> </a:t>
          </a:r>
          <a:r>
            <a:rPr lang="en-US" sz="2800" dirty="0" err="1"/>
            <a:t>meningkatkan</a:t>
          </a:r>
          <a:r>
            <a:rPr lang="en-US" sz="2800" dirty="0"/>
            <a:t> </a:t>
          </a:r>
          <a:r>
            <a:rPr lang="en-US" sz="2800" dirty="0" err="1"/>
            <a:t>tekanan</a:t>
          </a:r>
          <a:r>
            <a:rPr lang="en-US" sz="2800" dirty="0"/>
            <a:t> </a:t>
          </a:r>
          <a:r>
            <a:rPr lang="en-US" sz="2800" dirty="0" err="1"/>
            <a:t>darah</a:t>
          </a:r>
          <a:r>
            <a:rPr lang="en-US" sz="2800" dirty="0"/>
            <a:t> </a:t>
          </a:r>
          <a:r>
            <a:rPr lang="en-US" sz="2800" dirty="0" err="1"/>
            <a:t>sistemik</a:t>
          </a:r>
          <a:endParaRPr lang="en-US" sz="2800" dirty="0"/>
        </a:p>
      </dgm:t>
    </dgm:pt>
    <dgm:pt modelId="{E545ACB8-BDAC-9A4C-8EB7-791AA3F4F14C}" type="parTrans" cxnId="{F0D41A90-A579-934B-844E-BB74FE35A604}">
      <dgm:prSet/>
      <dgm:spPr/>
      <dgm:t>
        <a:bodyPr/>
        <a:lstStyle/>
        <a:p>
          <a:endParaRPr lang="en-US"/>
        </a:p>
      </dgm:t>
    </dgm:pt>
    <dgm:pt modelId="{DAA3B9FF-D5CA-6845-AC6E-2E5FBA501AD4}" type="sibTrans" cxnId="{F0D41A90-A579-934B-844E-BB74FE35A604}">
      <dgm:prSet/>
      <dgm:spPr/>
      <dgm:t>
        <a:bodyPr/>
        <a:lstStyle/>
        <a:p>
          <a:endParaRPr lang="en-US"/>
        </a:p>
      </dgm:t>
    </dgm:pt>
    <dgm:pt modelId="{966046BA-051B-084D-8633-239A18AAEF9F}">
      <dgm:prSet phldrT="[Text]" custT="1"/>
      <dgm:spPr/>
      <dgm:t>
        <a:bodyPr/>
        <a:lstStyle/>
        <a:p>
          <a:r>
            <a:rPr lang="en-US" sz="2800" dirty="0" err="1"/>
            <a:t>Hipotensi</a:t>
          </a:r>
          <a:r>
            <a:rPr lang="en-US" sz="2800" dirty="0"/>
            <a:t> </a:t>
          </a:r>
          <a:r>
            <a:rPr lang="en-US" sz="2800" dirty="0" err="1"/>
            <a:t>sistemik</a:t>
          </a:r>
          <a:endParaRPr lang="en-US" sz="2800" dirty="0"/>
        </a:p>
      </dgm:t>
    </dgm:pt>
    <dgm:pt modelId="{D4CC8896-5564-E441-B12A-BB32DC52C43E}" type="parTrans" cxnId="{C6D0EFE5-1F8E-E94E-B518-CC3D00C8EB15}">
      <dgm:prSet/>
      <dgm:spPr/>
      <dgm:t>
        <a:bodyPr/>
        <a:lstStyle/>
        <a:p>
          <a:endParaRPr lang="en-US"/>
        </a:p>
      </dgm:t>
    </dgm:pt>
    <dgm:pt modelId="{F1E5D2FA-EE89-F84B-B55D-CC453DFB9880}" type="sibTrans" cxnId="{C6D0EFE5-1F8E-E94E-B518-CC3D00C8EB15}">
      <dgm:prSet/>
      <dgm:spPr/>
      <dgm:t>
        <a:bodyPr/>
        <a:lstStyle/>
        <a:p>
          <a:endParaRPr lang="en-US"/>
        </a:p>
      </dgm:t>
    </dgm:pt>
    <dgm:pt modelId="{C9A37D41-AEA7-EE47-B8B0-9C6EA727A6E9}" type="pres">
      <dgm:prSet presAssocID="{AEC1F57E-A0A0-8047-AC7B-38CE9041B6BE}" presName="linearFlow" presStyleCnt="0">
        <dgm:presLayoutVars>
          <dgm:resizeHandles val="exact"/>
        </dgm:presLayoutVars>
      </dgm:prSet>
      <dgm:spPr/>
    </dgm:pt>
    <dgm:pt modelId="{DE1AFACF-987B-914D-AA1E-6F1F6AB25F5F}" type="pres">
      <dgm:prSet presAssocID="{96D52A66-D3FB-1342-9D8A-6DE96AFCBEF2}" presName="node" presStyleLbl="node1" presStyleIdx="0" presStyleCnt="4" custScaleX="216783">
        <dgm:presLayoutVars>
          <dgm:bulletEnabled val="1"/>
        </dgm:presLayoutVars>
      </dgm:prSet>
      <dgm:spPr/>
    </dgm:pt>
    <dgm:pt modelId="{DD428FE7-F4E6-1C46-917F-A2D505351F94}" type="pres">
      <dgm:prSet presAssocID="{3C0505EC-9F2F-8941-86AC-8BEB49B425C6}" presName="sibTrans" presStyleLbl="sibTrans2D1" presStyleIdx="0" presStyleCnt="3"/>
      <dgm:spPr/>
    </dgm:pt>
    <dgm:pt modelId="{D1880058-693E-1A43-A307-D38F7656775D}" type="pres">
      <dgm:prSet presAssocID="{3C0505EC-9F2F-8941-86AC-8BEB49B425C6}" presName="connectorText" presStyleLbl="sibTrans2D1" presStyleIdx="0" presStyleCnt="3"/>
      <dgm:spPr/>
    </dgm:pt>
    <dgm:pt modelId="{A72F5B14-3766-DE48-B9D6-D1D623846F39}" type="pres">
      <dgm:prSet presAssocID="{4BDD0676-10E6-F546-BD97-7A6C35F72546}" presName="node" presStyleLbl="node1" presStyleIdx="1" presStyleCnt="4" custScaleX="180352">
        <dgm:presLayoutVars>
          <dgm:bulletEnabled val="1"/>
        </dgm:presLayoutVars>
      </dgm:prSet>
      <dgm:spPr/>
    </dgm:pt>
    <dgm:pt modelId="{94DBBD56-01D4-B34D-9377-0F83A64884CE}" type="pres">
      <dgm:prSet presAssocID="{58D6611B-0923-EA48-83AF-0353D4D4A838}" presName="sibTrans" presStyleLbl="sibTrans2D1" presStyleIdx="1" presStyleCnt="3"/>
      <dgm:spPr/>
    </dgm:pt>
    <dgm:pt modelId="{0FB63CE4-7EC1-764D-9388-6C67857C9901}" type="pres">
      <dgm:prSet presAssocID="{58D6611B-0923-EA48-83AF-0353D4D4A838}" presName="connectorText" presStyleLbl="sibTrans2D1" presStyleIdx="1" presStyleCnt="3"/>
      <dgm:spPr/>
    </dgm:pt>
    <dgm:pt modelId="{D95BB591-9ABF-0C4D-924B-5FFD4D69065B}" type="pres">
      <dgm:prSet presAssocID="{9527A51E-F0DE-D944-A61A-27CB9A9D9B9A}" presName="node" presStyleLbl="node1" presStyleIdx="2" presStyleCnt="4" custScaleX="118205">
        <dgm:presLayoutVars>
          <dgm:bulletEnabled val="1"/>
        </dgm:presLayoutVars>
      </dgm:prSet>
      <dgm:spPr/>
    </dgm:pt>
    <dgm:pt modelId="{C5776EB8-381E-3344-854D-EE1806262E25}" type="pres">
      <dgm:prSet presAssocID="{DAA3B9FF-D5CA-6845-AC6E-2E5FBA501AD4}" presName="sibTrans" presStyleLbl="sibTrans2D1" presStyleIdx="2" presStyleCnt="3"/>
      <dgm:spPr/>
    </dgm:pt>
    <dgm:pt modelId="{FA76DA79-8258-104D-9405-BF0AAA7BB601}" type="pres">
      <dgm:prSet presAssocID="{DAA3B9FF-D5CA-6845-AC6E-2E5FBA501AD4}" presName="connectorText" presStyleLbl="sibTrans2D1" presStyleIdx="2" presStyleCnt="3"/>
      <dgm:spPr/>
    </dgm:pt>
    <dgm:pt modelId="{3C40FEBE-14E8-1345-AB0A-AA250149BAF7}" type="pres">
      <dgm:prSet presAssocID="{966046BA-051B-084D-8633-239A18AAEF9F}" presName="node" presStyleLbl="node1" presStyleIdx="3" presStyleCnt="4">
        <dgm:presLayoutVars>
          <dgm:bulletEnabled val="1"/>
        </dgm:presLayoutVars>
      </dgm:prSet>
      <dgm:spPr/>
    </dgm:pt>
  </dgm:ptLst>
  <dgm:cxnLst>
    <dgm:cxn modelId="{BB7DD305-7217-554F-8730-11E1EC18FE95}" type="presOf" srcId="{966046BA-051B-084D-8633-239A18AAEF9F}" destId="{3C40FEBE-14E8-1345-AB0A-AA250149BAF7}" srcOrd="0" destOrd="0" presId="urn:microsoft.com/office/officeart/2005/8/layout/process2"/>
    <dgm:cxn modelId="{900D0924-B841-1248-A902-9C4C6E7C270F}" type="presOf" srcId="{4BDD0676-10E6-F546-BD97-7A6C35F72546}" destId="{A72F5B14-3766-DE48-B9D6-D1D623846F39}" srcOrd="0" destOrd="0" presId="urn:microsoft.com/office/officeart/2005/8/layout/process2"/>
    <dgm:cxn modelId="{0F980946-1F00-C248-9A1A-33301DD29485}" type="presOf" srcId="{96D52A66-D3FB-1342-9D8A-6DE96AFCBEF2}" destId="{DE1AFACF-987B-914D-AA1E-6F1F6AB25F5F}" srcOrd="0" destOrd="0" presId="urn:microsoft.com/office/officeart/2005/8/layout/process2"/>
    <dgm:cxn modelId="{4A2AF655-863D-064E-AC9B-C380B69882B1}" type="presOf" srcId="{3C0505EC-9F2F-8941-86AC-8BEB49B425C6}" destId="{D1880058-693E-1A43-A307-D38F7656775D}" srcOrd="1" destOrd="0" presId="urn:microsoft.com/office/officeart/2005/8/layout/process2"/>
    <dgm:cxn modelId="{CE940E68-B447-FF44-AA89-6542DB397A98}" srcId="{AEC1F57E-A0A0-8047-AC7B-38CE9041B6BE}" destId="{96D52A66-D3FB-1342-9D8A-6DE96AFCBEF2}" srcOrd="0" destOrd="0" parTransId="{A83995DF-3BC5-F24C-A8E2-66737CE77AB2}" sibTransId="{3C0505EC-9F2F-8941-86AC-8BEB49B425C6}"/>
    <dgm:cxn modelId="{F40A5368-4EB7-2341-9826-A66C3AAD7F78}" type="presOf" srcId="{58D6611B-0923-EA48-83AF-0353D4D4A838}" destId="{0FB63CE4-7EC1-764D-9388-6C67857C9901}" srcOrd="1" destOrd="0" presId="urn:microsoft.com/office/officeart/2005/8/layout/process2"/>
    <dgm:cxn modelId="{34CA0B79-B706-1942-B47A-AFD85EBD1C29}" type="presOf" srcId="{AEC1F57E-A0A0-8047-AC7B-38CE9041B6BE}" destId="{C9A37D41-AEA7-EE47-B8B0-9C6EA727A6E9}" srcOrd="0" destOrd="0" presId="urn:microsoft.com/office/officeart/2005/8/layout/process2"/>
    <dgm:cxn modelId="{826F2482-67E8-CA47-A1F5-12F00ECA81FB}" type="presOf" srcId="{9527A51E-F0DE-D944-A61A-27CB9A9D9B9A}" destId="{D95BB591-9ABF-0C4D-924B-5FFD4D69065B}" srcOrd="0" destOrd="0" presId="urn:microsoft.com/office/officeart/2005/8/layout/process2"/>
    <dgm:cxn modelId="{F0D41A90-A579-934B-844E-BB74FE35A604}" srcId="{AEC1F57E-A0A0-8047-AC7B-38CE9041B6BE}" destId="{9527A51E-F0DE-D944-A61A-27CB9A9D9B9A}" srcOrd="2" destOrd="0" parTransId="{E545ACB8-BDAC-9A4C-8EB7-791AA3F4F14C}" sibTransId="{DAA3B9FF-D5CA-6845-AC6E-2E5FBA501AD4}"/>
    <dgm:cxn modelId="{4FC7DA9D-27D8-7F4C-805C-E1E66DE01C7B}" type="presOf" srcId="{58D6611B-0923-EA48-83AF-0353D4D4A838}" destId="{94DBBD56-01D4-B34D-9377-0F83A64884CE}" srcOrd="0" destOrd="0" presId="urn:microsoft.com/office/officeart/2005/8/layout/process2"/>
    <dgm:cxn modelId="{55CD19AB-07D7-6640-8D8D-3874BFB9A7F5}" type="presOf" srcId="{DAA3B9FF-D5CA-6845-AC6E-2E5FBA501AD4}" destId="{FA76DA79-8258-104D-9405-BF0AAA7BB601}" srcOrd="1" destOrd="0" presId="urn:microsoft.com/office/officeart/2005/8/layout/process2"/>
    <dgm:cxn modelId="{6932F5B2-937D-BF4A-AE0D-1336D87EA674}" type="presOf" srcId="{DAA3B9FF-D5CA-6845-AC6E-2E5FBA501AD4}" destId="{C5776EB8-381E-3344-854D-EE1806262E25}" srcOrd="0" destOrd="0" presId="urn:microsoft.com/office/officeart/2005/8/layout/process2"/>
    <dgm:cxn modelId="{1E22B4D6-4F64-FF43-A9A5-4310EA117DA3}" type="presOf" srcId="{3C0505EC-9F2F-8941-86AC-8BEB49B425C6}" destId="{DD428FE7-F4E6-1C46-917F-A2D505351F94}" srcOrd="0" destOrd="0" presId="urn:microsoft.com/office/officeart/2005/8/layout/process2"/>
    <dgm:cxn modelId="{C6D0EFE5-1F8E-E94E-B518-CC3D00C8EB15}" srcId="{AEC1F57E-A0A0-8047-AC7B-38CE9041B6BE}" destId="{966046BA-051B-084D-8633-239A18AAEF9F}" srcOrd="3" destOrd="0" parTransId="{D4CC8896-5564-E441-B12A-BB32DC52C43E}" sibTransId="{F1E5D2FA-EE89-F84B-B55D-CC453DFB9880}"/>
    <dgm:cxn modelId="{B80AB9FB-9617-B746-947A-D71B62D4BAE1}" srcId="{AEC1F57E-A0A0-8047-AC7B-38CE9041B6BE}" destId="{4BDD0676-10E6-F546-BD97-7A6C35F72546}" srcOrd="1" destOrd="0" parTransId="{524690D9-EE76-5344-A790-996ED9A48449}" sibTransId="{58D6611B-0923-EA48-83AF-0353D4D4A838}"/>
    <dgm:cxn modelId="{B8A84561-6775-F74E-9CD9-D4A30A25319A}" type="presParOf" srcId="{C9A37D41-AEA7-EE47-B8B0-9C6EA727A6E9}" destId="{DE1AFACF-987B-914D-AA1E-6F1F6AB25F5F}" srcOrd="0" destOrd="0" presId="urn:microsoft.com/office/officeart/2005/8/layout/process2"/>
    <dgm:cxn modelId="{429DCF8B-DD20-EF42-915A-ACED107CC237}" type="presParOf" srcId="{C9A37D41-AEA7-EE47-B8B0-9C6EA727A6E9}" destId="{DD428FE7-F4E6-1C46-917F-A2D505351F94}" srcOrd="1" destOrd="0" presId="urn:microsoft.com/office/officeart/2005/8/layout/process2"/>
    <dgm:cxn modelId="{0A6973D9-669A-F541-A031-5439C2229CBB}" type="presParOf" srcId="{DD428FE7-F4E6-1C46-917F-A2D505351F94}" destId="{D1880058-693E-1A43-A307-D38F7656775D}" srcOrd="0" destOrd="0" presId="urn:microsoft.com/office/officeart/2005/8/layout/process2"/>
    <dgm:cxn modelId="{1F8C853C-6262-2940-AD9A-6341B1B46B22}" type="presParOf" srcId="{C9A37D41-AEA7-EE47-B8B0-9C6EA727A6E9}" destId="{A72F5B14-3766-DE48-B9D6-D1D623846F39}" srcOrd="2" destOrd="0" presId="urn:microsoft.com/office/officeart/2005/8/layout/process2"/>
    <dgm:cxn modelId="{B1CCE706-1F95-0241-80E1-23F811D8D486}" type="presParOf" srcId="{C9A37D41-AEA7-EE47-B8B0-9C6EA727A6E9}" destId="{94DBBD56-01D4-B34D-9377-0F83A64884CE}" srcOrd="3" destOrd="0" presId="urn:microsoft.com/office/officeart/2005/8/layout/process2"/>
    <dgm:cxn modelId="{6B3AB99F-A9BD-2F4F-8DED-49D6F782F1FB}" type="presParOf" srcId="{94DBBD56-01D4-B34D-9377-0F83A64884CE}" destId="{0FB63CE4-7EC1-764D-9388-6C67857C9901}" srcOrd="0" destOrd="0" presId="urn:microsoft.com/office/officeart/2005/8/layout/process2"/>
    <dgm:cxn modelId="{C60BB23D-568D-2549-BFAD-BD5F1137F745}" type="presParOf" srcId="{C9A37D41-AEA7-EE47-B8B0-9C6EA727A6E9}" destId="{D95BB591-9ABF-0C4D-924B-5FFD4D69065B}" srcOrd="4" destOrd="0" presId="urn:microsoft.com/office/officeart/2005/8/layout/process2"/>
    <dgm:cxn modelId="{7E4D5086-A70F-454A-BD44-AE553713F0BA}" type="presParOf" srcId="{C9A37D41-AEA7-EE47-B8B0-9C6EA727A6E9}" destId="{C5776EB8-381E-3344-854D-EE1806262E25}" srcOrd="5" destOrd="0" presId="urn:microsoft.com/office/officeart/2005/8/layout/process2"/>
    <dgm:cxn modelId="{CF07990A-0B3F-DD45-B524-326DD14CF639}" type="presParOf" srcId="{C5776EB8-381E-3344-854D-EE1806262E25}" destId="{FA76DA79-8258-104D-9405-BF0AAA7BB601}" srcOrd="0" destOrd="0" presId="urn:microsoft.com/office/officeart/2005/8/layout/process2"/>
    <dgm:cxn modelId="{12A31D8A-95D8-0A4A-B5E9-D5C04385604B}" type="presParOf" srcId="{C9A37D41-AEA7-EE47-B8B0-9C6EA727A6E9}" destId="{3C40FEBE-14E8-1345-AB0A-AA250149BAF7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1AFACF-987B-914D-AA1E-6F1F6AB25F5F}">
      <dsp:nvSpPr>
        <dsp:cNvPr id="0" name=""/>
        <dsp:cNvSpPr/>
      </dsp:nvSpPr>
      <dsp:spPr>
        <a:xfrm>
          <a:off x="1049622" y="4378"/>
          <a:ext cx="7059269" cy="8140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Kehilangan</a:t>
          </a:r>
          <a:r>
            <a:rPr lang="en-US" sz="2800" kern="1200" dirty="0"/>
            <a:t> </a:t>
          </a:r>
          <a:r>
            <a:rPr lang="en-US" sz="2800" kern="1200" dirty="0" err="1"/>
            <a:t>darah</a:t>
          </a:r>
          <a:r>
            <a:rPr lang="en-US" sz="2800" kern="1200" dirty="0"/>
            <a:t> yang </a:t>
          </a:r>
          <a:r>
            <a:rPr lang="en-US" sz="2800" kern="1200" dirty="0" err="1"/>
            <a:t>banyak</a:t>
          </a:r>
          <a:r>
            <a:rPr lang="en-US" sz="2800" kern="1200" dirty="0"/>
            <a:t> </a:t>
          </a:r>
          <a:r>
            <a:rPr lang="en-US" sz="2800" kern="1200" dirty="0" err="1"/>
            <a:t>atau</a:t>
          </a:r>
          <a:r>
            <a:rPr lang="en-US" sz="2800" kern="1200" dirty="0"/>
            <a:t> </a:t>
          </a:r>
          <a:r>
            <a:rPr lang="en-US" sz="2800" kern="1200" dirty="0" err="1"/>
            <a:t>hipoksia</a:t>
          </a:r>
          <a:r>
            <a:rPr lang="en-US" sz="2800" kern="1200" dirty="0"/>
            <a:t>/</a:t>
          </a:r>
          <a:r>
            <a:rPr lang="en-US" sz="2800" kern="1200" dirty="0" err="1"/>
            <a:t>iskemia</a:t>
          </a:r>
          <a:r>
            <a:rPr lang="en-US" sz="2800" kern="1200" dirty="0"/>
            <a:t> </a:t>
          </a:r>
        </a:p>
      </dsp:txBody>
      <dsp:txXfrm>
        <a:off x="1073466" y="28222"/>
        <a:ext cx="7011581" cy="766406"/>
      </dsp:txXfrm>
    </dsp:sp>
    <dsp:sp modelId="{DD428FE7-F4E6-1C46-917F-A2D505351F94}">
      <dsp:nvSpPr>
        <dsp:cNvPr id="0" name=""/>
        <dsp:cNvSpPr/>
      </dsp:nvSpPr>
      <dsp:spPr>
        <a:xfrm rot="5400000">
          <a:off x="4426614" y="838825"/>
          <a:ext cx="305285" cy="3663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-5400000">
        <a:off x="4469354" y="869354"/>
        <a:ext cx="219806" cy="213700"/>
      </dsp:txXfrm>
    </dsp:sp>
    <dsp:sp modelId="{A72F5B14-3766-DE48-B9D6-D1D623846F39}">
      <dsp:nvSpPr>
        <dsp:cNvPr id="0" name=""/>
        <dsp:cNvSpPr/>
      </dsp:nvSpPr>
      <dsp:spPr>
        <a:xfrm>
          <a:off x="1642787" y="1225519"/>
          <a:ext cx="5872939" cy="8140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Kontraktilitas</a:t>
          </a:r>
          <a:r>
            <a:rPr lang="en-US" sz="2800" kern="1200" dirty="0"/>
            <a:t> </a:t>
          </a:r>
          <a:r>
            <a:rPr lang="en-US" sz="2800" kern="1200" dirty="0" err="1"/>
            <a:t>jantung</a:t>
          </a:r>
          <a:r>
            <a:rPr lang="en-US" sz="2800" kern="1200" dirty="0"/>
            <a:t> </a:t>
          </a:r>
          <a:r>
            <a:rPr lang="en-US" sz="2800" kern="1200" dirty="0" err="1"/>
            <a:t>tidak</a:t>
          </a:r>
          <a:r>
            <a:rPr lang="en-US" sz="2800" kern="1200" dirty="0"/>
            <a:t> </a:t>
          </a:r>
          <a:r>
            <a:rPr lang="en-US" sz="2800" kern="1200" dirty="0" err="1"/>
            <a:t>adekuat</a:t>
          </a:r>
          <a:r>
            <a:rPr lang="en-US" sz="2800" kern="1200" dirty="0"/>
            <a:t> dan </a:t>
          </a:r>
          <a:r>
            <a:rPr lang="en-US" sz="2800" kern="1200" dirty="0" err="1"/>
            <a:t>bradikardia</a:t>
          </a:r>
          <a:endParaRPr lang="en-US" sz="2800" kern="1200" dirty="0"/>
        </a:p>
      </dsp:txBody>
      <dsp:txXfrm>
        <a:off x="1666631" y="1249363"/>
        <a:ext cx="5825251" cy="766406"/>
      </dsp:txXfrm>
    </dsp:sp>
    <dsp:sp modelId="{94DBBD56-01D4-B34D-9377-0F83A64884CE}">
      <dsp:nvSpPr>
        <dsp:cNvPr id="0" name=""/>
        <dsp:cNvSpPr/>
      </dsp:nvSpPr>
      <dsp:spPr>
        <a:xfrm rot="5400000">
          <a:off x="4426614" y="2059966"/>
          <a:ext cx="305285" cy="3663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-5400000">
        <a:off x="4469354" y="2090495"/>
        <a:ext cx="219806" cy="213700"/>
      </dsp:txXfrm>
    </dsp:sp>
    <dsp:sp modelId="{D95BB591-9ABF-0C4D-924B-5FFD4D69065B}">
      <dsp:nvSpPr>
        <dsp:cNvPr id="0" name=""/>
        <dsp:cNvSpPr/>
      </dsp:nvSpPr>
      <dsp:spPr>
        <a:xfrm>
          <a:off x="2654657" y="2446661"/>
          <a:ext cx="3849199" cy="8140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Gagal</a:t>
          </a:r>
          <a:r>
            <a:rPr lang="en-US" sz="2800" kern="1200" dirty="0"/>
            <a:t> </a:t>
          </a:r>
          <a:r>
            <a:rPr lang="en-US" sz="2800" kern="1200" dirty="0" err="1"/>
            <a:t>meningkatkan</a:t>
          </a:r>
          <a:r>
            <a:rPr lang="en-US" sz="2800" kern="1200" dirty="0"/>
            <a:t> </a:t>
          </a:r>
          <a:r>
            <a:rPr lang="en-US" sz="2800" kern="1200" dirty="0" err="1"/>
            <a:t>tekanan</a:t>
          </a:r>
          <a:r>
            <a:rPr lang="en-US" sz="2800" kern="1200" dirty="0"/>
            <a:t> </a:t>
          </a:r>
          <a:r>
            <a:rPr lang="en-US" sz="2800" kern="1200" dirty="0" err="1"/>
            <a:t>darah</a:t>
          </a:r>
          <a:r>
            <a:rPr lang="en-US" sz="2800" kern="1200" dirty="0"/>
            <a:t> </a:t>
          </a:r>
          <a:r>
            <a:rPr lang="en-US" sz="2800" kern="1200" dirty="0" err="1"/>
            <a:t>sistemik</a:t>
          </a:r>
          <a:endParaRPr lang="en-US" sz="2800" kern="1200" dirty="0"/>
        </a:p>
      </dsp:txBody>
      <dsp:txXfrm>
        <a:off x="2678501" y="2470505"/>
        <a:ext cx="3801511" cy="766406"/>
      </dsp:txXfrm>
    </dsp:sp>
    <dsp:sp modelId="{C5776EB8-381E-3344-854D-EE1806262E25}">
      <dsp:nvSpPr>
        <dsp:cNvPr id="0" name=""/>
        <dsp:cNvSpPr/>
      </dsp:nvSpPr>
      <dsp:spPr>
        <a:xfrm rot="5400000">
          <a:off x="4426614" y="3281107"/>
          <a:ext cx="305285" cy="3663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-5400000">
        <a:off x="4469354" y="3311636"/>
        <a:ext cx="219806" cy="213700"/>
      </dsp:txXfrm>
    </dsp:sp>
    <dsp:sp modelId="{3C40FEBE-14E8-1345-AB0A-AA250149BAF7}">
      <dsp:nvSpPr>
        <dsp:cNvPr id="0" name=""/>
        <dsp:cNvSpPr/>
      </dsp:nvSpPr>
      <dsp:spPr>
        <a:xfrm>
          <a:off x="2951069" y="3667802"/>
          <a:ext cx="3256376" cy="8140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Hipotensi</a:t>
          </a:r>
          <a:r>
            <a:rPr lang="en-US" sz="2800" kern="1200" dirty="0"/>
            <a:t> </a:t>
          </a:r>
          <a:r>
            <a:rPr lang="en-US" sz="2800" kern="1200" dirty="0" err="1"/>
            <a:t>sistemik</a:t>
          </a:r>
          <a:endParaRPr lang="en-US" sz="2800" kern="1200" dirty="0"/>
        </a:p>
      </dsp:txBody>
      <dsp:txXfrm>
        <a:off x="2974913" y="3691646"/>
        <a:ext cx="3208688" cy="766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A6147-0A0F-D34D-8E2B-51943272AF02}" type="datetimeFigureOut">
              <a:rPr lang="en-US" smtClean="0"/>
              <a:t>6/16/22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DCFC4-EA20-BD45-A0F6-E8D34E31B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91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DCFC4-EA20-BD45-A0F6-E8D34E31B03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86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DCFC4-EA20-BD45-A0F6-E8D34E31B03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51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A1B1D-133A-8E47-8CA5-5E7DD114F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3992B3-BCE6-B643-A781-BA9377EFD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415C0-0DA2-C04B-BCD1-D9F2741D4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4C34-2F05-EA4A-B29F-99780312AC77}" type="datetimeFigureOut">
              <a:rPr lang="en-US" smtClean="0"/>
              <a:t>6/16/22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31448-9582-0A4B-8A46-28C38BF52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BA1CD-30C3-354E-8DC1-45905075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6BF85-13B6-144B-B854-43AF20F8F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5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FF921-188A-0846-9226-83C3B95C6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9A61BB-098D-ED43-A3CD-94917913A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A7715-9C6E-C146-8AE9-80684A0C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4C34-2F05-EA4A-B29F-99780312AC77}" type="datetimeFigureOut">
              <a:rPr lang="en-US" smtClean="0"/>
              <a:t>6/16/22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EAC1E-C092-E549-A734-D34C59F01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02E8A-3A13-A94D-A444-5EBAE5D7D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6BF85-13B6-144B-B854-43AF20F8F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06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C99944-764D-DC4A-9429-0B455A60D9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C8FB62-90E3-FB43-934A-52CF23C35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8CFE7-EE94-5046-AA65-675AB7FD2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4C34-2F05-EA4A-B29F-99780312AC77}" type="datetimeFigureOut">
              <a:rPr lang="en-US" smtClean="0"/>
              <a:t>6/16/22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F683B-0B55-F448-9680-45477084A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3C927-BE92-F249-B520-DDE7ABED6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6BF85-13B6-144B-B854-43AF20F8F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47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Judul da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Tabel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ampungan Tanggal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Tampungan Kaki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Learning Objective 3</a:t>
            </a:r>
          </a:p>
        </p:txBody>
      </p:sp>
      <p:sp>
        <p:nvSpPr>
          <p:cNvPr id="6" name="Tampungan Nomor Slide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9633496-A930-4C9E-B724-29BE0B58B1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741889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A8865-AB54-0948-A553-3E40659B7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6F3F1-8250-B84E-BF64-6C5343081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B18E3-67F8-3B42-9CCF-EE7B6D28D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4C34-2F05-EA4A-B29F-99780312AC77}" type="datetimeFigureOut">
              <a:rPr lang="en-US" smtClean="0"/>
              <a:t>6/16/22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2AE89-6FEC-4449-9658-18278205A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83A6E-80CA-E842-9B14-129717556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6BF85-13B6-144B-B854-43AF20F8F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56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F326C-7A44-024E-BEC0-6D3A8FEC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F4F96-8287-7344-B3D1-0873B39A8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AAB1B-8824-7345-9456-6E4C9F2DC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4C34-2F05-EA4A-B29F-99780312AC77}" type="datetimeFigureOut">
              <a:rPr lang="en-US" smtClean="0"/>
              <a:t>6/16/22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2BFD7-FC4D-3A49-8FD6-3821F26B4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F1F83-25EB-FD40-ACD9-234A54785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6BF85-13B6-144B-B854-43AF20F8F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06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70DE1-00C5-994E-8C80-1B63DA7B4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5C5AA-297B-564A-8182-CE30EDBFEC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FE696E-D703-5340-AD2A-E79052BBB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A098B-80C5-EB4B-99B6-87592980E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4C34-2F05-EA4A-B29F-99780312AC77}" type="datetimeFigureOut">
              <a:rPr lang="en-US" smtClean="0"/>
              <a:t>6/16/22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494D7-20BE-774E-9F29-D4A33CECA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A77AF-F429-8545-A94D-5F8CCCDB9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6BF85-13B6-144B-B854-43AF20F8F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88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24D10-3977-3A40-9EA5-79AEC8692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66E96-4370-7144-B89A-742CBD001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B4431-3A8C-6F40-B5A2-6E407F58E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259841-C0ED-A642-B90D-5D6FB76085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4EB7D9-9637-F143-8E7B-773D09B347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7526D2-66F5-B848-9A50-58A14B4F1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4C34-2F05-EA4A-B29F-99780312AC77}" type="datetimeFigureOut">
              <a:rPr lang="en-US" smtClean="0"/>
              <a:t>6/16/22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B485B6-603C-6644-8B9A-BDA79F2E1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4EF739-F0B8-7C40-B373-81E7D06B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6BF85-13B6-144B-B854-43AF20F8F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09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808D4-841D-5E47-9B8C-62012C53D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26DD9C-484F-C84D-A539-415FB4E8A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4C34-2F05-EA4A-B29F-99780312AC77}" type="datetimeFigureOut">
              <a:rPr lang="en-US" smtClean="0"/>
              <a:t>6/16/22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2BF60B-2719-2942-96E4-2D4970AEF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6A6FC-1110-8047-BDB8-0A2D7E6AF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6BF85-13B6-144B-B854-43AF20F8F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82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B99C78-5767-9745-852F-58A8489C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4C34-2F05-EA4A-B29F-99780312AC77}" type="datetimeFigureOut">
              <a:rPr lang="en-US" smtClean="0"/>
              <a:t>6/16/22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CE7537-8D08-4A49-8B3E-FA27C89FB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86D84-345A-A147-B128-BF0922EA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6BF85-13B6-144B-B854-43AF20F8F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00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1A1B3-E501-FE43-AE86-5C3A6813B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BBF10-0919-0B4B-942B-D7D4B7CF4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6B57DA-59F7-B14A-A743-9AA3A2DD1E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D456D-C5FC-C645-9A30-7CD0540A4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4C34-2F05-EA4A-B29F-99780312AC77}" type="datetimeFigureOut">
              <a:rPr lang="en-US" smtClean="0"/>
              <a:t>6/16/22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E98366-74EC-E748-A53A-03ECA327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5D87F5-7AF8-C44A-88E0-F7A61716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6BF85-13B6-144B-B854-43AF20F8F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97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4F40A-4780-E448-83AC-3AA179BD6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705661-29A5-E148-B3EA-26AC2F540B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030210-032C-6446-BCA5-F1858D236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B4209-BF85-7A41-B25E-0F42489E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4C34-2F05-EA4A-B29F-99780312AC77}" type="datetimeFigureOut">
              <a:rPr lang="en-US" smtClean="0"/>
              <a:t>6/16/22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50E56D-46A5-434E-BC5B-BC5BDAE8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27AC1-AD2A-5B4A-83AD-844B93F37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6BF85-13B6-144B-B854-43AF20F8F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10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9A4233-910E-5A41-B199-B9AE468ED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07F1B-A641-D941-BA50-9CA5A9E90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25F6F-5B59-5D47-B4F6-7560CBA29D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F4C34-2F05-EA4A-B29F-99780312AC77}" type="datetimeFigureOut">
              <a:rPr lang="en-US" smtClean="0"/>
              <a:t>6/16/22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30FCE-A63B-5246-A72E-96922EF3A9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1EDF1-494B-8E49-B5D9-BDA22C22F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6BF85-13B6-144B-B854-43AF20F8F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4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png"/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12" Type="http://schemas.openxmlformats.org/officeDocument/2006/relationships/image" Target="../media/image30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11" Type="http://schemas.openxmlformats.org/officeDocument/2006/relationships/image" Target="../media/image29.jpg"/><Relationship Id="rId5" Type="http://schemas.openxmlformats.org/officeDocument/2006/relationships/image" Target="../media/image23.png"/><Relationship Id="rId10" Type="http://schemas.openxmlformats.org/officeDocument/2006/relationships/image" Target="../media/image28.jpg"/><Relationship Id="rId4" Type="http://schemas.openxmlformats.org/officeDocument/2006/relationships/image" Target="../media/image22.tiff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tiff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DEE9E-D74D-0D4C-B594-EFF0E1AC9A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07939"/>
            <a:ext cx="6630293" cy="593824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GB" sz="3797" dirty="0">
                <a:solidFill>
                  <a:srgbClr val="FFFFFF"/>
                </a:solidFill>
                <a:latin typeface="Arial Rounded MT Bold" panose="020F0704030504030204" pitchFamily="34" charset="0"/>
              </a:rPr>
              <a:t>RESUSITASI NEONATUS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602204-2F7A-E348-8FF2-614551064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2F2B1A-17F1-0B45-BF59-B86BB0F22797}"/>
              </a:ext>
            </a:extLst>
          </p:cNvPr>
          <p:cNvSpPr txBox="1"/>
          <p:nvPr/>
        </p:nvSpPr>
        <p:spPr>
          <a:xfrm>
            <a:off x="0" y="2045052"/>
            <a:ext cx="37703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Dr. </a:t>
            </a:r>
            <a:r>
              <a:rPr lang="en-US" sz="2000" dirty="0" err="1"/>
              <a:t>Meita</a:t>
            </a:r>
            <a:r>
              <a:rPr lang="en-US" sz="2000" dirty="0"/>
              <a:t> </a:t>
            </a:r>
            <a:r>
              <a:rPr lang="en-US" sz="2000" dirty="0" err="1"/>
              <a:t>Dwi</a:t>
            </a:r>
            <a:r>
              <a:rPr lang="en-US" sz="2000" dirty="0"/>
              <a:t> </a:t>
            </a:r>
            <a:r>
              <a:rPr lang="en-US" sz="2000" dirty="0" err="1"/>
              <a:t>Utami</a:t>
            </a:r>
            <a:r>
              <a:rPr lang="en-US" sz="2000" dirty="0"/>
              <a:t>, </a:t>
            </a:r>
            <a:r>
              <a:rPr lang="en-US" sz="2000" dirty="0" err="1"/>
              <a:t>M.Sc</a:t>
            </a:r>
            <a:r>
              <a:rPr lang="en-US" sz="2000" dirty="0"/>
              <a:t>, </a:t>
            </a:r>
            <a:r>
              <a:rPr lang="en-US" sz="2000" dirty="0" err="1"/>
              <a:t>Sp.A</a:t>
            </a:r>
            <a:endParaRPr lang="en-US" sz="2000" dirty="0"/>
          </a:p>
          <a:p>
            <a:pPr algn="r"/>
            <a:r>
              <a:rPr lang="en-US" sz="2000" dirty="0"/>
              <a:t>Dr. </a:t>
            </a:r>
            <a:r>
              <a:rPr lang="en-US" sz="2000" dirty="0" err="1"/>
              <a:t>Rahmini</a:t>
            </a:r>
            <a:r>
              <a:rPr lang="en-US" sz="2000" dirty="0"/>
              <a:t> </a:t>
            </a:r>
            <a:r>
              <a:rPr lang="en-US" sz="2000" dirty="0" err="1"/>
              <a:t>Shabariah</a:t>
            </a:r>
            <a:r>
              <a:rPr lang="en-US" sz="2000" dirty="0"/>
              <a:t>, </a:t>
            </a:r>
            <a:r>
              <a:rPr lang="en-US" sz="2000" dirty="0" err="1"/>
              <a:t>Sp.A</a:t>
            </a:r>
            <a:endParaRPr lang="en-US" sz="2000" dirty="0"/>
          </a:p>
          <a:p>
            <a:pPr algn="r"/>
            <a:endParaRPr lang="en-US" sz="2000" dirty="0"/>
          </a:p>
          <a:p>
            <a:pPr algn="r"/>
            <a:r>
              <a:rPr lang="en-US" sz="2000" dirty="0"/>
              <a:t>FKK UMJ</a:t>
            </a:r>
          </a:p>
        </p:txBody>
      </p:sp>
    </p:spTree>
    <p:extLst>
      <p:ext uri="{BB962C8B-B14F-4D97-AF65-F5344CB8AC3E}">
        <p14:creationId xmlns:p14="http://schemas.microsoft.com/office/powerpoint/2010/main" val="2811987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0EF3A-1AC6-1449-928A-B630AD006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HAMBATAN PERIODE TRANSISI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B0FA5-24D8-DC40-B073-8080A164A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F84613A-3512-B84D-9808-1F87BAF809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7617663"/>
              </p:ext>
            </p:extLst>
          </p:nvPr>
        </p:nvGraphicFramePr>
        <p:xfrm>
          <a:off x="1494971" y="1690688"/>
          <a:ext cx="9158515" cy="448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9741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D4E11-A5A3-5944-A5D1-3741E6B41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7599"/>
            <a:ext cx="10515600" cy="1325563"/>
          </a:xfrm>
        </p:spPr>
        <p:txBody>
          <a:bodyPr/>
          <a:lstStyle/>
          <a:p>
            <a:r>
              <a:rPr lang="en-US" dirty="0" err="1"/>
              <a:t>Konsekuensi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gangguan</a:t>
            </a:r>
            <a:r>
              <a:rPr lang="en-US" dirty="0"/>
              <a:t> </a:t>
            </a:r>
            <a:r>
              <a:rPr lang="en-US" dirty="0" err="1"/>
              <a:t>transisi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7BD6E-B874-E847-AE73-89803C647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914" y="1850678"/>
            <a:ext cx="3802743" cy="3577665"/>
          </a:xfrm>
          <a:solidFill>
            <a:srgbClr val="FF0000"/>
          </a:solidFill>
        </p:spPr>
        <p:txBody>
          <a:bodyPr/>
          <a:lstStyle/>
          <a:p>
            <a:pPr marL="361639" indent="-361639">
              <a:buFont typeface="+mj-lt"/>
              <a:buAutoNum type="arabicPeriod"/>
            </a:pPr>
            <a:r>
              <a:rPr lang="en-US" sz="2812" dirty="0" err="1"/>
              <a:t>Takipneu</a:t>
            </a:r>
            <a:endParaRPr lang="en-US" sz="2812" dirty="0"/>
          </a:p>
          <a:p>
            <a:pPr marL="361639" indent="-361639">
              <a:buFont typeface="+mj-lt"/>
              <a:buAutoNum type="arabicPeriod"/>
            </a:pPr>
            <a:r>
              <a:rPr lang="en-US" sz="2812" dirty="0" err="1"/>
              <a:t>Sianosis</a:t>
            </a:r>
            <a:endParaRPr lang="en-US" sz="2812" dirty="0"/>
          </a:p>
          <a:p>
            <a:pPr marL="361639" indent="-361639">
              <a:buFont typeface="+mj-lt"/>
              <a:buAutoNum type="arabicPeriod"/>
            </a:pPr>
            <a:r>
              <a:rPr lang="en-US" sz="2812" dirty="0" err="1"/>
              <a:t>Depresi</a:t>
            </a:r>
            <a:r>
              <a:rPr lang="en-US" sz="2812" dirty="0"/>
              <a:t> </a:t>
            </a:r>
            <a:r>
              <a:rPr lang="en-US" sz="2812" dirty="0" err="1"/>
              <a:t>pernapasan</a:t>
            </a:r>
            <a:r>
              <a:rPr lang="en-US" sz="2812" dirty="0"/>
              <a:t> (</a:t>
            </a:r>
            <a:r>
              <a:rPr lang="en-US" sz="2812" dirty="0" err="1"/>
              <a:t>apneu</a:t>
            </a:r>
            <a:r>
              <a:rPr lang="en-US" sz="2812" dirty="0"/>
              <a:t>/gasping)</a:t>
            </a:r>
          </a:p>
          <a:p>
            <a:pPr marL="361639" indent="-361639">
              <a:buFont typeface="+mj-lt"/>
              <a:buAutoNum type="arabicPeriod"/>
            </a:pPr>
            <a:r>
              <a:rPr lang="en-US" sz="2812" dirty="0" err="1"/>
              <a:t>Bradikardia</a:t>
            </a:r>
            <a:endParaRPr lang="en-US" sz="2812" dirty="0"/>
          </a:p>
          <a:p>
            <a:pPr marL="361639" indent="-361639">
              <a:buFont typeface="+mj-lt"/>
              <a:buAutoNum type="arabicPeriod"/>
            </a:pPr>
            <a:r>
              <a:rPr lang="en-US" sz="2812" dirty="0" err="1"/>
              <a:t>Hipotensi</a:t>
            </a:r>
            <a:endParaRPr lang="en-US" sz="2812" dirty="0"/>
          </a:p>
          <a:p>
            <a:pPr marL="361639" indent="-361639">
              <a:buFont typeface="+mj-lt"/>
              <a:buAutoNum type="arabicPeriod"/>
            </a:pPr>
            <a:r>
              <a:rPr lang="en-US" sz="2812" dirty="0"/>
              <a:t>Tonus </a:t>
            </a:r>
            <a:r>
              <a:rPr lang="en-US" sz="2812" dirty="0" err="1"/>
              <a:t>lemah</a:t>
            </a:r>
            <a:endParaRPr lang="en-US" sz="2812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16E657-E4FD-064E-950B-3B7D1D15B7A2}"/>
              </a:ext>
            </a:extLst>
          </p:cNvPr>
          <p:cNvSpPr txBox="1">
            <a:spLocks/>
          </p:cNvSpPr>
          <p:nvPr/>
        </p:nvSpPr>
        <p:spPr bwMode="auto">
          <a:xfrm>
            <a:off x="6078141" y="1540372"/>
            <a:ext cx="4876800" cy="62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i="1" dirty="0"/>
              <a:t>THE FIRST GOLDEN HOUR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EF577B-1CFA-584C-A83A-85BF1D030B6F}"/>
              </a:ext>
            </a:extLst>
          </p:cNvPr>
          <p:cNvSpPr txBox="1">
            <a:spLocks/>
          </p:cNvSpPr>
          <p:nvPr/>
        </p:nvSpPr>
        <p:spPr bwMode="auto">
          <a:xfrm>
            <a:off x="6096000" y="2040434"/>
            <a:ext cx="5413829" cy="45071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64294" tIns="32147" rIns="64294" bIns="32147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/>
              <a:t>Perawatan</a:t>
            </a:r>
            <a:r>
              <a:rPr lang="en-US" sz="2400" dirty="0"/>
              <a:t> </a:t>
            </a:r>
            <a:r>
              <a:rPr lang="en-US" sz="2400" dirty="0" err="1"/>
              <a:t>neonatus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1 jam </a:t>
            </a:r>
            <a:r>
              <a:rPr lang="en-US" sz="2400" dirty="0" err="1"/>
              <a:t>pertama</a:t>
            </a:r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8F34-F8A9-CA42-9AB8-A8BBC9EE2143}"/>
              </a:ext>
            </a:extLst>
          </p:cNvPr>
          <p:cNvSpPr txBox="1">
            <a:spLocks/>
          </p:cNvSpPr>
          <p:nvPr/>
        </p:nvSpPr>
        <p:spPr bwMode="auto">
          <a:xfrm>
            <a:off x="6078141" y="2734349"/>
            <a:ext cx="5431688" cy="11186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wrap="square" lIns="64294" tIns="32147" rIns="64294" bIns="32147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/>
              <a:t>Fokus</a:t>
            </a:r>
            <a:r>
              <a:rPr lang="en-US" sz="2400" dirty="0"/>
              <a:t> pada </a:t>
            </a:r>
            <a:r>
              <a:rPr lang="en-US" sz="2400" dirty="0" err="1"/>
              <a:t>penurunan</a:t>
            </a:r>
            <a:r>
              <a:rPr lang="en-US" sz="2400" dirty="0"/>
              <a:t> </a:t>
            </a:r>
            <a:r>
              <a:rPr lang="en-US" sz="2400" dirty="0" err="1"/>
              <a:t>komplikasi</a:t>
            </a:r>
            <a:r>
              <a:rPr lang="en-US" sz="2400" dirty="0"/>
              <a:t> </a:t>
            </a:r>
            <a:r>
              <a:rPr lang="en-US" sz="2400" dirty="0" err="1"/>
              <a:t>neonatus</a:t>
            </a:r>
            <a:r>
              <a:rPr lang="en-US" sz="2400" dirty="0"/>
              <a:t>: </a:t>
            </a:r>
            <a:r>
              <a:rPr lang="en-US" sz="2400" dirty="0" err="1"/>
              <a:t>hipotermia</a:t>
            </a:r>
            <a:r>
              <a:rPr lang="en-US" sz="2400" dirty="0"/>
              <a:t>, </a:t>
            </a:r>
            <a:r>
              <a:rPr lang="en-US" sz="2400" dirty="0" err="1"/>
              <a:t>perdarahan</a:t>
            </a:r>
            <a:r>
              <a:rPr lang="en-US" sz="2400" dirty="0"/>
              <a:t> </a:t>
            </a:r>
            <a:r>
              <a:rPr lang="en-US" sz="2400" dirty="0" err="1"/>
              <a:t>intraventrikular</a:t>
            </a:r>
            <a:r>
              <a:rPr lang="en-US" sz="2400" dirty="0"/>
              <a:t>, </a:t>
            </a:r>
            <a:r>
              <a:rPr lang="en-US" sz="2400" dirty="0" err="1"/>
              <a:t>penyakit</a:t>
            </a:r>
            <a:r>
              <a:rPr lang="en-US" sz="2400" dirty="0"/>
              <a:t> </a:t>
            </a:r>
            <a:r>
              <a:rPr lang="en-US" sz="2400" dirty="0" err="1"/>
              <a:t>paru</a:t>
            </a:r>
            <a:r>
              <a:rPr lang="en-US" sz="2400" dirty="0"/>
              <a:t> </a:t>
            </a:r>
            <a:r>
              <a:rPr lang="en-US" sz="2400" dirty="0" err="1"/>
              <a:t>kronik</a:t>
            </a:r>
            <a:r>
              <a:rPr lang="en-US" sz="2400" dirty="0"/>
              <a:t>, ROP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5FB9003-88CB-144C-BA1E-DF3A8422D03E}"/>
              </a:ext>
            </a:extLst>
          </p:cNvPr>
          <p:cNvSpPr txBox="1">
            <a:spLocks/>
          </p:cNvSpPr>
          <p:nvPr/>
        </p:nvSpPr>
        <p:spPr bwMode="auto">
          <a:xfrm>
            <a:off x="6096000" y="3995559"/>
            <a:ext cx="3943573" cy="4092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64294" tIns="32147" rIns="64294" bIns="32147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/>
              <a:t>Kerja</a:t>
            </a:r>
            <a:r>
              <a:rPr lang="en-US" sz="2400" dirty="0"/>
              <a:t> </a:t>
            </a:r>
            <a:r>
              <a:rPr lang="en-US" sz="2400" dirty="0" err="1"/>
              <a:t>tim</a:t>
            </a:r>
            <a:endParaRPr lang="en-US" sz="24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CBBB7E4-9373-6F4D-90C5-CED9AAE4E873}"/>
              </a:ext>
            </a:extLst>
          </p:cNvPr>
          <p:cNvSpPr txBox="1">
            <a:spLocks/>
          </p:cNvSpPr>
          <p:nvPr/>
        </p:nvSpPr>
        <p:spPr bwMode="auto">
          <a:xfrm>
            <a:off x="6719986" y="4802078"/>
            <a:ext cx="3498071" cy="4092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64294" tIns="32147" rIns="64294" bIns="32147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RESUSITASI NEONATUS</a:t>
            </a:r>
          </a:p>
        </p:txBody>
      </p:sp>
      <p:pic>
        <p:nvPicPr>
          <p:cNvPr id="10" name="Graphic 9" descr="Eject">
            <a:extLst>
              <a:ext uri="{FF2B5EF4-FFF2-40B4-BE49-F238E27FC236}">
                <a16:creationId xmlns:a16="http://schemas.microsoft.com/office/drawing/2014/main" id="{638EFA9E-7AA3-9542-A38E-06B07B871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078140" y="4674690"/>
            <a:ext cx="642938" cy="64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4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7CAEA-1769-7348-8EF6-1D57A366B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428" y="365001"/>
            <a:ext cx="7887146" cy="697814"/>
          </a:xfrm>
        </p:spPr>
        <p:txBody>
          <a:bodyPr/>
          <a:lstStyle/>
          <a:p>
            <a:r>
              <a:rPr lang="en-US" dirty="0"/>
              <a:t>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ED6B1-1CA4-7B42-B659-73471B1FB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196306"/>
            <a:ext cx="6589486" cy="1300151"/>
          </a:xfrm>
        </p:spPr>
        <p:txBody>
          <a:bodyPr>
            <a:noAutofit/>
          </a:bodyPr>
          <a:lstStyle/>
          <a:p>
            <a:r>
              <a:rPr lang="en-US" i="1" dirty="0"/>
              <a:t>The Golden Minute</a:t>
            </a:r>
            <a:r>
              <a:rPr lang="en-US" dirty="0"/>
              <a:t>: </a:t>
            </a:r>
          </a:p>
          <a:p>
            <a:pPr lvl="1"/>
            <a:r>
              <a:rPr lang="en-US" sz="2800" dirty="0" err="1"/>
              <a:t>Bantuan</a:t>
            </a:r>
            <a:r>
              <a:rPr lang="en-US" sz="2800" dirty="0"/>
              <a:t> </a:t>
            </a:r>
            <a:r>
              <a:rPr lang="en-US" sz="2800" dirty="0" err="1"/>
              <a:t>napas</a:t>
            </a:r>
            <a:r>
              <a:rPr lang="en-US" sz="2800" dirty="0"/>
              <a:t>/</a:t>
            </a:r>
            <a:r>
              <a:rPr lang="en-US" sz="2800" dirty="0" err="1"/>
              <a:t>ventilasi</a:t>
            </a:r>
            <a:r>
              <a:rPr lang="en-US" sz="2800" dirty="0"/>
              <a:t> </a:t>
            </a:r>
            <a:r>
              <a:rPr lang="en-US" sz="2800" dirty="0" err="1"/>
              <a:t>harus</a:t>
            </a:r>
            <a:r>
              <a:rPr lang="en-US" sz="2800" dirty="0"/>
              <a:t> optimal </a:t>
            </a:r>
            <a:r>
              <a:rPr lang="en-US" sz="2800" dirty="0" err="1"/>
              <a:t>dalam</a:t>
            </a:r>
            <a:r>
              <a:rPr lang="en-US" sz="2800" dirty="0"/>
              <a:t> 1 </a:t>
            </a:r>
            <a:r>
              <a:rPr lang="en-US" sz="2800" dirty="0" err="1"/>
              <a:t>menit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DE225B-0651-234F-9633-7C38FF2D9C33}"/>
              </a:ext>
            </a:extLst>
          </p:cNvPr>
          <p:cNvSpPr txBox="1">
            <a:spLocks/>
          </p:cNvSpPr>
          <p:nvPr/>
        </p:nvSpPr>
        <p:spPr bwMode="auto">
          <a:xfrm>
            <a:off x="7932742" y="1680782"/>
            <a:ext cx="3780287" cy="69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12" dirty="0"/>
              <a:t>RESUSITASI NEONATUS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0DFE439-BF0E-CE42-810A-9232666F4ABE}"/>
              </a:ext>
            </a:extLst>
          </p:cNvPr>
          <p:cNvSpPr txBox="1">
            <a:spLocks/>
          </p:cNvSpPr>
          <p:nvPr/>
        </p:nvSpPr>
        <p:spPr bwMode="auto">
          <a:xfrm>
            <a:off x="7932743" y="3703977"/>
            <a:ext cx="4259258" cy="69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12" dirty="0"/>
              <a:t>POST RESUSITASI NEONATUS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4E22FEC-35F9-9C47-91EC-15683A82C07A}"/>
              </a:ext>
            </a:extLst>
          </p:cNvPr>
          <p:cNvSpPr txBox="1">
            <a:spLocks/>
          </p:cNvSpPr>
          <p:nvPr/>
        </p:nvSpPr>
        <p:spPr>
          <a:xfrm>
            <a:off x="711200" y="3003333"/>
            <a:ext cx="6589486" cy="27309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i="1" dirty="0"/>
              <a:t>The Golden Hour</a:t>
            </a:r>
            <a:r>
              <a:rPr lang="en-US" dirty="0"/>
              <a:t>: </a:t>
            </a:r>
          </a:p>
          <a:p>
            <a:pPr lvl="1"/>
            <a:r>
              <a:rPr lang="en-US" sz="2800" dirty="0" err="1"/>
              <a:t>Suhu</a:t>
            </a:r>
            <a:r>
              <a:rPr lang="en-US" sz="2800" dirty="0"/>
              <a:t> </a:t>
            </a:r>
            <a:r>
              <a:rPr lang="en-US" sz="2800" dirty="0" err="1"/>
              <a:t>aksila</a:t>
            </a:r>
            <a:r>
              <a:rPr lang="en-US" sz="2800" dirty="0"/>
              <a:t> 36,5-37,5</a:t>
            </a:r>
          </a:p>
          <a:p>
            <a:pPr lvl="1"/>
            <a:r>
              <a:rPr lang="en-US" sz="2800" dirty="0" err="1"/>
              <a:t>Gula</a:t>
            </a:r>
            <a:r>
              <a:rPr lang="en-US" sz="2800" dirty="0"/>
              <a:t> </a:t>
            </a:r>
            <a:r>
              <a:rPr lang="en-US" sz="2800" dirty="0" err="1"/>
              <a:t>darah</a:t>
            </a:r>
            <a:r>
              <a:rPr lang="en-US" sz="2800" dirty="0"/>
              <a:t> 50 mg/dl-110 mg/dl</a:t>
            </a:r>
          </a:p>
          <a:p>
            <a:pPr lvl="1"/>
            <a:r>
              <a:rPr lang="en-US" sz="2800" dirty="0" err="1"/>
              <a:t>Glukosa</a:t>
            </a:r>
            <a:r>
              <a:rPr lang="en-US" sz="2800" dirty="0"/>
              <a:t> dan </a:t>
            </a:r>
            <a:r>
              <a:rPr lang="en-US" sz="2800" dirty="0" err="1"/>
              <a:t>asam</a:t>
            </a:r>
            <a:r>
              <a:rPr lang="en-US" sz="2800" dirty="0"/>
              <a:t> amino </a:t>
            </a:r>
            <a:r>
              <a:rPr lang="en-US" sz="2800" dirty="0" err="1"/>
              <a:t>sudah</a:t>
            </a:r>
            <a:r>
              <a:rPr lang="en-US" sz="2800" dirty="0"/>
              <a:t> </a:t>
            </a:r>
            <a:r>
              <a:rPr lang="en-US" sz="2800" dirty="0" err="1"/>
              <a:t>diberikan</a:t>
            </a:r>
            <a:r>
              <a:rPr lang="en-US" sz="2800" dirty="0"/>
              <a:t> paling </a:t>
            </a:r>
            <a:r>
              <a:rPr lang="en-US" sz="2800" dirty="0" err="1"/>
              <a:t>lambat</a:t>
            </a:r>
            <a:r>
              <a:rPr lang="en-US" sz="2800" dirty="0"/>
              <a:t> </a:t>
            </a:r>
            <a:r>
              <a:rPr lang="en-US" sz="2800" dirty="0" err="1"/>
              <a:t>usia</a:t>
            </a:r>
            <a:r>
              <a:rPr lang="en-US" sz="2800" dirty="0"/>
              <a:t> 1 jam</a:t>
            </a:r>
          </a:p>
        </p:txBody>
      </p:sp>
    </p:spTree>
    <p:extLst>
      <p:ext uri="{BB962C8B-B14F-4D97-AF65-F5344CB8AC3E}">
        <p14:creationId xmlns:p14="http://schemas.microsoft.com/office/powerpoint/2010/main" val="303037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B8F32-8D53-7343-A1A7-51671FA6F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8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GLOBAL NEEDS FOR NEONATAL RESUSCITATION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0539E-1A77-5E4A-9F35-F1E5F7536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AF04F-90CD-B84D-A349-5CA38FD52C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6" t="6033" r="17044" b="4990"/>
          <a:stretch/>
        </p:blipFill>
        <p:spPr>
          <a:xfrm>
            <a:off x="1670252" y="1132581"/>
            <a:ext cx="7758895" cy="53097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69D00F-A8CC-6A4F-84D5-8D560E5BF8BE}"/>
              </a:ext>
            </a:extLst>
          </p:cNvPr>
          <p:cNvSpPr txBox="1"/>
          <p:nvPr/>
        </p:nvSpPr>
        <p:spPr>
          <a:xfrm>
            <a:off x="3792580" y="6520275"/>
            <a:ext cx="4606839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6" dirty="0"/>
              <a:t>The Global Need for neonatal Resuscitation, FIGO 2009, Wall, et al. </a:t>
            </a:r>
          </a:p>
        </p:txBody>
      </p:sp>
    </p:spTree>
    <p:extLst>
      <p:ext uri="{BB962C8B-B14F-4D97-AF65-F5344CB8AC3E}">
        <p14:creationId xmlns:p14="http://schemas.microsoft.com/office/powerpoint/2010/main" val="1109431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E5A52-7512-6A42-886A-95EE8DBF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0da07ab7-06c7-4374-b41e-80a9dc6a084c.MP4" descr="0da07ab7-06c7-4374-b41e-80a9dc6a084c.MP4">
            <a:hlinkClick r:id="" action="ppaction://media"/>
            <a:extLst>
              <a:ext uri="{FF2B5EF4-FFF2-40B4-BE49-F238E27FC236}">
                <a16:creationId xmlns:a16="http://schemas.microsoft.com/office/drawing/2014/main" id="{7C4390D6-F180-B542-A43D-FA9A957382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785" y="103462"/>
            <a:ext cx="5940215" cy="3266880"/>
          </a:xfrm>
        </p:spPr>
      </p:pic>
      <p:pic>
        <p:nvPicPr>
          <p:cNvPr id="6" name="ad0e1a96-ab53-48ca-9ae2-7287aa64d172.MP4" descr="ad0e1a96-ab53-48ca-9ae2-7287aa64d172.MP4">
            <a:hlinkClick r:id="" action="ppaction://media"/>
            <a:extLst>
              <a:ext uri="{FF2B5EF4-FFF2-40B4-BE49-F238E27FC236}">
                <a16:creationId xmlns:a16="http://schemas.microsoft.com/office/drawing/2014/main" id="{E0790D15-72EB-7C46-843E-1F4E73DA8E6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46543" y="3401426"/>
            <a:ext cx="5940215" cy="326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4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6337D-49AB-9B47-A7F5-063A8594B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81323-A97B-7847-8137-FCBA6CF6C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570" y="1690688"/>
            <a:ext cx="3798429" cy="9944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err="1"/>
              <a:t>Algoritma</a:t>
            </a:r>
            <a:r>
              <a:rPr lang="en-US" sz="3200" dirty="0"/>
              <a:t> </a:t>
            </a:r>
            <a:r>
              <a:rPr lang="en-US" sz="3200" dirty="0" err="1"/>
              <a:t>Resusitasi</a:t>
            </a:r>
            <a:r>
              <a:rPr lang="en-US" sz="3200" dirty="0"/>
              <a:t> </a:t>
            </a:r>
            <a:r>
              <a:rPr lang="en-US" sz="3200" dirty="0" err="1"/>
              <a:t>Neonatus</a:t>
            </a:r>
            <a:r>
              <a:rPr lang="en-US" sz="3200" dirty="0"/>
              <a:t> IDAI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CD398B-8881-D44E-A047-85F08F3D04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8" r="2316" b="1105"/>
          <a:stretch/>
        </p:blipFill>
        <p:spPr>
          <a:xfrm>
            <a:off x="5469464" y="1"/>
            <a:ext cx="469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72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6337D-49AB-9B47-A7F5-063A8594B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75"/>
            <a:ext cx="10515600" cy="1325563"/>
          </a:xfrm>
        </p:spPr>
        <p:txBody>
          <a:bodyPr/>
          <a:lstStyle/>
          <a:p>
            <a:r>
              <a:rPr lang="en-US" dirty="0" err="1"/>
              <a:t>Algoritme</a:t>
            </a:r>
            <a:r>
              <a:rPr lang="en-US" dirty="0"/>
              <a:t> </a:t>
            </a:r>
            <a:r>
              <a:rPr lang="en-US" dirty="0" err="1"/>
              <a:t>Resusitasi</a:t>
            </a:r>
            <a:r>
              <a:rPr lang="en-US" dirty="0"/>
              <a:t> </a:t>
            </a:r>
            <a:r>
              <a:rPr lang="en-US" dirty="0" err="1"/>
              <a:t>Neonatus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81323-A97B-7847-8137-FCBA6CF6C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798" y="1531034"/>
            <a:ext cx="3685542" cy="1847809"/>
          </a:xfrm>
        </p:spPr>
        <p:txBody>
          <a:bodyPr>
            <a:normAutofit/>
          </a:bodyPr>
          <a:lstStyle/>
          <a:p>
            <a:r>
              <a:rPr lang="en-US" dirty="0" err="1"/>
              <a:t>Konseling</a:t>
            </a:r>
            <a:r>
              <a:rPr lang="en-US" dirty="0"/>
              <a:t> antenatal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CD398B-8881-D44E-A047-85F08F3D04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8" t="-1" r="2607" b="68179"/>
          <a:stretch/>
        </p:blipFill>
        <p:spPr>
          <a:xfrm>
            <a:off x="290661" y="1480776"/>
            <a:ext cx="7738914" cy="4557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834DFD-488D-1A40-B5DA-5422CE7E14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4" t="3939" r="3116" b="5076"/>
          <a:stretch/>
        </p:blipFill>
        <p:spPr>
          <a:xfrm>
            <a:off x="8215797" y="4404112"/>
            <a:ext cx="3331505" cy="2428817"/>
          </a:xfrm>
          <a:prstGeom prst="rect">
            <a:avLst/>
          </a:prstGeom>
        </p:spPr>
      </p:pic>
      <p:pic>
        <p:nvPicPr>
          <p:cNvPr id="6" name="Picture 1" descr="page6image773168">
            <a:extLst>
              <a:ext uri="{FF2B5EF4-FFF2-40B4-BE49-F238E27FC236}">
                <a16:creationId xmlns:a16="http://schemas.microsoft.com/office/drawing/2014/main" id="{13D1CBF7-6A30-2E44-915B-EF0202C8E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4" y="1944035"/>
            <a:ext cx="1752596" cy="96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92F5AA-F620-974C-83DC-04D9E856E72B}"/>
              </a:ext>
            </a:extLst>
          </p:cNvPr>
          <p:cNvSpPr txBox="1">
            <a:spLocks/>
          </p:cNvSpPr>
          <p:nvPr/>
        </p:nvSpPr>
        <p:spPr>
          <a:xfrm>
            <a:off x="8215798" y="3221634"/>
            <a:ext cx="3685542" cy="638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Persiapan</a:t>
            </a:r>
            <a:r>
              <a:rPr lang="en-US" dirty="0"/>
              <a:t> </a:t>
            </a:r>
            <a:r>
              <a:rPr lang="en-US" dirty="0" err="1"/>
              <a:t>alat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2F5AE8A-47FD-1A4C-8DF4-4268E9AFD10E}"/>
              </a:ext>
            </a:extLst>
          </p:cNvPr>
          <p:cNvSpPr txBox="1">
            <a:spLocks/>
          </p:cNvSpPr>
          <p:nvPr/>
        </p:nvSpPr>
        <p:spPr>
          <a:xfrm>
            <a:off x="8215797" y="3888239"/>
            <a:ext cx="3878711" cy="891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Pembagian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 </a:t>
            </a:r>
            <a:r>
              <a:rPr lang="en-US" dirty="0" err="1"/>
              <a:t>tim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CA9B4AF-AE36-7746-9140-13D89C545D94}"/>
              </a:ext>
            </a:extLst>
          </p:cNvPr>
          <p:cNvSpPr txBox="1">
            <a:spLocks/>
          </p:cNvSpPr>
          <p:nvPr/>
        </p:nvSpPr>
        <p:spPr>
          <a:xfrm>
            <a:off x="971550" y="1672568"/>
            <a:ext cx="5257800" cy="664953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0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4">
            <a:extLst>
              <a:ext uri="{FF2B5EF4-FFF2-40B4-BE49-F238E27FC236}">
                <a16:creationId xmlns:a16="http://schemas.microsoft.com/office/drawing/2014/main" id="{A066B261-CEC1-4F41-8FAD-C8B1903571AA}"/>
              </a:ext>
            </a:extLst>
          </p:cNvPr>
          <p:cNvSpPr/>
          <p:nvPr/>
        </p:nvSpPr>
        <p:spPr>
          <a:xfrm>
            <a:off x="9039664" y="4348470"/>
            <a:ext cx="1323219" cy="12144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F6337D-49AB-9B47-A7F5-063A8594B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97" y="30745"/>
            <a:ext cx="10515600" cy="792384"/>
          </a:xfrm>
        </p:spPr>
        <p:txBody>
          <a:bodyPr/>
          <a:lstStyle/>
          <a:p>
            <a:r>
              <a:rPr lang="en-US" dirty="0"/>
              <a:t>Decoding </a:t>
            </a:r>
            <a:r>
              <a:rPr lang="en-US" dirty="0" err="1"/>
              <a:t>Algoritme</a:t>
            </a:r>
            <a:r>
              <a:rPr lang="en-US" dirty="0"/>
              <a:t> </a:t>
            </a:r>
            <a:r>
              <a:rPr lang="en-US" dirty="0" err="1"/>
              <a:t>Resusitasi</a:t>
            </a:r>
            <a:r>
              <a:rPr lang="en-US" dirty="0"/>
              <a:t> </a:t>
            </a:r>
            <a:r>
              <a:rPr lang="en-US" dirty="0" err="1"/>
              <a:t>Neonatus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43784E-10C1-5E41-9E25-008166D97215}"/>
              </a:ext>
            </a:extLst>
          </p:cNvPr>
          <p:cNvSpPr txBox="1">
            <a:spLocks/>
          </p:cNvSpPr>
          <p:nvPr/>
        </p:nvSpPr>
        <p:spPr bwMode="auto">
          <a:xfrm>
            <a:off x="838200" y="1662321"/>
            <a:ext cx="3372074" cy="3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Persiapan</a:t>
            </a:r>
            <a:r>
              <a:rPr lang="en-US" dirty="0"/>
              <a:t> </a:t>
            </a:r>
            <a:r>
              <a:rPr lang="en-US" dirty="0" err="1"/>
              <a:t>alat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746BEB-C27A-444C-AF7D-4AA94D265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3" y="2315974"/>
            <a:ext cx="4847751" cy="2683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1F911F-13C7-8F4E-B029-5E3A7CFF3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5014" y="4614499"/>
            <a:ext cx="1642347" cy="13232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B8BEBE-1E36-6B47-9D71-3FBF314EC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4192" y="5541953"/>
            <a:ext cx="1569810" cy="1470698"/>
          </a:xfrm>
          <a:prstGeom prst="rect">
            <a:avLst/>
          </a:prstGeom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A26379E6-A1FB-D643-A86D-5E1D3490A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49442" t="26548" r="829" b="6871"/>
          <a:stretch/>
        </p:blipFill>
        <p:spPr>
          <a:xfrm>
            <a:off x="6174231" y="4224109"/>
            <a:ext cx="1352637" cy="1338813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079F9F-BB18-E44C-AFBB-79A75C813B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11" r="842" b="13067"/>
          <a:stretch/>
        </p:blipFill>
        <p:spPr>
          <a:xfrm rot="10800000">
            <a:off x="9954385" y="2671768"/>
            <a:ext cx="1997447" cy="1422172"/>
          </a:xfrm>
          <a:prstGeom prst="rect">
            <a:avLst/>
          </a:prstGeom>
        </p:spPr>
      </p:pic>
      <p:grpSp>
        <p:nvGrpSpPr>
          <p:cNvPr id="15" name="object 5">
            <a:extLst>
              <a:ext uri="{FF2B5EF4-FFF2-40B4-BE49-F238E27FC236}">
                <a16:creationId xmlns:a16="http://schemas.microsoft.com/office/drawing/2014/main" id="{329076DB-8A51-0747-8308-744A19139E17}"/>
              </a:ext>
            </a:extLst>
          </p:cNvPr>
          <p:cNvGrpSpPr/>
          <p:nvPr/>
        </p:nvGrpSpPr>
        <p:grpSpPr>
          <a:xfrm>
            <a:off x="5559650" y="1274776"/>
            <a:ext cx="2579090" cy="2819164"/>
            <a:chOff x="4939763" y="1602804"/>
            <a:chExt cx="3772822" cy="4574627"/>
          </a:xfrm>
        </p:grpSpPr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692A47DD-0EF4-814A-9301-5AE05609EABE}"/>
                </a:ext>
              </a:extLst>
            </p:cNvPr>
            <p:cNvSpPr/>
            <p:nvPr/>
          </p:nvSpPr>
          <p:spPr>
            <a:xfrm>
              <a:off x="4939763" y="1602804"/>
              <a:ext cx="2315465" cy="200468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CFC0A8CF-452F-6448-AAAF-9E7876322BA9}"/>
                </a:ext>
              </a:extLst>
            </p:cNvPr>
            <p:cNvSpPr/>
            <p:nvPr/>
          </p:nvSpPr>
          <p:spPr>
            <a:xfrm>
              <a:off x="7467600" y="2590800"/>
              <a:ext cx="609600" cy="551815"/>
            </a:xfrm>
            <a:custGeom>
              <a:avLst/>
              <a:gdLst/>
              <a:ahLst/>
              <a:cxnLst/>
              <a:rect l="l" t="t" r="r" b="b"/>
              <a:pathLst>
                <a:path w="609600" h="551814">
                  <a:moveTo>
                    <a:pt x="0" y="275716"/>
                  </a:moveTo>
                  <a:lnTo>
                    <a:pt x="3936" y="231012"/>
                  </a:lnTo>
                  <a:lnTo>
                    <a:pt x="15494" y="188595"/>
                  </a:lnTo>
                  <a:lnTo>
                    <a:pt x="34035" y="148971"/>
                  </a:lnTo>
                  <a:lnTo>
                    <a:pt x="58800" y="112902"/>
                  </a:lnTo>
                  <a:lnTo>
                    <a:pt x="89280" y="80772"/>
                  </a:lnTo>
                  <a:lnTo>
                    <a:pt x="124841" y="53212"/>
                  </a:lnTo>
                  <a:lnTo>
                    <a:pt x="164719" y="30734"/>
                  </a:lnTo>
                  <a:lnTo>
                    <a:pt x="208533" y="14097"/>
                  </a:lnTo>
                  <a:lnTo>
                    <a:pt x="255397" y="3555"/>
                  </a:lnTo>
                  <a:lnTo>
                    <a:pt x="304800" y="0"/>
                  </a:lnTo>
                  <a:lnTo>
                    <a:pt x="329819" y="888"/>
                  </a:lnTo>
                  <a:lnTo>
                    <a:pt x="378078" y="8000"/>
                  </a:lnTo>
                  <a:lnTo>
                    <a:pt x="423418" y="21716"/>
                  </a:lnTo>
                  <a:lnTo>
                    <a:pt x="465327" y="41275"/>
                  </a:lnTo>
                  <a:lnTo>
                    <a:pt x="503174" y="66421"/>
                  </a:lnTo>
                  <a:lnTo>
                    <a:pt x="536194" y="96265"/>
                  </a:lnTo>
                  <a:lnTo>
                    <a:pt x="563879" y="130428"/>
                  </a:lnTo>
                  <a:lnTo>
                    <a:pt x="585597" y="168401"/>
                  </a:lnTo>
                  <a:lnTo>
                    <a:pt x="600709" y="209423"/>
                  </a:lnTo>
                  <a:lnTo>
                    <a:pt x="608583" y="253111"/>
                  </a:lnTo>
                  <a:lnTo>
                    <a:pt x="609600" y="275716"/>
                  </a:lnTo>
                  <a:lnTo>
                    <a:pt x="608583" y="298323"/>
                  </a:lnTo>
                  <a:lnTo>
                    <a:pt x="600709" y="341884"/>
                  </a:lnTo>
                  <a:lnTo>
                    <a:pt x="585597" y="382904"/>
                  </a:lnTo>
                  <a:lnTo>
                    <a:pt x="563879" y="420877"/>
                  </a:lnTo>
                  <a:lnTo>
                    <a:pt x="536194" y="455040"/>
                  </a:lnTo>
                  <a:lnTo>
                    <a:pt x="503174" y="484886"/>
                  </a:lnTo>
                  <a:lnTo>
                    <a:pt x="465327" y="510032"/>
                  </a:lnTo>
                  <a:lnTo>
                    <a:pt x="423418" y="529589"/>
                  </a:lnTo>
                  <a:lnTo>
                    <a:pt x="378078" y="543305"/>
                  </a:lnTo>
                  <a:lnTo>
                    <a:pt x="329819" y="550417"/>
                  </a:lnTo>
                  <a:lnTo>
                    <a:pt x="304800" y="551307"/>
                  </a:lnTo>
                  <a:lnTo>
                    <a:pt x="279780" y="550417"/>
                  </a:lnTo>
                  <a:lnTo>
                    <a:pt x="231521" y="543305"/>
                  </a:lnTo>
                  <a:lnTo>
                    <a:pt x="186181" y="529589"/>
                  </a:lnTo>
                  <a:lnTo>
                    <a:pt x="144272" y="510032"/>
                  </a:lnTo>
                  <a:lnTo>
                    <a:pt x="106425" y="484886"/>
                  </a:lnTo>
                  <a:lnTo>
                    <a:pt x="73405" y="455040"/>
                  </a:lnTo>
                  <a:lnTo>
                    <a:pt x="45720" y="420877"/>
                  </a:lnTo>
                  <a:lnTo>
                    <a:pt x="24002" y="382904"/>
                  </a:lnTo>
                  <a:lnTo>
                    <a:pt x="8890" y="341884"/>
                  </a:lnTo>
                  <a:lnTo>
                    <a:pt x="1016" y="298323"/>
                  </a:lnTo>
                  <a:lnTo>
                    <a:pt x="0" y="275716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8" name="object 8">
              <a:extLst>
                <a:ext uri="{FF2B5EF4-FFF2-40B4-BE49-F238E27FC236}">
                  <a16:creationId xmlns:a16="http://schemas.microsoft.com/office/drawing/2014/main" id="{59801F5C-3A55-D844-90C2-36DDF62F2589}"/>
                </a:ext>
              </a:extLst>
            </p:cNvPr>
            <p:cNvSpPr/>
            <p:nvPr/>
          </p:nvSpPr>
          <p:spPr>
            <a:xfrm>
              <a:off x="7868666" y="3282695"/>
              <a:ext cx="600710" cy="437515"/>
            </a:xfrm>
            <a:custGeom>
              <a:avLst/>
              <a:gdLst/>
              <a:ahLst/>
              <a:cxnLst/>
              <a:rect l="l" t="t" r="r" b="b"/>
              <a:pathLst>
                <a:path w="600709" h="437514">
                  <a:moveTo>
                    <a:pt x="9270" y="34543"/>
                  </a:moveTo>
                  <a:lnTo>
                    <a:pt x="57530" y="71500"/>
                  </a:lnTo>
                  <a:lnTo>
                    <a:pt x="578738" y="437514"/>
                  </a:lnTo>
                  <a:lnTo>
                    <a:pt x="600582" y="406399"/>
                  </a:lnTo>
                  <a:lnTo>
                    <a:pt x="74983" y="37337"/>
                  </a:lnTo>
                  <a:lnTo>
                    <a:pt x="41782" y="37337"/>
                  </a:lnTo>
                  <a:lnTo>
                    <a:pt x="9270" y="34543"/>
                  </a:lnTo>
                  <a:close/>
                </a:path>
                <a:path w="600709" h="437514">
                  <a:moveTo>
                    <a:pt x="21843" y="0"/>
                  </a:moveTo>
                  <a:lnTo>
                    <a:pt x="0" y="31114"/>
                  </a:lnTo>
                  <a:lnTo>
                    <a:pt x="48894" y="143763"/>
                  </a:lnTo>
                  <a:lnTo>
                    <a:pt x="74167" y="153162"/>
                  </a:lnTo>
                  <a:lnTo>
                    <a:pt x="83438" y="127888"/>
                  </a:lnTo>
                  <a:lnTo>
                    <a:pt x="57530" y="71500"/>
                  </a:lnTo>
                  <a:lnTo>
                    <a:pt x="9270" y="34543"/>
                  </a:lnTo>
                  <a:lnTo>
                    <a:pt x="28193" y="7619"/>
                  </a:lnTo>
                  <a:lnTo>
                    <a:pt x="32688" y="7619"/>
                  </a:lnTo>
                  <a:lnTo>
                    <a:pt x="21843" y="0"/>
                  </a:lnTo>
                  <a:close/>
                </a:path>
                <a:path w="600709" h="437514">
                  <a:moveTo>
                    <a:pt x="32688" y="7619"/>
                  </a:moveTo>
                  <a:lnTo>
                    <a:pt x="28193" y="7619"/>
                  </a:lnTo>
                  <a:lnTo>
                    <a:pt x="41782" y="37337"/>
                  </a:lnTo>
                  <a:lnTo>
                    <a:pt x="74983" y="37337"/>
                  </a:lnTo>
                  <a:lnTo>
                    <a:pt x="32688" y="761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3414D4C0-13CF-164E-92D6-8A4CDF0AEE77}"/>
                </a:ext>
              </a:extLst>
            </p:cNvPr>
            <p:cNvSpPr/>
            <p:nvPr/>
          </p:nvSpPr>
          <p:spPr>
            <a:xfrm>
              <a:off x="7848600" y="3276600"/>
              <a:ext cx="181864" cy="14986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0" name="object 11">
              <a:extLst>
                <a:ext uri="{FF2B5EF4-FFF2-40B4-BE49-F238E27FC236}">
                  <a16:creationId xmlns:a16="http://schemas.microsoft.com/office/drawing/2014/main" id="{69D50A47-9A25-704F-AE67-B45A76D59E30}"/>
                </a:ext>
              </a:extLst>
            </p:cNvPr>
            <p:cNvSpPr/>
            <p:nvPr/>
          </p:nvSpPr>
          <p:spPr>
            <a:xfrm>
              <a:off x="6096848" y="3560446"/>
              <a:ext cx="2615737" cy="261698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66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6B8F84B-4EEA-164D-924E-8C86637F209A}"/>
              </a:ext>
            </a:extLst>
          </p:cNvPr>
          <p:cNvGrpSpPr/>
          <p:nvPr/>
        </p:nvGrpSpPr>
        <p:grpSpPr>
          <a:xfrm>
            <a:off x="5061872" y="2719766"/>
            <a:ext cx="5210298" cy="3879560"/>
            <a:chOff x="1460494" y="3579111"/>
            <a:chExt cx="7410202" cy="5517597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DDB817E-AACF-D842-9A16-4F8981CA8CA4}"/>
                </a:ext>
              </a:extLst>
            </p:cNvPr>
            <p:cNvSpPr/>
            <p:nvPr/>
          </p:nvSpPr>
          <p:spPr>
            <a:xfrm>
              <a:off x="6988786" y="7214798"/>
              <a:ext cx="1881910" cy="1881910"/>
            </a:xfrm>
            <a:custGeom>
              <a:avLst/>
              <a:gdLst>
                <a:gd name="connsiteX0" fmla="*/ 0 w 1881910"/>
                <a:gd name="connsiteY0" fmla="*/ 0 h 1881910"/>
                <a:gd name="connsiteX1" fmla="*/ 1881910 w 1881910"/>
                <a:gd name="connsiteY1" fmla="*/ 0 h 1881910"/>
                <a:gd name="connsiteX2" fmla="*/ 1881910 w 1881910"/>
                <a:gd name="connsiteY2" fmla="*/ 1881910 h 1881910"/>
                <a:gd name="connsiteX3" fmla="*/ 0 w 1881910"/>
                <a:gd name="connsiteY3" fmla="*/ 1881910 h 1881910"/>
                <a:gd name="connsiteX4" fmla="*/ 0 w 1881910"/>
                <a:gd name="connsiteY4" fmla="*/ 0 h 188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910" h="1881910">
                  <a:moveTo>
                    <a:pt x="0" y="0"/>
                  </a:moveTo>
                  <a:lnTo>
                    <a:pt x="1881910" y="0"/>
                  </a:lnTo>
                  <a:lnTo>
                    <a:pt x="1881910" y="1881910"/>
                  </a:lnTo>
                  <a:lnTo>
                    <a:pt x="0" y="188191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220" tIns="48220" rIns="48220" bIns="48220" numCol="1" spcCol="1270" anchor="ctr" anchorCtr="0">
              <a:noAutofit/>
            </a:bodyPr>
            <a:lstStyle/>
            <a:p>
              <a:pPr algn="ctr" defTabSz="562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66" dirty="0"/>
                <a:t>Circulation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575056C-8139-D341-9736-5DC5FE7AD039}"/>
                </a:ext>
              </a:extLst>
            </p:cNvPr>
            <p:cNvSpPr/>
            <p:nvPr/>
          </p:nvSpPr>
          <p:spPr>
            <a:xfrm>
              <a:off x="1460494" y="3579111"/>
              <a:ext cx="1881910" cy="1881910"/>
            </a:xfrm>
            <a:custGeom>
              <a:avLst/>
              <a:gdLst>
                <a:gd name="connsiteX0" fmla="*/ 0 w 1881910"/>
                <a:gd name="connsiteY0" fmla="*/ 0 h 1881910"/>
                <a:gd name="connsiteX1" fmla="*/ 1881910 w 1881910"/>
                <a:gd name="connsiteY1" fmla="*/ 0 h 1881910"/>
                <a:gd name="connsiteX2" fmla="*/ 1881910 w 1881910"/>
                <a:gd name="connsiteY2" fmla="*/ 1881910 h 1881910"/>
                <a:gd name="connsiteX3" fmla="*/ 0 w 1881910"/>
                <a:gd name="connsiteY3" fmla="*/ 1881910 h 1881910"/>
                <a:gd name="connsiteX4" fmla="*/ 0 w 1881910"/>
                <a:gd name="connsiteY4" fmla="*/ 0 h 188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910" h="1881910">
                  <a:moveTo>
                    <a:pt x="0" y="0"/>
                  </a:moveTo>
                  <a:lnTo>
                    <a:pt x="1881910" y="0"/>
                  </a:lnTo>
                  <a:lnTo>
                    <a:pt x="1881910" y="1881910"/>
                  </a:lnTo>
                  <a:lnTo>
                    <a:pt x="0" y="188191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220" tIns="48220" rIns="48220" bIns="48220" numCol="1" spcCol="1270" anchor="ctr" anchorCtr="0">
              <a:noAutofit/>
            </a:bodyPr>
            <a:lstStyle/>
            <a:p>
              <a:pPr algn="ctr" defTabSz="562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66"/>
                <a:t>Thermoregulation</a:t>
              </a:r>
              <a:endParaRPr lang="en-US" sz="1266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70D4265-73C6-114B-A7EF-7AD74FF873AE}"/>
                </a:ext>
              </a:extLst>
            </p:cNvPr>
            <p:cNvSpPr/>
            <p:nvPr/>
          </p:nvSpPr>
          <p:spPr>
            <a:xfrm>
              <a:off x="6836386" y="3579111"/>
              <a:ext cx="1881910" cy="1881910"/>
            </a:xfrm>
            <a:custGeom>
              <a:avLst/>
              <a:gdLst>
                <a:gd name="connsiteX0" fmla="*/ 0 w 1881910"/>
                <a:gd name="connsiteY0" fmla="*/ 0 h 1881910"/>
                <a:gd name="connsiteX1" fmla="*/ 1881910 w 1881910"/>
                <a:gd name="connsiteY1" fmla="*/ 0 h 1881910"/>
                <a:gd name="connsiteX2" fmla="*/ 1881910 w 1881910"/>
                <a:gd name="connsiteY2" fmla="*/ 1881910 h 1881910"/>
                <a:gd name="connsiteX3" fmla="*/ 0 w 1881910"/>
                <a:gd name="connsiteY3" fmla="*/ 1881910 h 1881910"/>
                <a:gd name="connsiteX4" fmla="*/ 0 w 1881910"/>
                <a:gd name="connsiteY4" fmla="*/ 0 h 188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910" h="1881910">
                  <a:moveTo>
                    <a:pt x="0" y="0"/>
                  </a:moveTo>
                  <a:lnTo>
                    <a:pt x="1881910" y="0"/>
                  </a:lnTo>
                  <a:lnTo>
                    <a:pt x="1881910" y="1881910"/>
                  </a:lnTo>
                  <a:lnTo>
                    <a:pt x="0" y="188191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220" tIns="48220" rIns="48220" bIns="48220" numCol="1" spcCol="1270" anchor="ctr" anchorCtr="0">
              <a:noAutofit/>
            </a:bodyPr>
            <a:lstStyle/>
            <a:p>
              <a:pPr algn="ctr" defTabSz="562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66" dirty="0"/>
                <a:t>Airway:</a:t>
              </a:r>
            </a:p>
            <a:p>
              <a:pPr algn="ctr" defTabSz="562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66" dirty="0" err="1"/>
                <a:t>Membuka</a:t>
              </a:r>
              <a:r>
                <a:rPr lang="en-US" sz="1266" dirty="0"/>
                <a:t> </a:t>
              </a:r>
            </a:p>
            <a:p>
              <a:pPr algn="ctr" defTabSz="562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66" dirty="0"/>
                <a:t>JALAN NAPAS</a:t>
              </a: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C1907D8C-0679-E147-B154-07911633F5DD}"/>
                </a:ext>
              </a:extLst>
            </p:cNvPr>
            <p:cNvSpPr/>
            <p:nvPr/>
          </p:nvSpPr>
          <p:spPr>
            <a:xfrm>
              <a:off x="1460494" y="7214798"/>
              <a:ext cx="1881910" cy="1881910"/>
            </a:xfrm>
            <a:custGeom>
              <a:avLst/>
              <a:gdLst>
                <a:gd name="connsiteX0" fmla="*/ 0 w 1881910"/>
                <a:gd name="connsiteY0" fmla="*/ 0 h 1881910"/>
                <a:gd name="connsiteX1" fmla="*/ 1881910 w 1881910"/>
                <a:gd name="connsiteY1" fmla="*/ 0 h 1881910"/>
                <a:gd name="connsiteX2" fmla="*/ 1881910 w 1881910"/>
                <a:gd name="connsiteY2" fmla="*/ 1881910 h 1881910"/>
                <a:gd name="connsiteX3" fmla="*/ 0 w 1881910"/>
                <a:gd name="connsiteY3" fmla="*/ 1881910 h 1881910"/>
                <a:gd name="connsiteX4" fmla="*/ 0 w 1881910"/>
                <a:gd name="connsiteY4" fmla="*/ 0 h 188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910" h="1881910">
                  <a:moveTo>
                    <a:pt x="0" y="0"/>
                  </a:moveTo>
                  <a:lnTo>
                    <a:pt x="1881910" y="0"/>
                  </a:lnTo>
                  <a:lnTo>
                    <a:pt x="1881910" y="1881910"/>
                  </a:lnTo>
                  <a:lnTo>
                    <a:pt x="0" y="188191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220" tIns="48220" rIns="48220" bIns="48220" numCol="1" spcCol="1270" anchor="ctr" anchorCtr="0">
              <a:noAutofit/>
            </a:bodyPr>
            <a:lstStyle/>
            <a:p>
              <a:pPr algn="ctr" defTabSz="562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66" dirty="0"/>
                <a:t>Breathing:</a:t>
              </a:r>
            </a:p>
            <a:p>
              <a:pPr algn="ctr" defTabSz="562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66" dirty="0" err="1"/>
                <a:t>Memberikan</a:t>
              </a:r>
              <a:r>
                <a:rPr lang="en-US" sz="1266" dirty="0"/>
                <a:t> </a:t>
              </a:r>
              <a:r>
                <a:rPr lang="en-US" sz="1266" dirty="0" err="1"/>
                <a:t>Ventilasi</a:t>
              </a:r>
              <a:r>
                <a:rPr lang="en-US" sz="1266" dirty="0"/>
                <a:t> </a:t>
              </a:r>
              <a:r>
                <a:rPr lang="en-US" sz="1266" dirty="0" err="1"/>
                <a:t>Oksigenasi</a:t>
              </a:r>
              <a:endParaRPr lang="en-US" sz="1266" dirty="0"/>
            </a:p>
          </p:txBody>
        </p:sp>
      </p:grpSp>
      <p:sp>
        <p:nvSpPr>
          <p:cNvPr id="26" name="object 8">
            <a:extLst>
              <a:ext uri="{FF2B5EF4-FFF2-40B4-BE49-F238E27FC236}">
                <a16:creationId xmlns:a16="http://schemas.microsoft.com/office/drawing/2014/main" id="{A7C94EFF-EEF9-9541-87F1-83EDB82867E7}"/>
              </a:ext>
            </a:extLst>
          </p:cNvPr>
          <p:cNvSpPr/>
          <p:nvPr/>
        </p:nvSpPr>
        <p:spPr>
          <a:xfrm>
            <a:off x="7088915" y="953297"/>
            <a:ext cx="1582845" cy="15278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7" name="object 8">
            <a:extLst>
              <a:ext uri="{FF2B5EF4-FFF2-40B4-BE49-F238E27FC236}">
                <a16:creationId xmlns:a16="http://schemas.microsoft.com/office/drawing/2014/main" id="{791204BF-A7F4-454C-9A3B-3AFA7AE332FB}"/>
              </a:ext>
            </a:extLst>
          </p:cNvPr>
          <p:cNvSpPr/>
          <p:nvPr/>
        </p:nvSpPr>
        <p:spPr>
          <a:xfrm>
            <a:off x="9468720" y="1166000"/>
            <a:ext cx="2250281" cy="155376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C8B9E2B1-093D-1747-8FA1-6941AECEB3E3}"/>
              </a:ext>
            </a:extLst>
          </p:cNvPr>
          <p:cNvSpPr/>
          <p:nvPr/>
        </p:nvSpPr>
        <p:spPr>
          <a:xfrm>
            <a:off x="10178365" y="5774423"/>
            <a:ext cx="1989103" cy="106912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  <p:extLst>
      <p:ext uri="{BB962C8B-B14F-4D97-AF65-F5344CB8AC3E}">
        <p14:creationId xmlns:p14="http://schemas.microsoft.com/office/powerpoint/2010/main" val="3002482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67CB2BB6-4767-BA48-AC8B-B5F7630385E1}"/>
              </a:ext>
            </a:extLst>
          </p:cNvPr>
          <p:cNvSpPr/>
          <p:nvPr/>
        </p:nvSpPr>
        <p:spPr>
          <a:xfrm>
            <a:off x="0" y="0"/>
            <a:ext cx="6221112" cy="40179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 dirty="0"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C9A2DF34-B9BA-FB46-912B-C16AD77AE93E}"/>
              </a:ext>
            </a:extLst>
          </p:cNvPr>
          <p:cNvSpPr/>
          <p:nvPr/>
        </p:nvSpPr>
        <p:spPr>
          <a:xfrm>
            <a:off x="359230" y="2005259"/>
            <a:ext cx="3240314" cy="1530412"/>
          </a:xfrm>
          <a:custGeom>
            <a:avLst/>
            <a:gdLst/>
            <a:ahLst/>
            <a:cxnLst/>
            <a:rect l="l" t="t" r="r" b="b"/>
            <a:pathLst>
              <a:path w="3559810" h="1179195">
                <a:moveTo>
                  <a:pt x="0" y="589400"/>
                </a:moveTo>
                <a:lnTo>
                  <a:pt x="5354" y="635461"/>
                </a:lnTo>
                <a:lnTo>
                  <a:pt x="21156" y="680553"/>
                </a:lnTo>
                <a:lnTo>
                  <a:pt x="47007" y="724544"/>
                </a:lnTo>
                <a:lnTo>
                  <a:pt x="82514" y="767303"/>
                </a:lnTo>
                <a:lnTo>
                  <a:pt x="127280" y="808700"/>
                </a:lnTo>
                <a:lnTo>
                  <a:pt x="180909" y="848603"/>
                </a:lnTo>
                <a:lnTo>
                  <a:pt x="243005" y="886882"/>
                </a:lnTo>
                <a:lnTo>
                  <a:pt x="277105" y="905370"/>
                </a:lnTo>
                <a:lnTo>
                  <a:pt x="313174" y="923404"/>
                </a:lnTo>
                <a:lnTo>
                  <a:pt x="351162" y="940966"/>
                </a:lnTo>
                <a:lnTo>
                  <a:pt x="391019" y="958040"/>
                </a:lnTo>
                <a:lnTo>
                  <a:pt x="432697" y="974609"/>
                </a:lnTo>
                <a:lnTo>
                  <a:pt x="476145" y="990658"/>
                </a:lnTo>
                <a:lnTo>
                  <a:pt x="521314" y="1006169"/>
                </a:lnTo>
                <a:lnTo>
                  <a:pt x="568155" y="1021127"/>
                </a:lnTo>
                <a:lnTo>
                  <a:pt x="616619" y="1035514"/>
                </a:lnTo>
                <a:lnTo>
                  <a:pt x="666655" y="1049316"/>
                </a:lnTo>
                <a:lnTo>
                  <a:pt x="718215" y="1062514"/>
                </a:lnTo>
                <a:lnTo>
                  <a:pt x="771249" y="1075094"/>
                </a:lnTo>
                <a:lnTo>
                  <a:pt x="825707" y="1087038"/>
                </a:lnTo>
                <a:lnTo>
                  <a:pt x="881540" y="1098330"/>
                </a:lnTo>
                <a:lnTo>
                  <a:pt x="938699" y="1108954"/>
                </a:lnTo>
                <a:lnTo>
                  <a:pt x="997133" y="1118893"/>
                </a:lnTo>
                <a:lnTo>
                  <a:pt x="1056795" y="1128131"/>
                </a:lnTo>
                <a:lnTo>
                  <a:pt x="1117633" y="1136652"/>
                </a:lnTo>
                <a:lnTo>
                  <a:pt x="1179599" y="1144439"/>
                </a:lnTo>
                <a:lnTo>
                  <a:pt x="1242644" y="1151476"/>
                </a:lnTo>
                <a:lnTo>
                  <a:pt x="1306717" y="1157746"/>
                </a:lnTo>
                <a:lnTo>
                  <a:pt x="1371769" y="1163234"/>
                </a:lnTo>
                <a:lnTo>
                  <a:pt x="1437752" y="1167922"/>
                </a:lnTo>
                <a:lnTo>
                  <a:pt x="1504614" y="1171795"/>
                </a:lnTo>
                <a:lnTo>
                  <a:pt x="1572308" y="1174835"/>
                </a:lnTo>
                <a:lnTo>
                  <a:pt x="1640783" y="1177027"/>
                </a:lnTo>
                <a:lnTo>
                  <a:pt x="1709990" y="1178354"/>
                </a:lnTo>
                <a:lnTo>
                  <a:pt x="1779879" y="1178800"/>
                </a:lnTo>
                <a:lnTo>
                  <a:pt x="1849769" y="1178354"/>
                </a:lnTo>
                <a:lnTo>
                  <a:pt x="1918976" y="1177027"/>
                </a:lnTo>
                <a:lnTo>
                  <a:pt x="1987451" y="1174835"/>
                </a:lnTo>
                <a:lnTo>
                  <a:pt x="2055144" y="1171795"/>
                </a:lnTo>
                <a:lnTo>
                  <a:pt x="2122007" y="1167922"/>
                </a:lnTo>
                <a:lnTo>
                  <a:pt x="2187989" y="1163234"/>
                </a:lnTo>
                <a:lnTo>
                  <a:pt x="2253042" y="1157746"/>
                </a:lnTo>
                <a:lnTo>
                  <a:pt x="2317115" y="1151476"/>
                </a:lnTo>
                <a:lnTo>
                  <a:pt x="2380159" y="1144439"/>
                </a:lnTo>
                <a:lnTo>
                  <a:pt x="2442125" y="1136652"/>
                </a:lnTo>
                <a:lnTo>
                  <a:pt x="2502964" y="1128131"/>
                </a:lnTo>
                <a:lnTo>
                  <a:pt x="2562625" y="1118893"/>
                </a:lnTo>
                <a:lnTo>
                  <a:pt x="2621060" y="1108954"/>
                </a:lnTo>
                <a:lnTo>
                  <a:pt x="2678218" y="1098330"/>
                </a:lnTo>
                <a:lnTo>
                  <a:pt x="2734052" y="1087038"/>
                </a:lnTo>
                <a:lnTo>
                  <a:pt x="2788510" y="1075094"/>
                </a:lnTo>
                <a:lnTo>
                  <a:pt x="2841543" y="1062514"/>
                </a:lnTo>
                <a:lnTo>
                  <a:pt x="2893103" y="1049316"/>
                </a:lnTo>
                <a:lnTo>
                  <a:pt x="2943139" y="1035514"/>
                </a:lnTo>
                <a:lnTo>
                  <a:pt x="2991603" y="1021127"/>
                </a:lnTo>
                <a:lnTo>
                  <a:pt x="3038444" y="1006169"/>
                </a:lnTo>
                <a:lnTo>
                  <a:pt x="3083613" y="990658"/>
                </a:lnTo>
                <a:lnTo>
                  <a:pt x="3127062" y="974609"/>
                </a:lnTo>
                <a:lnTo>
                  <a:pt x="3168739" y="958040"/>
                </a:lnTo>
                <a:lnTo>
                  <a:pt x="3208596" y="940966"/>
                </a:lnTo>
                <a:lnTo>
                  <a:pt x="3246584" y="923404"/>
                </a:lnTo>
                <a:lnTo>
                  <a:pt x="3282653" y="905370"/>
                </a:lnTo>
                <a:lnTo>
                  <a:pt x="3316753" y="886882"/>
                </a:lnTo>
                <a:lnTo>
                  <a:pt x="3378850" y="848603"/>
                </a:lnTo>
                <a:lnTo>
                  <a:pt x="3432479" y="808700"/>
                </a:lnTo>
                <a:lnTo>
                  <a:pt x="3477244" y="767303"/>
                </a:lnTo>
                <a:lnTo>
                  <a:pt x="3512751" y="724544"/>
                </a:lnTo>
                <a:lnTo>
                  <a:pt x="3538602" y="680553"/>
                </a:lnTo>
                <a:lnTo>
                  <a:pt x="3554403" y="635461"/>
                </a:lnTo>
                <a:lnTo>
                  <a:pt x="3559758" y="589400"/>
                </a:lnTo>
                <a:lnTo>
                  <a:pt x="3558411" y="566256"/>
                </a:lnTo>
                <a:lnTo>
                  <a:pt x="3547784" y="520663"/>
                </a:lnTo>
                <a:lnTo>
                  <a:pt x="3526908" y="476106"/>
                </a:lnTo>
                <a:lnTo>
                  <a:pt x="3496179" y="432714"/>
                </a:lnTo>
                <a:lnTo>
                  <a:pt x="3455994" y="390619"/>
                </a:lnTo>
                <a:lnTo>
                  <a:pt x="3406747" y="349953"/>
                </a:lnTo>
                <a:lnTo>
                  <a:pt x="3348835" y="310846"/>
                </a:lnTo>
                <a:lnTo>
                  <a:pt x="3282653" y="273429"/>
                </a:lnTo>
                <a:lnTo>
                  <a:pt x="3246584" y="255396"/>
                </a:lnTo>
                <a:lnTo>
                  <a:pt x="3208596" y="237834"/>
                </a:lnTo>
                <a:lnTo>
                  <a:pt x="3168739" y="220760"/>
                </a:lnTo>
                <a:lnTo>
                  <a:pt x="3127062" y="204191"/>
                </a:lnTo>
                <a:lnTo>
                  <a:pt x="3083613" y="188142"/>
                </a:lnTo>
                <a:lnTo>
                  <a:pt x="3038444" y="172631"/>
                </a:lnTo>
                <a:lnTo>
                  <a:pt x="2991603" y="157673"/>
                </a:lnTo>
                <a:lnTo>
                  <a:pt x="2943139" y="143285"/>
                </a:lnTo>
                <a:lnTo>
                  <a:pt x="2893103" y="129484"/>
                </a:lnTo>
                <a:lnTo>
                  <a:pt x="2841543" y="116286"/>
                </a:lnTo>
                <a:lnTo>
                  <a:pt x="2788510" y="103706"/>
                </a:lnTo>
                <a:lnTo>
                  <a:pt x="2734052" y="91762"/>
                </a:lnTo>
                <a:lnTo>
                  <a:pt x="2678218" y="80470"/>
                </a:lnTo>
                <a:lnTo>
                  <a:pt x="2621060" y="69846"/>
                </a:lnTo>
                <a:lnTo>
                  <a:pt x="2562625" y="59907"/>
                </a:lnTo>
                <a:lnTo>
                  <a:pt x="2502964" y="50669"/>
                </a:lnTo>
                <a:lnTo>
                  <a:pt x="2442125" y="42148"/>
                </a:lnTo>
                <a:lnTo>
                  <a:pt x="2380159" y="34361"/>
                </a:lnTo>
                <a:lnTo>
                  <a:pt x="2317115" y="27324"/>
                </a:lnTo>
                <a:lnTo>
                  <a:pt x="2253042" y="21053"/>
                </a:lnTo>
                <a:lnTo>
                  <a:pt x="2187989" y="15566"/>
                </a:lnTo>
                <a:lnTo>
                  <a:pt x="2122007" y="10878"/>
                </a:lnTo>
                <a:lnTo>
                  <a:pt x="2055144" y="7005"/>
                </a:lnTo>
                <a:lnTo>
                  <a:pt x="1987451" y="3965"/>
                </a:lnTo>
                <a:lnTo>
                  <a:pt x="1918976" y="1773"/>
                </a:lnTo>
                <a:lnTo>
                  <a:pt x="1849769" y="446"/>
                </a:lnTo>
                <a:lnTo>
                  <a:pt x="1779879" y="0"/>
                </a:lnTo>
                <a:lnTo>
                  <a:pt x="1709990" y="446"/>
                </a:lnTo>
                <a:lnTo>
                  <a:pt x="1640783" y="1773"/>
                </a:lnTo>
                <a:lnTo>
                  <a:pt x="1572308" y="3965"/>
                </a:lnTo>
                <a:lnTo>
                  <a:pt x="1504614" y="7005"/>
                </a:lnTo>
                <a:lnTo>
                  <a:pt x="1437752" y="10878"/>
                </a:lnTo>
                <a:lnTo>
                  <a:pt x="1371769" y="15566"/>
                </a:lnTo>
                <a:lnTo>
                  <a:pt x="1306717" y="21053"/>
                </a:lnTo>
                <a:lnTo>
                  <a:pt x="1242644" y="27324"/>
                </a:lnTo>
                <a:lnTo>
                  <a:pt x="1179599" y="34361"/>
                </a:lnTo>
                <a:lnTo>
                  <a:pt x="1117633" y="42148"/>
                </a:lnTo>
                <a:lnTo>
                  <a:pt x="1056795" y="50669"/>
                </a:lnTo>
                <a:lnTo>
                  <a:pt x="997133" y="59907"/>
                </a:lnTo>
                <a:lnTo>
                  <a:pt x="938699" y="69846"/>
                </a:lnTo>
                <a:lnTo>
                  <a:pt x="881540" y="80470"/>
                </a:lnTo>
                <a:lnTo>
                  <a:pt x="825707" y="91762"/>
                </a:lnTo>
                <a:lnTo>
                  <a:pt x="771249" y="103706"/>
                </a:lnTo>
                <a:lnTo>
                  <a:pt x="718215" y="116286"/>
                </a:lnTo>
                <a:lnTo>
                  <a:pt x="666655" y="129484"/>
                </a:lnTo>
                <a:lnTo>
                  <a:pt x="616619" y="143285"/>
                </a:lnTo>
                <a:lnTo>
                  <a:pt x="568155" y="157673"/>
                </a:lnTo>
                <a:lnTo>
                  <a:pt x="521314" y="172631"/>
                </a:lnTo>
                <a:lnTo>
                  <a:pt x="476145" y="188142"/>
                </a:lnTo>
                <a:lnTo>
                  <a:pt x="432697" y="204191"/>
                </a:lnTo>
                <a:lnTo>
                  <a:pt x="391019" y="220760"/>
                </a:lnTo>
                <a:lnTo>
                  <a:pt x="351162" y="237834"/>
                </a:lnTo>
                <a:lnTo>
                  <a:pt x="313174" y="255396"/>
                </a:lnTo>
                <a:lnTo>
                  <a:pt x="277105" y="273429"/>
                </a:lnTo>
                <a:lnTo>
                  <a:pt x="243005" y="291918"/>
                </a:lnTo>
                <a:lnTo>
                  <a:pt x="180909" y="330197"/>
                </a:lnTo>
                <a:lnTo>
                  <a:pt x="127280" y="370100"/>
                </a:lnTo>
                <a:lnTo>
                  <a:pt x="82514" y="411496"/>
                </a:lnTo>
                <a:lnTo>
                  <a:pt x="47007" y="454256"/>
                </a:lnTo>
                <a:lnTo>
                  <a:pt x="21156" y="498247"/>
                </a:lnTo>
                <a:lnTo>
                  <a:pt x="5354" y="543339"/>
                </a:lnTo>
                <a:lnTo>
                  <a:pt x="0" y="589400"/>
                </a:lnTo>
                <a:close/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892C8B6-457C-3A40-B1DC-2B669C4E5874}"/>
              </a:ext>
            </a:extLst>
          </p:cNvPr>
          <p:cNvSpPr txBox="1"/>
          <p:nvPr/>
        </p:nvSpPr>
        <p:spPr>
          <a:xfrm>
            <a:off x="6954206" y="270109"/>
            <a:ext cx="3253878" cy="4067341"/>
          </a:xfrm>
          <a:prstGeom prst="rect">
            <a:avLst/>
          </a:prstGeom>
        </p:spPr>
        <p:txBody>
          <a:bodyPr vert="horz" wrap="square" lIns="0" tIns="87957" rIns="0" bIns="0" rtlCol="0">
            <a:spAutoFit/>
          </a:bodyPr>
          <a:lstStyle/>
          <a:p>
            <a:pPr marL="8929">
              <a:spcBef>
                <a:spcPts val="693"/>
              </a:spcBef>
            </a:pPr>
            <a:r>
              <a:rPr sz="1828" spc="-11" dirty="0">
                <a:latin typeface="Calibri"/>
                <a:cs typeface="Calibri"/>
              </a:rPr>
              <a:t>Segera </a:t>
            </a:r>
            <a:r>
              <a:rPr sz="1828" spc="-7" dirty="0">
                <a:latin typeface="Calibri"/>
                <a:cs typeface="Calibri"/>
              </a:rPr>
              <a:t>setelah </a:t>
            </a:r>
            <a:r>
              <a:rPr sz="1828" spc="-4" dirty="0">
                <a:latin typeface="Calibri"/>
                <a:cs typeface="Calibri"/>
              </a:rPr>
              <a:t>lahir</a:t>
            </a:r>
            <a:r>
              <a:rPr sz="1828" spc="14" dirty="0">
                <a:latin typeface="Calibri"/>
                <a:cs typeface="Calibri"/>
              </a:rPr>
              <a:t> </a:t>
            </a:r>
            <a:r>
              <a:rPr sz="1828" dirty="0">
                <a:latin typeface="Calibri"/>
                <a:cs typeface="Calibri"/>
              </a:rPr>
              <a:t>:</a:t>
            </a:r>
          </a:p>
          <a:p>
            <a:pPr marL="250022" marR="57148" indent="-241093">
              <a:lnSpc>
                <a:spcPct val="110000"/>
              </a:lnSpc>
              <a:spcBef>
                <a:spcPts val="408"/>
              </a:spcBef>
              <a:buFont typeface="Arial"/>
              <a:buChar char="•"/>
              <a:tabLst>
                <a:tab pos="249576" algn="l"/>
                <a:tab pos="250022" algn="l"/>
              </a:tabLst>
            </a:pPr>
            <a:r>
              <a:rPr sz="1828" spc="-11" dirty="0">
                <a:latin typeface="Calibri"/>
                <a:cs typeface="Calibri"/>
              </a:rPr>
              <a:t>Bayi </a:t>
            </a:r>
            <a:r>
              <a:rPr sz="1828" spc="-7" dirty="0">
                <a:latin typeface="Calibri"/>
                <a:cs typeface="Calibri"/>
              </a:rPr>
              <a:t>diletakkan </a:t>
            </a:r>
            <a:r>
              <a:rPr sz="1828" spc="-4" dirty="0">
                <a:latin typeface="Calibri"/>
                <a:cs typeface="Calibri"/>
              </a:rPr>
              <a:t>di</a:t>
            </a:r>
            <a:r>
              <a:rPr sz="1828" spc="-35" dirty="0">
                <a:latin typeface="Calibri"/>
                <a:cs typeface="Calibri"/>
              </a:rPr>
              <a:t> </a:t>
            </a:r>
            <a:r>
              <a:rPr sz="1828" spc="-7" dirty="0">
                <a:latin typeface="Calibri"/>
                <a:cs typeface="Calibri"/>
              </a:rPr>
              <a:t>bawah  </a:t>
            </a:r>
            <a:r>
              <a:rPr sz="1828" i="1" spc="-4" dirty="0">
                <a:latin typeface="Calibri"/>
                <a:cs typeface="Calibri"/>
              </a:rPr>
              <a:t>radiant warmer </a:t>
            </a:r>
            <a:r>
              <a:rPr sz="1828" spc="-4" dirty="0">
                <a:latin typeface="Calibri"/>
                <a:cs typeface="Calibri"/>
              </a:rPr>
              <a:t>dan  </a:t>
            </a:r>
            <a:r>
              <a:rPr sz="1828" spc="-7" dirty="0">
                <a:latin typeface="Calibri"/>
                <a:cs typeface="Calibri"/>
              </a:rPr>
              <a:t>Kepala </a:t>
            </a:r>
            <a:r>
              <a:rPr sz="1828" spc="-11" dirty="0">
                <a:latin typeface="Calibri"/>
                <a:cs typeface="Calibri"/>
              </a:rPr>
              <a:t>dikeringkan  dengan </a:t>
            </a:r>
            <a:r>
              <a:rPr sz="1828" spc="-4" dirty="0">
                <a:latin typeface="Calibri"/>
                <a:cs typeface="Calibri"/>
              </a:rPr>
              <a:t>handuk</a:t>
            </a:r>
            <a:r>
              <a:rPr sz="1828" spc="-7" dirty="0">
                <a:latin typeface="Calibri"/>
                <a:cs typeface="Calibri"/>
              </a:rPr>
              <a:t> </a:t>
            </a:r>
            <a:r>
              <a:rPr sz="1828" spc="-11" dirty="0">
                <a:latin typeface="Calibri"/>
                <a:cs typeface="Calibri"/>
              </a:rPr>
              <a:t>hangat</a:t>
            </a:r>
            <a:endParaRPr sz="1828" dirty="0">
              <a:latin typeface="Calibri"/>
              <a:cs typeface="Calibri"/>
            </a:endParaRPr>
          </a:p>
          <a:p>
            <a:pPr marL="250022" marR="3572" indent="-241093">
              <a:lnSpc>
                <a:spcPct val="108800"/>
              </a:lnSpc>
              <a:spcBef>
                <a:spcPts val="496"/>
              </a:spcBef>
              <a:buFont typeface="Arial"/>
              <a:buChar char="•"/>
              <a:tabLst>
                <a:tab pos="249576" algn="l"/>
                <a:tab pos="250022" algn="l"/>
              </a:tabLst>
            </a:pPr>
            <a:r>
              <a:rPr sz="1828" spc="-7" dirty="0">
                <a:latin typeface="Calibri"/>
                <a:cs typeface="Calibri"/>
              </a:rPr>
              <a:t>Kepala </a:t>
            </a:r>
            <a:r>
              <a:rPr sz="1828" spc="-4" dirty="0">
                <a:latin typeface="Calibri"/>
                <a:cs typeface="Calibri"/>
              </a:rPr>
              <a:t>ditutup </a:t>
            </a:r>
            <a:r>
              <a:rPr sz="1828" spc="-11" dirty="0">
                <a:latin typeface="Calibri"/>
                <a:cs typeface="Calibri"/>
              </a:rPr>
              <a:t>dengan  </a:t>
            </a:r>
            <a:r>
              <a:rPr sz="1828" spc="-7" dirty="0">
                <a:latin typeface="Calibri"/>
                <a:cs typeface="Calibri"/>
              </a:rPr>
              <a:t>topi, </a:t>
            </a:r>
            <a:r>
              <a:rPr sz="1828" spc="-4" dirty="0">
                <a:latin typeface="Calibri"/>
                <a:cs typeface="Calibri"/>
              </a:rPr>
              <a:t>badan langsung  </a:t>
            </a:r>
            <a:r>
              <a:rPr sz="1828" spc="-7" dirty="0">
                <a:latin typeface="Calibri"/>
                <a:cs typeface="Calibri"/>
              </a:rPr>
              <a:t>dibungkus </a:t>
            </a:r>
            <a:r>
              <a:rPr sz="1828" spc="-11" dirty="0" err="1">
                <a:latin typeface="Calibri"/>
                <a:cs typeface="Calibri"/>
              </a:rPr>
              <a:t>dengan</a:t>
            </a:r>
            <a:r>
              <a:rPr sz="1828" spc="-11" dirty="0">
                <a:latin typeface="Calibri"/>
                <a:cs typeface="Calibri"/>
              </a:rPr>
              <a:t> </a:t>
            </a:r>
            <a:r>
              <a:rPr lang="en-US" sz="1828" spc="-7" dirty="0" err="1">
                <a:latin typeface="Calibri"/>
                <a:cs typeface="Calibri"/>
              </a:rPr>
              <a:t>kain</a:t>
            </a:r>
            <a:r>
              <a:rPr lang="en-ID" sz="1828" spc="-7" dirty="0">
                <a:latin typeface="Calibri"/>
                <a:cs typeface="Calibri"/>
              </a:rPr>
              <a:t>/</a:t>
            </a:r>
            <a:r>
              <a:rPr lang="en-ID" sz="1828" spc="-7" dirty="0" err="1">
                <a:latin typeface="Calibri"/>
                <a:cs typeface="Calibri"/>
              </a:rPr>
              <a:t>plastik</a:t>
            </a:r>
            <a:endParaRPr lang="en-ID" sz="1828" spc="-7" dirty="0">
              <a:latin typeface="Calibri"/>
              <a:cs typeface="Calibri"/>
            </a:endParaRPr>
          </a:p>
          <a:p>
            <a:pPr marL="250022" marR="3572" indent="-241093">
              <a:lnSpc>
                <a:spcPct val="108800"/>
              </a:lnSpc>
              <a:spcBef>
                <a:spcPts val="496"/>
              </a:spcBef>
              <a:buFont typeface="Arial"/>
              <a:buChar char="•"/>
              <a:tabLst>
                <a:tab pos="249576" algn="l"/>
                <a:tab pos="250022" algn="l"/>
              </a:tabLst>
            </a:pPr>
            <a:r>
              <a:rPr lang="en-ID" sz="1969" spc="-7" dirty="0" err="1">
                <a:latin typeface="Calibri"/>
                <a:cs typeface="Calibri"/>
              </a:rPr>
              <a:t>Rekomendasi</a:t>
            </a:r>
            <a:r>
              <a:rPr lang="en-ID" sz="1969" spc="-63" dirty="0">
                <a:latin typeface="Calibri"/>
                <a:cs typeface="Calibri"/>
              </a:rPr>
              <a:t> </a:t>
            </a:r>
            <a:r>
              <a:rPr lang="en-ID" sz="1969" dirty="0">
                <a:latin typeface="Calibri"/>
                <a:cs typeface="Calibri"/>
              </a:rPr>
              <a:t>AAP  </a:t>
            </a:r>
            <a:r>
              <a:rPr lang="en-ID" sz="1969" spc="-4" dirty="0">
                <a:latin typeface="Calibri"/>
                <a:cs typeface="Calibri"/>
              </a:rPr>
              <a:t>2017</a:t>
            </a:r>
            <a:endParaRPr lang="en-ID" sz="1969" dirty="0">
              <a:latin typeface="Calibri"/>
              <a:cs typeface="Calibri"/>
            </a:endParaRPr>
          </a:p>
          <a:p>
            <a:pPr marL="8929" marR="3572" algn="ctr"/>
            <a:r>
              <a:rPr lang="en-ID" sz="1969" dirty="0" err="1">
                <a:latin typeface="Calibri"/>
                <a:cs typeface="Calibri"/>
              </a:rPr>
              <a:t>Suhu</a:t>
            </a:r>
            <a:r>
              <a:rPr lang="en-ID" sz="1969" dirty="0">
                <a:latin typeface="Calibri"/>
                <a:cs typeface="Calibri"/>
              </a:rPr>
              <a:t> </a:t>
            </a:r>
            <a:r>
              <a:rPr lang="en-ID" sz="1969" spc="-18" dirty="0" err="1">
                <a:latin typeface="Calibri"/>
                <a:cs typeface="Calibri"/>
              </a:rPr>
              <a:t>Tubuh</a:t>
            </a:r>
            <a:r>
              <a:rPr lang="en-ID" sz="1969" spc="-56" dirty="0">
                <a:latin typeface="Calibri"/>
                <a:cs typeface="Calibri"/>
              </a:rPr>
              <a:t> </a:t>
            </a:r>
            <a:r>
              <a:rPr lang="en-ID" sz="1969" spc="-4" dirty="0" err="1">
                <a:latin typeface="Calibri"/>
                <a:cs typeface="Calibri"/>
              </a:rPr>
              <a:t>Aksila</a:t>
            </a:r>
            <a:r>
              <a:rPr lang="en-ID" sz="1969" spc="-4" dirty="0">
                <a:latin typeface="Calibri"/>
                <a:cs typeface="Calibri"/>
              </a:rPr>
              <a:t>  36.5-37°C</a:t>
            </a:r>
            <a:endParaRPr lang="en-ID" sz="1969" dirty="0">
              <a:latin typeface="Calibri"/>
              <a:cs typeface="Calibri"/>
            </a:endParaRPr>
          </a:p>
          <a:p>
            <a:pPr marL="250022" marR="3572" indent="-241093">
              <a:lnSpc>
                <a:spcPct val="108800"/>
              </a:lnSpc>
              <a:spcBef>
                <a:spcPts val="496"/>
              </a:spcBef>
              <a:buFont typeface="Arial"/>
              <a:buChar char="•"/>
              <a:tabLst>
                <a:tab pos="249576" algn="l"/>
                <a:tab pos="250022" algn="l"/>
              </a:tabLst>
            </a:pPr>
            <a:endParaRPr lang="en-US" sz="1828" spc="-7" dirty="0">
              <a:latin typeface="Calibri"/>
              <a:cs typeface="Calibri"/>
            </a:endParaRPr>
          </a:p>
          <a:p>
            <a:pPr marL="250022" marR="3572" indent="-241093">
              <a:lnSpc>
                <a:spcPct val="108800"/>
              </a:lnSpc>
              <a:spcBef>
                <a:spcPts val="496"/>
              </a:spcBef>
              <a:buFont typeface="Arial"/>
              <a:buChar char="•"/>
              <a:tabLst>
                <a:tab pos="249576" algn="l"/>
                <a:tab pos="250022" algn="l"/>
              </a:tabLst>
            </a:pPr>
            <a:endParaRPr sz="1828" dirty="0">
              <a:latin typeface="Calibri"/>
              <a:cs typeface="Calibri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7E06FC7B-853A-A34C-8E64-1EFB44BEBD2B}"/>
              </a:ext>
            </a:extLst>
          </p:cNvPr>
          <p:cNvSpPr txBox="1"/>
          <p:nvPr/>
        </p:nvSpPr>
        <p:spPr>
          <a:xfrm>
            <a:off x="7179394" y="3869500"/>
            <a:ext cx="2860179" cy="528262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687" b="1" spc="-11" dirty="0">
                <a:latin typeface="Calibri"/>
                <a:cs typeface="Calibri"/>
              </a:rPr>
              <a:t>Bayi </a:t>
            </a:r>
            <a:r>
              <a:rPr sz="1687" b="1" spc="-7" dirty="0">
                <a:latin typeface="Calibri"/>
                <a:cs typeface="Calibri"/>
              </a:rPr>
              <a:t>dengan </a:t>
            </a:r>
            <a:r>
              <a:rPr sz="1687" b="1" spc="-14" dirty="0">
                <a:latin typeface="Calibri"/>
                <a:cs typeface="Calibri"/>
              </a:rPr>
              <a:t>berat </a:t>
            </a:r>
            <a:r>
              <a:rPr sz="1687" b="1" dirty="0">
                <a:latin typeface="Calibri"/>
                <a:cs typeface="Calibri"/>
              </a:rPr>
              <a:t>&lt; </a:t>
            </a:r>
            <a:r>
              <a:rPr sz="1687" b="1" spc="-4" dirty="0">
                <a:latin typeface="Calibri"/>
                <a:cs typeface="Calibri"/>
              </a:rPr>
              <a:t>32</a:t>
            </a:r>
            <a:r>
              <a:rPr sz="1687" b="1" spc="-11" dirty="0">
                <a:latin typeface="Calibri"/>
                <a:cs typeface="Calibri"/>
              </a:rPr>
              <a:t> </a:t>
            </a:r>
            <a:r>
              <a:rPr sz="1687" b="1" spc="-4" dirty="0">
                <a:latin typeface="Calibri"/>
                <a:cs typeface="Calibri"/>
              </a:rPr>
              <a:t>minggu</a:t>
            </a:r>
            <a:endParaRPr sz="1687" dirty="0">
              <a:latin typeface="Calibri"/>
              <a:cs typeface="Calibri"/>
            </a:endParaRPr>
          </a:p>
          <a:p>
            <a:pPr marL="8929">
              <a:spcBef>
                <a:spcPts val="14"/>
              </a:spcBef>
            </a:pPr>
            <a:r>
              <a:rPr sz="2478" spc="47" baseline="1182" dirty="0">
                <a:latin typeface="Wingdings"/>
                <a:cs typeface="Wingdings"/>
              </a:rPr>
              <a:t></a:t>
            </a:r>
            <a:r>
              <a:rPr sz="2478" spc="47" baseline="1182" dirty="0">
                <a:latin typeface="Times New Roman"/>
                <a:cs typeface="Times New Roman"/>
              </a:rPr>
              <a:t> </a:t>
            </a:r>
            <a:r>
              <a:rPr sz="1687" b="1" spc="-7" dirty="0">
                <a:solidFill>
                  <a:srgbClr val="FF0000"/>
                </a:solidFill>
                <a:latin typeface="Calibri"/>
                <a:cs typeface="Calibri"/>
              </a:rPr>
              <a:t>dibungkus </a:t>
            </a:r>
            <a:r>
              <a:rPr sz="1687" b="1" spc="-4" dirty="0">
                <a:solidFill>
                  <a:srgbClr val="FF0000"/>
                </a:solidFill>
                <a:latin typeface="Calibri"/>
                <a:cs typeface="Calibri"/>
              </a:rPr>
              <a:t>plastik</a:t>
            </a:r>
            <a:r>
              <a:rPr sz="1687" b="1" spc="-1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87" b="1" spc="-18" dirty="0">
                <a:solidFill>
                  <a:srgbClr val="FF0000"/>
                </a:solidFill>
                <a:latin typeface="Calibri"/>
                <a:cs typeface="Calibri"/>
              </a:rPr>
              <a:t>Transparan</a:t>
            </a:r>
            <a:endParaRPr sz="1687" dirty="0">
              <a:latin typeface="Calibri"/>
              <a:cs typeface="Calibri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3E4448AB-0C37-AA43-AE98-1FE3F25C03F2}"/>
              </a:ext>
            </a:extLst>
          </p:cNvPr>
          <p:cNvSpPr/>
          <p:nvPr/>
        </p:nvSpPr>
        <p:spPr>
          <a:xfrm>
            <a:off x="10395180" y="2539933"/>
            <a:ext cx="1796820" cy="20070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6859A5FC-2518-2149-A852-808A88F85C52}"/>
              </a:ext>
            </a:extLst>
          </p:cNvPr>
          <p:cNvSpPr/>
          <p:nvPr/>
        </p:nvSpPr>
        <p:spPr>
          <a:xfrm>
            <a:off x="9857984" y="566658"/>
            <a:ext cx="2334016" cy="13748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268D29-E170-4E4D-8AFC-350C04793D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25" t="1855" r="1978" b="1991"/>
          <a:stretch/>
        </p:blipFill>
        <p:spPr>
          <a:xfrm>
            <a:off x="4013909" y="2647613"/>
            <a:ext cx="3041987" cy="30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90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6010" y="325470"/>
            <a:ext cx="7980045" cy="505267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699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Napas </a:t>
            </a:r>
            <a:r>
              <a:rPr sz="3200" spc="-15" dirty="0"/>
              <a:t>Spontan </a:t>
            </a:r>
            <a:r>
              <a:rPr sz="3200" dirty="0"/>
              <a:t>+ </a:t>
            </a:r>
            <a:r>
              <a:rPr sz="3200" spc="-5" dirty="0"/>
              <a:t>Sianosis </a:t>
            </a:r>
            <a:r>
              <a:rPr sz="3200" spc="-20" dirty="0"/>
              <a:t>Sentral </a:t>
            </a:r>
            <a:r>
              <a:rPr sz="3200" spc="-45" dirty="0"/>
              <a:t>(Tanpa</a:t>
            </a:r>
            <a:r>
              <a:rPr sz="3200" spc="35" dirty="0"/>
              <a:t> </a:t>
            </a:r>
            <a:r>
              <a:rPr sz="3200" spc="-5" dirty="0"/>
              <a:t>Sesak)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4168425" y="803147"/>
            <a:ext cx="385635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3200" b="1" dirty="0">
                <a:latin typeface="Calibri"/>
                <a:cs typeface="Calibri"/>
              </a:rPr>
              <a:t>= </a:t>
            </a:r>
            <a:r>
              <a:rPr sz="3200" b="1" spc="-15" dirty="0">
                <a:latin typeface="Calibri"/>
                <a:cs typeface="Calibri"/>
              </a:rPr>
              <a:t>Oksigen Aliran</a:t>
            </a:r>
            <a:r>
              <a:rPr sz="3200" b="1" spc="-50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Bebas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58122" y="1447802"/>
            <a:ext cx="8079617" cy="4525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8458200" y="1291667"/>
            <a:ext cx="1828800" cy="1981200"/>
          </a:xfrm>
          <a:custGeom>
            <a:avLst/>
            <a:gdLst/>
            <a:ahLst/>
            <a:cxnLst/>
            <a:rect l="l" t="t" r="r" b="b"/>
            <a:pathLst>
              <a:path w="1828800" h="1981200">
                <a:moveTo>
                  <a:pt x="1828800" y="0"/>
                </a:moveTo>
                <a:lnTo>
                  <a:pt x="0" y="0"/>
                </a:lnTo>
                <a:lnTo>
                  <a:pt x="0" y="1981200"/>
                </a:lnTo>
                <a:lnTo>
                  <a:pt x="1828800" y="19812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8458200" y="1291667"/>
            <a:ext cx="1828800" cy="1981200"/>
          </a:xfrm>
          <a:custGeom>
            <a:avLst/>
            <a:gdLst/>
            <a:ahLst/>
            <a:cxnLst/>
            <a:rect l="l" t="t" r="r" b="b"/>
            <a:pathLst>
              <a:path w="1828800" h="1981200">
                <a:moveTo>
                  <a:pt x="0" y="0"/>
                </a:moveTo>
                <a:lnTo>
                  <a:pt x="1828800" y="0"/>
                </a:lnTo>
                <a:lnTo>
                  <a:pt x="1828800" y="1981200"/>
                </a:lnTo>
                <a:lnTo>
                  <a:pt x="0" y="19812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2057400" y="5181600"/>
            <a:ext cx="2514600" cy="990600"/>
          </a:xfrm>
          <a:custGeom>
            <a:avLst/>
            <a:gdLst/>
            <a:ahLst/>
            <a:cxnLst/>
            <a:rect l="l" t="t" r="r" b="b"/>
            <a:pathLst>
              <a:path w="2514600" h="990600">
                <a:moveTo>
                  <a:pt x="2514600" y="0"/>
                </a:moveTo>
                <a:lnTo>
                  <a:pt x="0" y="0"/>
                </a:lnTo>
                <a:lnTo>
                  <a:pt x="0" y="990599"/>
                </a:lnTo>
                <a:lnTo>
                  <a:pt x="2514600" y="990599"/>
                </a:lnTo>
                <a:lnTo>
                  <a:pt x="2514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2057400" y="5181600"/>
            <a:ext cx="2514600" cy="990600"/>
          </a:xfrm>
          <a:custGeom>
            <a:avLst/>
            <a:gdLst/>
            <a:ahLst/>
            <a:cxnLst/>
            <a:rect l="l" t="t" r="r" b="b"/>
            <a:pathLst>
              <a:path w="2514600" h="990600">
                <a:moveTo>
                  <a:pt x="0" y="0"/>
                </a:moveTo>
                <a:lnTo>
                  <a:pt x="2514600" y="0"/>
                </a:lnTo>
                <a:lnTo>
                  <a:pt x="2514600" y="990600"/>
                </a:lnTo>
                <a:lnTo>
                  <a:pt x="0" y="9906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7772400" y="5867400"/>
            <a:ext cx="2514600" cy="990600"/>
          </a:xfrm>
          <a:custGeom>
            <a:avLst/>
            <a:gdLst/>
            <a:ahLst/>
            <a:cxnLst/>
            <a:rect l="l" t="t" r="r" b="b"/>
            <a:pathLst>
              <a:path w="2514600" h="990600">
                <a:moveTo>
                  <a:pt x="2514600" y="0"/>
                </a:moveTo>
                <a:lnTo>
                  <a:pt x="0" y="0"/>
                </a:lnTo>
                <a:lnTo>
                  <a:pt x="0" y="990599"/>
                </a:lnTo>
                <a:lnTo>
                  <a:pt x="2514600" y="990599"/>
                </a:lnTo>
                <a:lnTo>
                  <a:pt x="2514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7772400" y="5867400"/>
            <a:ext cx="2514600" cy="990600"/>
          </a:xfrm>
          <a:custGeom>
            <a:avLst/>
            <a:gdLst/>
            <a:ahLst/>
            <a:cxnLst/>
            <a:rect l="l" t="t" r="r" b="b"/>
            <a:pathLst>
              <a:path w="2514600" h="990600">
                <a:moveTo>
                  <a:pt x="0" y="0"/>
                </a:moveTo>
                <a:lnTo>
                  <a:pt x="2514600" y="0"/>
                </a:lnTo>
                <a:lnTo>
                  <a:pt x="2514600" y="990600"/>
                </a:lnTo>
                <a:lnTo>
                  <a:pt x="0" y="9906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7338847" y="3170391"/>
            <a:ext cx="3124200" cy="1143000"/>
          </a:xfrm>
          <a:custGeom>
            <a:avLst/>
            <a:gdLst/>
            <a:ahLst/>
            <a:cxnLst/>
            <a:rect l="l" t="t" r="r" b="b"/>
            <a:pathLst>
              <a:path w="3124200" h="1143000">
                <a:moveTo>
                  <a:pt x="0" y="571500"/>
                </a:moveTo>
                <a:lnTo>
                  <a:pt x="5733" y="522188"/>
                </a:lnTo>
                <a:lnTo>
                  <a:pt x="22622" y="474042"/>
                </a:lnTo>
                <a:lnTo>
                  <a:pt x="50197" y="427232"/>
                </a:lnTo>
                <a:lnTo>
                  <a:pt x="87990" y="381930"/>
                </a:lnTo>
                <a:lnTo>
                  <a:pt x="135531" y="338307"/>
                </a:lnTo>
                <a:lnTo>
                  <a:pt x="192351" y="296535"/>
                </a:lnTo>
                <a:lnTo>
                  <a:pt x="257982" y="256786"/>
                </a:lnTo>
                <a:lnTo>
                  <a:pt x="293955" y="237724"/>
                </a:lnTo>
                <a:lnTo>
                  <a:pt x="331954" y="219231"/>
                </a:lnTo>
                <a:lnTo>
                  <a:pt x="371922" y="201330"/>
                </a:lnTo>
                <a:lnTo>
                  <a:pt x="413800" y="184042"/>
                </a:lnTo>
                <a:lnTo>
                  <a:pt x="457528" y="167388"/>
                </a:lnTo>
                <a:lnTo>
                  <a:pt x="503049" y="151390"/>
                </a:lnTo>
                <a:lnTo>
                  <a:pt x="550303" y="136069"/>
                </a:lnTo>
                <a:lnTo>
                  <a:pt x="599233" y="121446"/>
                </a:lnTo>
                <a:lnTo>
                  <a:pt x="649779" y="107544"/>
                </a:lnTo>
                <a:lnTo>
                  <a:pt x="701883" y="94383"/>
                </a:lnTo>
                <a:lnTo>
                  <a:pt x="755487" y="81985"/>
                </a:lnTo>
                <a:lnTo>
                  <a:pt x="810531" y="70372"/>
                </a:lnTo>
                <a:lnTo>
                  <a:pt x="866957" y="59564"/>
                </a:lnTo>
                <a:lnTo>
                  <a:pt x="924707" y="49584"/>
                </a:lnTo>
                <a:lnTo>
                  <a:pt x="983721" y="40452"/>
                </a:lnTo>
                <a:lnTo>
                  <a:pt x="1043942" y="32191"/>
                </a:lnTo>
                <a:lnTo>
                  <a:pt x="1105311" y="24821"/>
                </a:lnTo>
                <a:lnTo>
                  <a:pt x="1167768" y="18365"/>
                </a:lnTo>
                <a:lnTo>
                  <a:pt x="1231256" y="12842"/>
                </a:lnTo>
                <a:lnTo>
                  <a:pt x="1295715" y="8276"/>
                </a:lnTo>
                <a:lnTo>
                  <a:pt x="1361088" y="4687"/>
                </a:lnTo>
                <a:lnTo>
                  <a:pt x="1427316" y="2097"/>
                </a:lnTo>
                <a:lnTo>
                  <a:pt x="1494339" y="528"/>
                </a:lnTo>
                <a:lnTo>
                  <a:pt x="1562100" y="0"/>
                </a:lnTo>
                <a:lnTo>
                  <a:pt x="1629860" y="528"/>
                </a:lnTo>
                <a:lnTo>
                  <a:pt x="1696883" y="2097"/>
                </a:lnTo>
                <a:lnTo>
                  <a:pt x="1763111" y="4687"/>
                </a:lnTo>
                <a:lnTo>
                  <a:pt x="1828484" y="8276"/>
                </a:lnTo>
                <a:lnTo>
                  <a:pt x="1892943" y="12842"/>
                </a:lnTo>
                <a:lnTo>
                  <a:pt x="1956431" y="18365"/>
                </a:lnTo>
                <a:lnTo>
                  <a:pt x="2018888" y="24821"/>
                </a:lnTo>
                <a:lnTo>
                  <a:pt x="2080257" y="32191"/>
                </a:lnTo>
                <a:lnTo>
                  <a:pt x="2140478" y="40452"/>
                </a:lnTo>
                <a:lnTo>
                  <a:pt x="2199492" y="49584"/>
                </a:lnTo>
                <a:lnTo>
                  <a:pt x="2257242" y="59564"/>
                </a:lnTo>
                <a:lnTo>
                  <a:pt x="2313668" y="70372"/>
                </a:lnTo>
                <a:lnTo>
                  <a:pt x="2368712" y="81985"/>
                </a:lnTo>
                <a:lnTo>
                  <a:pt x="2422316" y="94383"/>
                </a:lnTo>
                <a:lnTo>
                  <a:pt x="2474420" y="107544"/>
                </a:lnTo>
                <a:lnTo>
                  <a:pt x="2524966" y="121446"/>
                </a:lnTo>
                <a:lnTo>
                  <a:pt x="2573896" y="136069"/>
                </a:lnTo>
                <a:lnTo>
                  <a:pt x="2621150" y="151390"/>
                </a:lnTo>
                <a:lnTo>
                  <a:pt x="2666671" y="167388"/>
                </a:lnTo>
                <a:lnTo>
                  <a:pt x="2710399" y="184042"/>
                </a:lnTo>
                <a:lnTo>
                  <a:pt x="2752277" y="201330"/>
                </a:lnTo>
                <a:lnTo>
                  <a:pt x="2792245" y="219231"/>
                </a:lnTo>
                <a:lnTo>
                  <a:pt x="2830245" y="237724"/>
                </a:lnTo>
                <a:lnTo>
                  <a:pt x="2866217" y="256786"/>
                </a:lnTo>
                <a:lnTo>
                  <a:pt x="2900105" y="276397"/>
                </a:lnTo>
                <a:lnTo>
                  <a:pt x="2961389" y="317179"/>
                </a:lnTo>
                <a:lnTo>
                  <a:pt x="3013628" y="359898"/>
                </a:lnTo>
                <a:lnTo>
                  <a:pt x="3056353" y="404382"/>
                </a:lnTo>
                <a:lnTo>
                  <a:pt x="3089096" y="450459"/>
                </a:lnTo>
                <a:lnTo>
                  <a:pt x="3111386" y="497959"/>
                </a:lnTo>
                <a:lnTo>
                  <a:pt x="3122756" y="546709"/>
                </a:lnTo>
                <a:lnTo>
                  <a:pt x="3124200" y="571500"/>
                </a:lnTo>
                <a:lnTo>
                  <a:pt x="3122756" y="596290"/>
                </a:lnTo>
                <a:lnTo>
                  <a:pt x="3111386" y="645040"/>
                </a:lnTo>
                <a:lnTo>
                  <a:pt x="3089096" y="692540"/>
                </a:lnTo>
                <a:lnTo>
                  <a:pt x="3056353" y="738617"/>
                </a:lnTo>
                <a:lnTo>
                  <a:pt x="3013628" y="783101"/>
                </a:lnTo>
                <a:lnTo>
                  <a:pt x="2961389" y="825820"/>
                </a:lnTo>
                <a:lnTo>
                  <a:pt x="2900105" y="866602"/>
                </a:lnTo>
                <a:lnTo>
                  <a:pt x="2866217" y="886213"/>
                </a:lnTo>
                <a:lnTo>
                  <a:pt x="2830245" y="905275"/>
                </a:lnTo>
                <a:lnTo>
                  <a:pt x="2792245" y="923768"/>
                </a:lnTo>
                <a:lnTo>
                  <a:pt x="2752277" y="941669"/>
                </a:lnTo>
                <a:lnTo>
                  <a:pt x="2710399" y="958957"/>
                </a:lnTo>
                <a:lnTo>
                  <a:pt x="2666671" y="975611"/>
                </a:lnTo>
                <a:lnTo>
                  <a:pt x="2621150" y="991609"/>
                </a:lnTo>
                <a:lnTo>
                  <a:pt x="2573896" y="1006930"/>
                </a:lnTo>
                <a:lnTo>
                  <a:pt x="2524966" y="1021553"/>
                </a:lnTo>
                <a:lnTo>
                  <a:pt x="2474420" y="1035455"/>
                </a:lnTo>
                <a:lnTo>
                  <a:pt x="2422316" y="1048616"/>
                </a:lnTo>
                <a:lnTo>
                  <a:pt x="2368712" y="1061014"/>
                </a:lnTo>
                <a:lnTo>
                  <a:pt x="2313668" y="1072627"/>
                </a:lnTo>
                <a:lnTo>
                  <a:pt x="2257242" y="1083435"/>
                </a:lnTo>
                <a:lnTo>
                  <a:pt x="2199492" y="1093415"/>
                </a:lnTo>
                <a:lnTo>
                  <a:pt x="2140478" y="1102547"/>
                </a:lnTo>
                <a:lnTo>
                  <a:pt x="2080257" y="1110808"/>
                </a:lnTo>
                <a:lnTo>
                  <a:pt x="2018888" y="1118178"/>
                </a:lnTo>
                <a:lnTo>
                  <a:pt x="1956431" y="1124634"/>
                </a:lnTo>
                <a:lnTo>
                  <a:pt x="1892943" y="1130157"/>
                </a:lnTo>
                <a:lnTo>
                  <a:pt x="1828484" y="1134723"/>
                </a:lnTo>
                <a:lnTo>
                  <a:pt x="1763111" y="1138312"/>
                </a:lnTo>
                <a:lnTo>
                  <a:pt x="1696883" y="1140902"/>
                </a:lnTo>
                <a:lnTo>
                  <a:pt x="1629860" y="1142472"/>
                </a:lnTo>
                <a:lnTo>
                  <a:pt x="1562100" y="1143000"/>
                </a:lnTo>
                <a:lnTo>
                  <a:pt x="1494339" y="1142472"/>
                </a:lnTo>
                <a:lnTo>
                  <a:pt x="1427316" y="1140902"/>
                </a:lnTo>
                <a:lnTo>
                  <a:pt x="1361088" y="1138312"/>
                </a:lnTo>
                <a:lnTo>
                  <a:pt x="1295715" y="1134723"/>
                </a:lnTo>
                <a:lnTo>
                  <a:pt x="1231256" y="1130157"/>
                </a:lnTo>
                <a:lnTo>
                  <a:pt x="1167768" y="1124634"/>
                </a:lnTo>
                <a:lnTo>
                  <a:pt x="1105311" y="1118178"/>
                </a:lnTo>
                <a:lnTo>
                  <a:pt x="1043942" y="1110808"/>
                </a:lnTo>
                <a:lnTo>
                  <a:pt x="983721" y="1102547"/>
                </a:lnTo>
                <a:lnTo>
                  <a:pt x="924707" y="1093415"/>
                </a:lnTo>
                <a:lnTo>
                  <a:pt x="866957" y="1083435"/>
                </a:lnTo>
                <a:lnTo>
                  <a:pt x="810531" y="1072627"/>
                </a:lnTo>
                <a:lnTo>
                  <a:pt x="755487" y="1061014"/>
                </a:lnTo>
                <a:lnTo>
                  <a:pt x="701883" y="1048616"/>
                </a:lnTo>
                <a:lnTo>
                  <a:pt x="649779" y="1035455"/>
                </a:lnTo>
                <a:lnTo>
                  <a:pt x="599233" y="1021553"/>
                </a:lnTo>
                <a:lnTo>
                  <a:pt x="550303" y="1006930"/>
                </a:lnTo>
                <a:lnTo>
                  <a:pt x="503049" y="991609"/>
                </a:lnTo>
                <a:lnTo>
                  <a:pt x="457528" y="975611"/>
                </a:lnTo>
                <a:lnTo>
                  <a:pt x="413800" y="958957"/>
                </a:lnTo>
                <a:lnTo>
                  <a:pt x="371922" y="941669"/>
                </a:lnTo>
                <a:lnTo>
                  <a:pt x="331954" y="923768"/>
                </a:lnTo>
                <a:lnTo>
                  <a:pt x="293955" y="905275"/>
                </a:lnTo>
                <a:lnTo>
                  <a:pt x="257982" y="886213"/>
                </a:lnTo>
                <a:lnTo>
                  <a:pt x="224094" y="866602"/>
                </a:lnTo>
                <a:lnTo>
                  <a:pt x="162810" y="825820"/>
                </a:lnTo>
                <a:lnTo>
                  <a:pt x="110571" y="783101"/>
                </a:lnTo>
                <a:lnTo>
                  <a:pt x="67846" y="738617"/>
                </a:lnTo>
                <a:lnTo>
                  <a:pt x="35103" y="692540"/>
                </a:lnTo>
                <a:lnTo>
                  <a:pt x="12813" y="645040"/>
                </a:lnTo>
                <a:lnTo>
                  <a:pt x="1443" y="596290"/>
                </a:lnTo>
                <a:lnTo>
                  <a:pt x="0" y="571500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5334000" y="2133600"/>
            <a:ext cx="2819400" cy="838200"/>
          </a:xfrm>
          <a:custGeom>
            <a:avLst/>
            <a:gdLst/>
            <a:ahLst/>
            <a:cxnLst/>
            <a:rect l="l" t="t" r="r" b="b"/>
            <a:pathLst>
              <a:path w="2819400" h="838200">
                <a:moveTo>
                  <a:pt x="0" y="419100"/>
                </a:moveTo>
                <a:lnTo>
                  <a:pt x="6847" y="377530"/>
                </a:lnTo>
                <a:lnTo>
                  <a:pt x="26957" y="337119"/>
                </a:lnTo>
                <a:lnTo>
                  <a:pt x="59685" y="298058"/>
                </a:lnTo>
                <a:lnTo>
                  <a:pt x="104384" y="260539"/>
                </a:lnTo>
                <a:lnTo>
                  <a:pt x="160408" y="224754"/>
                </a:lnTo>
                <a:lnTo>
                  <a:pt x="227111" y="190895"/>
                </a:lnTo>
                <a:lnTo>
                  <a:pt x="264265" y="174748"/>
                </a:lnTo>
                <a:lnTo>
                  <a:pt x="303847" y="159155"/>
                </a:lnTo>
                <a:lnTo>
                  <a:pt x="345775" y="144139"/>
                </a:lnTo>
                <a:lnTo>
                  <a:pt x="389969" y="129725"/>
                </a:lnTo>
                <a:lnTo>
                  <a:pt x="436349" y="115937"/>
                </a:lnTo>
                <a:lnTo>
                  <a:pt x="484833" y="102798"/>
                </a:lnTo>
                <a:lnTo>
                  <a:pt x="535340" y="90332"/>
                </a:lnTo>
                <a:lnTo>
                  <a:pt x="587791" y="78565"/>
                </a:lnTo>
                <a:lnTo>
                  <a:pt x="642103" y="67519"/>
                </a:lnTo>
                <a:lnTo>
                  <a:pt x="698197" y="57219"/>
                </a:lnTo>
                <a:lnTo>
                  <a:pt x="755991" y="47688"/>
                </a:lnTo>
                <a:lnTo>
                  <a:pt x="815406" y="38952"/>
                </a:lnTo>
                <a:lnTo>
                  <a:pt x="876359" y="31033"/>
                </a:lnTo>
                <a:lnTo>
                  <a:pt x="938770" y="23955"/>
                </a:lnTo>
                <a:lnTo>
                  <a:pt x="1002560" y="17744"/>
                </a:lnTo>
                <a:lnTo>
                  <a:pt x="1067645" y="12422"/>
                </a:lnTo>
                <a:lnTo>
                  <a:pt x="1133947" y="8014"/>
                </a:lnTo>
                <a:lnTo>
                  <a:pt x="1201384" y="4544"/>
                </a:lnTo>
                <a:lnTo>
                  <a:pt x="1269876" y="2035"/>
                </a:lnTo>
                <a:lnTo>
                  <a:pt x="1339341" y="512"/>
                </a:lnTo>
                <a:lnTo>
                  <a:pt x="1409700" y="0"/>
                </a:lnTo>
                <a:lnTo>
                  <a:pt x="1480058" y="512"/>
                </a:lnTo>
                <a:lnTo>
                  <a:pt x="1549523" y="2035"/>
                </a:lnTo>
                <a:lnTo>
                  <a:pt x="1618015" y="4544"/>
                </a:lnTo>
                <a:lnTo>
                  <a:pt x="1685452" y="8014"/>
                </a:lnTo>
                <a:lnTo>
                  <a:pt x="1751754" y="12422"/>
                </a:lnTo>
                <a:lnTo>
                  <a:pt x="1816840" y="17744"/>
                </a:lnTo>
                <a:lnTo>
                  <a:pt x="1880629" y="23955"/>
                </a:lnTo>
                <a:lnTo>
                  <a:pt x="1943040" y="31033"/>
                </a:lnTo>
                <a:lnTo>
                  <a:pt x="2003994" y="38952"/>
                </a:lnTo>
                <a:lnTo>
                  <a:pt x="2063408" y="47688"/>
                </a:lnTo>
                <a:lnTo>
                  <a:pt x="2121202" y="57219"/>
                </a:lnTo>
                <a:lnTo>
                  <a:pt x="2177296" y="67519"/>
                </a:lnTo>
                <a:lnTo>
                  <a:pt x="2231608" y="78565"/>
                </a:lnTo>
                <a:lnTo>
                  <a:pt x="2284059" y="90332"/>
                </a:lnTo>
                <a:lnTo>
                  <a:pt x="2334566" y="102798"/>
                </a:lnTo>
                <a:lnTo>
                  <a:pt x="2383050" y="115937"/>
                </a:lnTo>
                <a:lnTo>
                  <a:pt x="2429430" y="129725"/>
                </a:lnTo>
                <a:lnTo>
                  <a:pt x="2473624" y="144139"/>
                </a:lnTo>
                <a:lnTo>
                  <a:pt x="2515552" y="159155"/>
                </a:lnTo>
                <a:lnTo>
                  <a:pt x="2555134" y="174748"/>
                </a:lnTo>
                <a:lnTo>
                  <a:pt x="2592288" y="190895"/>
                </a:lnTo>
                <a:lnTo>
                  <a:pt x="2626934" y="207572"/>
                </a:lnTo>
                <a:lnTo>
                  <a:pt x="2688378" y="242418"/>
                </a:lnTo>
                <a:lnTo>
                  <a:pt x="2738821" y="279094"/>
                </a:lnTo>
                <a:lnTo>
                  <a:pt x="2777615" y="317408"/>
                </a:lnTo>
                <a:lnTo>
                  <a:pt x="2804115" y="357168"/>
                </a:lnTo>
                <a:lnTo>
                  <a:pt x="2817674" y="398182"/>
                </a:lnTo>
                <a:lnTo>
                  <a:pt x="2819400" y="419100"/>
                </a:lnTo>
                <a:lnTo>
                  <a:pt x="2817674" y="440017"/>
                </a:lnTo>
                <a:lnTo>
                  <a:pt x="2804115" y="481031"/>
                </a:lnTo>
                <a:lnTo>
                  <a:pt x="2777615" y="520791"/>
                </a:lnTo>
                <a:lnTo>
                  <a:pt x="2738821" y="559105"/>
                </a:lnTo>
                <a:lnTo>
                  <a:pt x="2688378" y="595781"/>
                </a:lnTo>
                <a:lnTo>
                  <a:pt x="2626934" y="630627"/>
                </a:lnTo>
                <a:lnTo>
                  <a:pt x="2592288" y="647304"/>
                </a:lnTo>
                <a:lnTo>
                  <a:pt x="2555134" y="663451"/>
                </a:lnTo>
                <a:lnTo>
                  <a:pt x="2515552" y="679044"/>
                </a:lnTo>
                <a:lnTo>
                  <a:pt x="2473624" y="694060"/>
                </a:lnTo>
                <a:lnTo>
                  <a:pt x="2429430" y="708474"/>
                </a:lnTo>
                <a:lnTo>
                  <a:pt x="2383050" y="722262"/>
                </a:lnTo>
                <a:lnTo>
                  <a:pt x="2334566" y="735401"/>
                </a:lnTo>
                <a:lnTo>
                  <a:pt x="2284059" y="747867"/>
                </a:lnTo>
                <a:lnTo>
                  <a:pt x="2231608" y="759634"/>
                </a:lnTo>
                <a:lnTo>
                  <a:pt x="2177296" y="770680"/>
                </a:lnTo>
                <a:lnTo>
                  <a:pt x="2121202" y="780980"/>
                </a:lnTo>
                <a:lnTo>
                  <a:pt x="2063408" y="790511"/>
                </a:lnTo>
                <a:lnTo>
                  <a:pt x="2003994" y="799247"/>
                </a:lnTo>
                <a:lnTo>
                  <a:pt x="1943040" y="807166"/>
                </a:lnTo>
                <a:lnTo>
                  <a:pt x="1880629" y="814244"/>
                </a:lnTo>
                <a:lnTo>
                  <a:pt x="1816840" y="820455"/>
                </a:lnTo>
                <a:lnTo>
                  <a:pt x="1751754" y="825777"/>
                </a:lnTo>
                <a:lnTo>
                  <a:pt x="1685452" y="830185"/>
                </a:lnTo>
                <a:lnTo>
                  <a:pt x="1618015" y="833655"/>
                </a:lnTo>
                <a:lnTo>
                  <a:pt x="1549523" y="836164"/>
                </a:lnTo>
                <a:lnTo>
                  <a:pt x="1480058" y="837687"/>
                </a:lnTo>
                <a:lnTo>
                  <a:pt x="1409700" y="838200"/>
                </a:lnTo>
                <a:lnTo>
                  <a:pt x="1339341" y="837687"/>
                </a:lnTo>
                <a:lnTo>
                  <a:pt x="1269876" y="836164"/>
                </a:lnTo>
                <a:lnTo>
                  <a:pt x="1201384" y="833655"/>
                </a:lnTo>
                <a:lnTo>
                  <a:pt x="1133947" y="830185"/>
                </a:lnTo>
                <a:lnTo>
                  <a:pt x="1067645" y="825777"/>
                </a:lnTo>
                <a:lnTo>
                  <a:pt x="1002560" y="820455"/>
                </a:lnTo>
                <a:lnTo>
                  <a:pt x="938770" y="814244"/>
                </a:lnTo>
                <a:lnTo>
                  <a:pt x="876359" y="807166"/>
                </a:lnTo>
                <a:lnTo>
                  <a:pt x="815406" y="799247"/>
                </a:lnTo>
                <a:lnTo>
                  <a:pt x="755991" y="790511"/>
                </a:lnTo>
                <a:lnTo>
                  <a:pt x="698197" y="780980"/>
                </a:lnTo>
                <a:lnTo>
                  <a:pt x="642103" y="770680"/>
                </a:lnTo>
                <a:lnTo>
                  <a:pt x="587791" y="759634"/>
                </a:lnTo>
                <a:lnTo>
                  <a:pt x="535340" y="747867"/>
                </a:lnTo>
                <a:lnTo>
                  <a:pt x="484833" y="735401"/>
                </a:lnTo>
                <a:lnTo>
                  <a:pt x="436349" y="722262"/>
                </a:lnTo>
                <a:lnTo>
                  <a:pt x="389969" y="708474"/>
                </a:lnTo>
                <a:lnTo>
                  <a:pt x="345775" y="694060"/>
                </a:lnTo>
                <a:lnTo>
                  <a:pt x="303847" y="679044"/>
                </a:lnTo>
                <a:lnTo>
                  <a:pt x="264265" y="663451"/>
                </a:lnTo>
                <a:lnTo>
                  <a:pt x="227111" y="647304"/>
                </a:lnTo>
                <a:lnTo>
                  <a:pt x="192465" y="630627"/>
                </a:lnTo>
                <a:lnTo>
                  <a:pt x="131021" y="595781"/>
                </a:lnTo>
                <a:lnTo>
                  <a:pt x="80578" y="559105"/>
                </a:lnTo>
                <a:lnTo>
                  <a:pt x="41784" y="520791"/>
                </a:lnTo>
                <a:lnTo>
                  <a:pt x="15284" y="481031"/>
                </a:lnTo>
                <a:lnTo>
                  <a:pt x="1725" y="440017"/>
                </a:lnTo>
                <a:lnTo>
                  <a:pt x="0" y="419100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</p:spTree>
    <p:extLst>
      <p:ext uri="{BB962C8B-B14F-4D97-AF65-F5344CB8AC3E}">
        <p14:creationId xmlns:p14="http://schemas.microsoft.com/office/powerpoint/2010/main" val="1169110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A25DBE-5A82-4D4D-8742-5608BD5FB6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4" t="4311" r="55256" b="4858"/>
          <a:stretch/>
        </p:blipFill>
        <p:spPr>
          <a:xfrm>
            <a:off x="1564167" y="2159573"/>
            <a:ext cx="3319657" cy="3138931"/>
          </a:xfrm>
          <a:prstGeom prst="rect">
            <a:avLst/>
          </a:prstGeom>
        </p:spPr>
      </p:pic>
      <p:sp>
        <p:nvSpPr>
          <p:cNvPr id="3074" name="Title 1">
            <a:extLst>
              <a:ext uri="{FF2B5EF4-FFF2-40B4-BE49-F238E27FC236}">
                <a16:creationId xmlns:a16="http://schemas.microsoft.com/office/drawing/2014/main" id="{009961B1-82D7-9440-847E-0155F8709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516" dirty="0" err="1">
                <a:solidFill>
                  <a:srgbClr val="000000"/>
                </a:solidFill>
                <a:latin typeface="Arial Rounded MT Bold" panose="020F0704030504030204" pitchFamily="34" charset="77"/>
              </a:rPr>
              <a:t>Latar</a:t>
            </a:r>
            <a:r>
              <a:rPr lang="en-GB" altLang="en-US" sz="3516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 </a:t>
            </a:r>
            <a:r>
              <a:rPr lang="en-GB" altLang="en-US" sz="3516" dirty="0" err="1">
                <a:solidFill>
                  <a:srgbClr val="000000"/>
                </a:solidFill>
                <a:latin typeface="Arial Rounded MT Bold" panose="020F0704030504030204" pitchFamily="34" charset="77"/>
              </a:rPr>
              <a:t>Belakang</a:t>
            </a:r>
            <a:r>
              <a:rPr lang="en-GB" altLang="en-US" sz="3516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: </a:t>
            </a:r>
            <a:r>
              <a:rPr lang="en-GB" altLang="en-US" sz="3516" dirty="0" err="1">
                <a:solidFill>
                  <a:srgbClr val="000000"/>
                </a:solidFill>
                <a:latin typeface="Arial Rounded MT Bold" panose="020F0704030504030204" pitchFamily="34" charset="77"/>
              </a:rPr>
              <a:t>Transisi</a:t>
            </a:r>
            <a:r>
              <a:rPr lang="en-GB" altLang="en-US" sz="3516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 Neonatal</a:t>
            </a:r>
          </a:p>
        </p:txBody>
      </p:sp>
      <p:sp>
        <p:nvSpPr>
          <p:cNvPr id="3075" name="Content Placeholder 2">
            <a:extLst>
              <a:ext uri="{FF2B5EF4-FFF2-40B4-BE49-F238E27FC236}">
                <a16:creationId xmlns:a16="http://schemas.microsoft.com/office/drawing/2014/main" id="{C3AEE70D-6348-934E-801B-A8613A67C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427" y="1397497"/>
            <a:ext cx="7887146" cy="2331541"/>
          </a:xfrm>
        </p:spPr>
        <p:txBody>
          <a:bodyPr/>
          <a:lstStyle/>
          <a:p>
            <a:pPr marL="0" indent="0" algn="ctr">
              <a:buNone/>
            </a:pPr>
            <a:r>
              <a:rPr lang="en-GB" altLang="en-US" sz="2109" dirty="0" err="1">
                <a:solidFill>
                  <a:srgbClr val="000000"/>
                </a:solidFill>
                <a:latin typeface="Arial Rounded MT Bold" panose="020F0704030504030204" pitchFamily="34" charset="77"/>
              </a:rPr>
              <a:t>Saat</a:t>
            </a:r>
            <a:r>
              <a:rPr lang="en-GB" altLang="en-US" sz="2109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 </a:t>
            </a:r>
            <a:r>
              <a:rPr lang="en-GB" altLang="en-US" sz="2109" dirty="0" err="1">
                <a:solidFill>
                  <a:srgbClr val="000000"/>
                </a:solidFill>
                <a:latin typeface="Arial Rounded MT Bold" panose="020F0704030504030204" pitchFamily="34" charset="77"/>
              </a:rPr>
              <a:t>tali</a:t>
            </a:r>
            <a:r>
              <a:rPr lang="en-GB" altLang="en-US" sz="2109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 </a:t>
            </a:r>
            <a:r>
              <a:rPr lang="en-GB" altLang="en-US" sz="2109" dirty="0" err="1">
                <a:solidFill>
                  <a:srgbClr val="000000"/>
                </a:solidFill>
                <a:latin typeface="Arial Rounded MT Bold" panose="020F0704030504030204" pitchFamily="34" charset="77"/>
              </a:rPr>
              <a:t>pusat</a:t>
            </a:r>
            <a:r>
              <a:rPr lang="en-GB" altLang="en-US" sz="2109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 DIPOTONG, </a:t>
            </a:r>
            <a:r>
              <a:rPr lang="en-GB" altLang="en-US" sz="2109" dirty="0" err="1">
                <a:solidFill>
                  <a:srgbClr val="000000"/>
                </a:solidFill>
                <a:latin typeface="Arial Rounded MT Bold" panose="020F0704030504030204" pitchFamily="34" charset="77"/>
              </a:rPr>
              <a:t>peralihan</a:t>
            </a:r>
            <a:r>
              <a:rPr lang="en-GB" altLang="en-US" sz="2109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 </a:t>
            </a:r>
            <a:r>
              <a:rPr lang="en-GB" altLang="en-US" sz="2109" dirty="0" err="1">
                <a:solidFill>
                  <a:srgbClr val="000000"/>
                </a:solidFill>
                <a:latin typeface="Arial Rounded MT Bold" panose="020F0704030504030204" pitchFamily="34" charset="77"/>
              </a:rPr>
              <a:t>cepat</a:t>
            </a:r>
            <a:r>
              <a:rPr lang="en-GB" altLang="en-US" sz="2109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 pada </a:t>
            </a:r>
            <a:r>
              <a:rPr lang="en-GB" altLang="en-US" sz="2109" dirty="0" err="1">
                <a:solidFill>
                  <a:srgbClr val="000000"/>
                </a:solidFill>
                <a:latin typeface="Arial Rounded MT Bold" panose="020F0704030504030204" pitchFamily="34" charset="77"/>
              </a:rPr>
              <a:t>bayi</a:t>
            </a:r>
            <a:r>
              <a:rPr lang="en-GB" altLang="en-US" sz="2109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:</a:t>
            </a:r>
          </a:p>
          <a:p>
            <a:pPr marL="0" indent="0" algn="ctr">
              <a:buNone/>
            </a:pPr>
            <a:r>
              <a:rPr lang="en-GB" altLang="en-US" sz="2109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 </a:t>
            </a:r>
            <a:r>
              <a:rPr lang="en-GB" altLang="en-US" sz="2109" dirty="0" err="1">
                <a:solidFill>
                  <a:srgbClr val="000000"/>
                </a:solidFill>
                <a:latin typeface="Arial Rounded MT Bold" panose="020F0704030504030204" pitchFamily="34" charset="77"/>
              </a:rPr>
              <a:t>dari</a:t>
            </a:r>
            <a:r>
              <a:rPr lang="en-GB" altLang="en-US" sz="2109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 </a:t>
            </a:r>
            <a:r>
              <a:rPr lang="en-GB" altLang="en-US" sz="2109" dirty="0" err="1">
                <a:solidFill>
                  <a:srgbClr val="000000"/>
                </a:solidFill>
                <a:latin typeface="Arial Rounded MT Bold" panose="020F0704030504030204" pitchFamily="34" charset="77"/>
              </a:rPr>
              <a:t>mekanisme</a:t>
            </a:r>
            <a:r>
              <a:rPr lang="en-GB" altLang="en-US" sz="2109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 intrauterine </a:t>
            </a:r>
            <a:r>
              <a:rPr lang="en-GB" altLang="en-US" sz="2109" dirty="0" err="1">
                <a:solidFill>
                  <a:srgbClr val="000000"/>
                </a:solidFill>
                <a:latin typeface="Arial Rounded MT Bold" panose="020F0704030504030204" pitchFamily="34" charset="77"/>
              </a:rPr>
              <a:t>menjadi</a:t>
            </a:r>
            <a:r>
              <a:rPr lang="en-GB" altLang="en-US" sz="2109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 </a:t>
            </a:r>
            <a:r>
              <a:rPr lang="en-GB" altLang="en-US" sz="2109" dirty="0" err="1">
                <a:solidFill>
                  <a:srgbClr val="000000"/>
                </a:solidFill>
                <a:latin typeface="Arial Rounded MT Bold" panose="020F0704030504030204" pitchFamily="34" charset="77"/>
              </a:rPr>
              <a:t>fisiologi</a:t>
            </a:r>
            <a:r>
              <a:rPr lang="en-GB" altLang="en-US" sz="2109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 </a:t>
            </a:r>
            <a:r>
              <a:rPr lang="en-GB" altLang="en-US" sz="2109" dirty="0" err="1">
                <a:solidFill>
                  <a:srgbClr val="000000"/>
                </a:solidFill>
                <a:latin typeface="Arial Rounded MT Bold" panose="020F0704030504030204" pitchFamily="34" charset="77"/>
              </a:rPr>
              <a:t>dewasa</a:t>
            </a:r>
            <a:endParaRPr lang="en-GB" altLang="en-US" sz="2109" dirty="0">
              <a:solidFill>
                <a:srgbClr val="000000"/>
              </a:solidFill>
              <a:latin typeface="Arial Rounded MT Bold" panose="020F0704030504030204" pitchFamily="34" charset="77"/>
            </a:endParaRPr>
          </a:p>
          <a:p>
            <a:pPr algn="just"/>
            <a:endParaRPr lang="en-GB" altLang="en-US" sz="2109" dirty="0">
              <a:solidFill>
                <a:srgbClr val="000000"/>
              </a:solidFill>
              <a:latin typeface="Arial Rounded MT Bold" panose="020F0704030504030204" pitchFamily="34" charset="77"/>
            </a:endParaRPr>
          </a:p>
          <a:p>
            <a:pPr algn="just"/>
            <a:endParaRPr lang="en-GB" altLang="en-US" sz="2109" dirty="0">
              <a:solidFill>
                <a:srgbClr val="00000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F0292E-E389-0248-9DDB-05BC36C3B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875" y="3647789"/>
            <a:ext cx="4830225" cy="3210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0E44C9-6312-7C4A-92FA-75A9F7A5E9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07" t="13748" r="2207" b="6189"/>
          <a:stretch/>
        </p:blipFill>
        <p:spPr>
          <a:xfrm>
            <a:off x="6956161" y="2322696"/>
            <a:ext cx="3668735" cy="276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5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1055" y="996321"/>
            <a:ext cx="6463145" cy="50034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" name="object 3"/>
          <p:cNvSpPr txBox="1"/>
          <p:nvPr/>
        </p:nvSpPr>
        <p:spPr>
          <a:xfrm>
            <a:off x="471054" y="6040629"/>
            <a:ext cx="7536873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>
              <a:lnSpc>
                <a:spcPts val="2125"/>
              </a:lnSpc>
              <a:spcBef>
                <a:spcPts val="100"/>
              </a:spcBef>
            </a:pP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TIMBUL KARENA SEL 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DARAH 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MERAH 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TIDAK </a:t>
            </a:r>
            <a:r>
              <a:rPr sz="2000" spc="-25" dirty="0">
                <a:solidFill>
                  <a:srgbClr val="FF0000"/>
                </a:solidFill>
                <a:latin typeface="Calibri"/>
                <a:cs typeface="Calibri"/>
              </a:rPr>
              <a:t>TERIKAT 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CUKUP 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OKSIGEN</a:t>
            </a:r>
            <a:r>
              <a:rPr sz="2000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endParaRPr sz="2000" dirty="0">
              <a:latin typeface="Wingdings"/>
              <a:cs typeface="Wingdings"/>
            </a:endParaRPr>
          </a:p>
          <a:p>
            <a:pPr marL="12699">
              <a:lnSpc>
                <a:spcPts val="2125"/>
              </a:lnSpc>
            </a:pPr>
            <a:r>
              <a:rPr sz="2000" spc="-25" dirty="0">
                <a:solidFill>
                  <a:srgbClr val="FF0000"/>
                </a:solidFill>
                <a:latin typeface="Calibri"/>
                <a:cs typeface="Calibri"/>
              </a:rPr>
              <a:t>SATURASI 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OKSIGEN dalam 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darah KURANG</a:t>
            </a:r>
            <a:r>
              <a:rPr sz="2000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!!!!!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39490" y="4040527"/>
            <a:ext cx="1459865" cy="1376680"/>
          </a:xfrm>
          <a:custGeom>
            <a:avLst/>
            <a:gdLst/>
            <a:ahLst/>
            <a:cxnLst/>
            <a:rect l="l" t="t" r="r" b="b"/>
            <a:pathLst>
              <a:path w="1459864" h="1376679">
                <a:moveTo>
                  <a:pt x="1148322" y="0"/>
                </a:moveTo>
                <a:lnTo>
                  <a:pt x="729691" y="375323"/>
                </a:lnTo>
                <a:lnTo>
                  <a:pt x="311059" y="0"/>
                </a:lnTo>
                <a:lnTo>
                  <a:pt x="0" y="346951"/>
                </a:lnTo>
                <a:lnTo>
                  <a:pt x="380665" y="688240"/>
                </a:lnTo>
                <a:lnTo>
                  <a:pt x="0" y="1029530"/>
                </a:lnTo>
                <a:lnTo>
                  <a:pt x="311059" y="1376481"/>
                </a:lnTo>
                <a:lnTo>
                  <a:pt x="729691" y="1001158"/>
                </a:lnTo>
                <a:lnTo>
                  <a:pt x="1148322" y="1376481"/>
                </a:lnTo>
                <a:lnTo>
                  <a:pt x="1459382" y="1029530"/>
                </a:lnTo>
                <a:lnTo>
                  <a:pt x="1078716" y="688240"/>
                </a:lnTo>
                <a:lnTo>
                  <a:pt x="1459382" y="346951"/>
                </a:lnTo>
                <a:lnTo>
                  <a:pt x="1148322" y="0"/>
                </a:lnTo>
                <a:close/>
              </a:path>
            </a:pathLst>
          </a:custGeom>
          <a:solidFill>
            <a:srgbClr val="FF0000">
              <a:alpha val="21958"/>
            </a:srgbClr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7315201" y="1510145"/>
            <a:ext cx="3561752" cy="3963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0836" y="284260"/>
            <a:ext cx="11707091" cy="518091"/>
          </a:xfrm>
          <a:prstGeom prst="rect">
            <a:avLst/>
          </a:prstGeom>
        </p:spPr>
        <p:txBody>
          <a:bodyPr vert="horz" wrap="square" lIns="0" tIns="3048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369699" marR="5080" indent="-2357634">
              <a:lnSpc>
                <a:spcPts val="3820"/>
              </a:lnSpc>
              <a:spcBef>
                <a:spcPts val="240"/>
              </a:spcBef>
            </a:pPr>
            <a:r>
              <a:rPr sz="3200" spc="-5" dirty="0"/>
              <a:t>Napas </a:t>
            </a:r>
            <a:r>
              <a:rPr sz="3200" spc="-15" dirty="0"/>
              <a:t>Spontan </a:t>
            </a:r>
            <a:r>
              <a:rPr sz="3200" dirty="0"/>
              <a:t>+ </a:t>
            </a:r>
            <a:r>
              <a:rPr sz="3200" spc="-5" dirty="0"/>
              <a:t>Sianosis </a:t>
            </a:r>
            <a:r>
              <a:rPr sz="3200" spc="-20" dirty="0"/>
              <a:t>Sentral </a:t>
            </a:r>
            <a:r>
              <a:rPr sz="3200" spc="-45" dirty="0"/>
              <a:t>(Tanpa </a:t>
            </a:r>
            <a:r>
              <a:rPr sz="3200" spc="-5" dirty="0"/>
              <a:t>Sesak) </a:t>
            </a:r>
            <a:r>
              <a:rPr sz="3200" dirty="0"/>
              <a:t>=  </a:t>
            </a:r>
            <a:r>
              <a:rPr sz="3200" b="1" spc="-15" dirty="0"/>
              <a:t>Oksigen </a:t>
            </a:r>
            <a:r>
              <a:rPr sz="3200" b="1" spc="-20" dirty="0"/>
              <a:t>Aliran</a:t>
            </a:r>
            <a:r>
              <a:rPr sz="3200" b="1" dirty="0"/>
              <a:t> </a:t>
            </a:r>
            <a:r>
              <a:rPr sz="3200" b="1" spc="-5" dirty="0"/>
              <a:t>Bebas</a:t>
            </a:r>
            <a:endParaRPr sz="3200" b="1" dirty="0"/>
          </a:p>
        </p:txBody>
      </p:sp>
    </p:spTree>
    <p:extLst>
      <p:ext uri="{BB962C8B-B14F-4D97-AF65-F5344CB8AC3E}">
        <p14:creationId xmlns:p14="http://schemas.microsoft.com/office/powerpoint/2010/main" val="40306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4572" y="726404"/>
            <a:ext cx="8274684" cy="1005403"/>
          </a:xfrm>
          <a:prstGeom prst="rect">
            <a:avLst/>
          </a:prstGeom>
        </p:spPr>
        <p:txBody>
          <a:bodyPr vert="horz" wrap="square" lIns="0" tIns="3048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369699" marR="5080" indent="-2357634">
              <a:lnSpc>
                <a:spcPts val="3820"/>
              </a:lnSpc>
              <a:spcBef>
                <a:spcPts val="240"/>
              </a:spcBef>
            </a:pPr>
            <a:r>
              <a:rPr sz="3200" spc="-5" dirty="0"/>
              <a:t>Napas </a:t>
            </a:r>
            <a:r>
              <a:rPr sz="3200" spc="-15" dirty="0"/>
              <a:t>Spontan </a:t>
            </a:r>
            <a:r>
              <a:rPr sz="3200" dirty="0"/>
              <a:t>+ </a:t>
            </a:r>
            <a:r>
              <a:rPr sz="3200" spc="-5" dirty="0"/>
              <a:t>Sianosis </a:t>
            </a:r>
            <a:r>
              <a:rPr sz="3200" spc="-20" dirty="0"/>
              <a:t>Sentral </a:t>
            </a:r>
            <a:r>
              <a:rPr sz="3200" spc="-45" dirty="0"/>
              <a:t>(Tanpa </a:t>
            </a:r>
            <a:r>
              <a:rPr sz="3200" spc="-5" dirty="0"/>
              <a:t>Sesak) </a:t>
            </a:r>
            <a:r>
              <a:rPr sz="3200" dirty="0"/>
              <a:t>=  </a:t>
            </a:r>
            <a:r>
              <a:rPr sz="3200" spc="-15" dirty="0"/>
              <a:t>Oksigen Aliran</a:t>
            </a:r>
            <a:r>
              <a:rPr sz="3200" spc="-5" dirty="0"/>
              <a:t> Bebas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1905001" y="2286000"/>
            <a:ext cx="2438400" cy="274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1900238" y="2281238"/>
            <a:ext cx="2447925" cy="2752725"/>
          </a:xfrm>
          <a:custGeom>
            <a:avLst/>
            <a:gdLst/>
            <a:ahLst/>
            <a:cxnLst/>
            <a:rect l="l" t="t" r="r" b="b"/>
            <a:pathLst>
              <a:path w="2447925" h="2752725">
                <a:moveTo>
                  <a:pt x="0" y="0"/>
                </a:moveTo>
                <a:lnTo>
                  <a:pt x="2447924" y="0"/>
                </a:lnTo>
                <a:lnTo>
                  <a:pt x="2447924" y="2752724"/>
                </a:lnTo>
                <a:lnTo>
                  <a:pt x="0" y="275272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4648200" y="2286000"/>
            <a:ext cx="2590800" cy="274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4643437" y="2281238"/>
            <a:ext cx="2600325" cy="2752725"/>
          </a:xfrm>
          <a:custGeom>
            <a:avLst/>
            <a:gdLst/>
            <a:ahLst/>
            <a:cxnLst/>
            <a:rect l="l" t="t" r="r" b="b"/>
            <a:pathLst>
              <a:path w="2600325" h="2752725">
                <a:moveTo>
                  <a:pt x="0" y="0"/>
                </a:moveTo>
                <a:lnTo>
                  <a:pt x="2600324" y="0"/>
                </a:lnTo>
                <a:lnTo>
                  <a:pt x="2600324" y="2752724"/>
                </a:lnTo>
                <a:lnTo>
                  <a:pt x="0" y="275272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 txBox="1"/>
          <p:nvPr/>
        </p:nvSpPr>
        <p:spPr>
          <a:xfrm>
            <a:off x="2288102" y="5105908"/>
            <a:ext cx="1998980" cy="74122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064" marR="5080" algn="ctr">
              <a:lnSpc>
                <a:spcPts val="1900"/>
              </a:lnSpc>
              <a:spcBef>
                <a:spcPts val="180"/>
              </a:spcBef>
            </a:pPr>
            <a:r>
              <a:rPr sz="1600" b="1" spc="-10" dirty="0">
                <a:latin typeface="Calibri"/>
                <a:cs typeface="Calibri"/>
              </a:rPr>
              <a:t>Resusitasi</a:t>
            </a:r>
            <a:r>
              <a:rPr sz="1600" b="1" spc="-9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mengunakan  Neopuff</a:t>
            </a:r>
            <a:endParaRPr sz="1600">
              <a:latin typeface="Calibri"/>
              <a:cs typeface="Calibri"/>
            </a:endParaRPr>
          </a:p>
          <a:p>
            <a:pPr marL="45718" algn="ctr">
              <a:lnSpc>
                <a:spcPts val="1830"/>
              </a:lnSpc>
            </a:pPr>
            <a:r>
              <a:rPr sz="1600" b="1" dirty="0">
                <a:latin typeface="Calibri"/>
                <a:cs typeface="Calibri"/>
              </a:rPr>
              <a:t>(1 cm di </a:t>
            </a:r>
            <a:r>
              <a:rPr sz="1600" b="1" spc="-15" dirty="0">
                <a:latin typeface="Calibri"/>
                <a:cs typeface="Calibri"/>
              </a:rPr>
              <a:t>atas</a:t>
            </a:r>
            <a:r>
              <a:rPr sz="1600" b="1" spc="-5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wajah)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38645" y="5151629"/>
            <a:ext cx="2138680" cy="997581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4" marR="5080" indent="-1270" algn="ctr">
              <a:lnSpc>
                <a:spcPct val="100800"/>
              </a:lnSpc>
              <a:spcBef>
                <a:spcPts val="85"/>
              </a:spcBef>
            </a:pPr>
            <a:r>
              <a:rPr sz="1600" b="1" spc="-5" dirty="0">
                <a:latin typeface="Calibri"/>
                <a:cs typeface="Calibri"/>
              </a:rPr>
              <a:t>Selang </a:t>
            </a:r>
            <a:r>
              <a:rPr sz="1600" b="1" spc="-10" dirty="0">
                <a:latin typeface="Calibri"/>
                <a:cs typeface="Calibri"/>
              </a:rPr>
              <a:t>oksigen </a:t>
            </a:r>
            <a:r>
              <a:rPr sz="1600" b="1" dirty="0">
                <a:latin typeface="Calibri"/>
                <a:cs typeface="Calibri"/>
              </a:rPr>
              <a:t>di </a:t>
            </a:r>
            <a:r>
              <a:rPr sz="1600" b="1" spc="-15" dirty="0">
                <a:latin typeface="Calibri"/>
                <a:cs typeface="Calibri"/>
              </a:rPr>
              <a:t>antara  </a:t>
            </a:r>
            <a:r>
              <a:rPr sz="1600" b="1" spc="-10" dirty="0">
                <a:latin typeface="Calibri"/>
                <a:cs typeface="Calibri"/>
              </a:rPr>
              <a:t>telapak tangan </a:t>
            </a:r>
            <a:r>
              <a:rPr sz="1600" b="1" spc="-5" dirty="0">
                <a:latin typeface="Calibri"/>
                <a:cs typeface="Calibri"/>
              </a:rPr>
              <a:t>seperti  bentuk sungkup </a:t>
            </a:r>
            <a:r>
              <a:rPr sz="1600" b="1" dirty="0">
                <a:latin typeface="Calibri"/>
                <a:cs typeface="Calibri"/>
              </a:rPr>
              <a:t>(1 cm di  </a:t>
            </a:r>
            <a:r>
              <a:rPr sz="1600" b="1" spc="-15" dirty="0">
                <a:latin typeface="Calibri"/>
                <a:cs typeface="Calibri"/>
              </a:rPr>
              <a:t>atas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wajah)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543800" y="2286000"/>
            <a:ext cx="2895600" cy="2743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7539038" y="2281238"/>
            <a:ext cx="2905125" cy="2752725"/>
          </a:xfrm>
          <a:custGeom>
            <a:avLst/>
            <a:gdLst/>
            <a:ahLst/>
            <a:cxnLst/>
            <a:rect l="l" t="t" r="r" b="b"/>
            <a:pathLst>
              <a:path w="2905125" h="2752725">
                <a:moveTo>
                  <a:pt x="0" y="0"/>
                </a:moveTo>
                <a:lnTo>
                  <a:pt x="2905124" y="0"/>
                </a:lnTo>
                <a:lnTo>
                  <a:pt x="2905124" y="2752724"/>
                </a:lnTo>
                <a:lnTo>
                  <a:pt x="0" y="275272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 txBox="1"/>
          <p:nvPr/>
        </p:nvSpPr>
        <p:spPr>
          <a:xfrm>
            <a:off x="7211563" y="5151629"/>
            <a:ext cx="3328035" cy="127983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21293" marR="5080" algn="ctr">
              <a:lnSpc>
                <a:spcPts val="1900"/>
              </a:lnSpc>
              <a:spcBef>
                <a:spcPts val="180"/>
              </a:spcBef>
            </a:pPr>
            <a:r>
              <a:rPr sz="1600" b="1" spc="-5" dirty="0">
                <a:latin typeface="Calibri"/>
                <a:cs typeface="Calibri"/>
              </a:rPr>
              <a:t>Balon Mengembang </a:t>
            </a:r>
            <a:r>
              <a:rPr sz="1600" b="1" dirty="0">
                <a:latin typeface="Calibri"/>
                <a:cs typeface="Calibri"/>
              </a:rPr>
              <a:t>Sendiri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Laerdal  (dekat, </a:t>
            </a:r>
            <a:r>
              <a:rPr sz="1600" b="1" spc="-5" dirty="0">
                <a:latin typeface="Calibri"/>
                <a:cs typeface="Calibri"/>
              </a:rPr>
              <a:t>tidak</a:t>
            </a:r>
            <a:r>
              <a:rPr sz="1600" b="1" spc="-10" dirty="0">
                <a:latin typeface="Calibri"/>
                <a:cs typeface="Calibri"/>
              </a:rPr>
              <a:t> rapat)</a:t>
            </a:r>
            <a:endParaRPr sz="1600">
              <a:latin typeface="Calibri"/>
              <a:cs typeface="Calibri"/>
            </a:endParaRPr>
          </a:p>
          <a:p>
            <a:pPr marL="12699" marR="53972" indent="-635" algn="ctr">
              <a:lnSpc>
                <a:spcPts val="1900"/>
              </a:lnSpc>
              <a:spcBef>
                <a:spcPts val="254"/>
              </a:spcBef>
            </a:pPr>
            <a:r>
              <a:rPr sz="1600" b="1" spc="-5" dirty="0">
                <a:latin typeface="Calibri"/>
                <a:cs typeface="Calibri"/>
              </a:rPr>
              <a:t>Tidak </a:t>
            </a:r>
            <a:r>
              <a:rPr sz="1600" b="1" spc="-10" dirty="0">
                <a:latin typeface="Calibri"/>
                <a:cs typeface="Calibri"/>
              </a:rPr>
              <a:t>diremas dengan oksigen </a:t>
            </a:r>
            <a:r>
              <a:rPr sz="1600" b="1" dirty="0">
                <a:latin typeface="Calibri"/>
                <a:cs typeface="Calibri"/>
              </a:rPr>
              <a:t>100%  </a:t>
            </a:r>
            <a:r>
              <a:rPr sz="1600" b="1" spc="-5" dirty="0">
                <a:latin typeface="Calibri"/>
                <a:cs typeface="Calibri"/>
              </a:rPr>
              <a:t>dan </a:t>
            </a:r>
            <a:r>
              <a:rPr sz="1600" b="1" spc="-15" dirty="0">
                <a:latin typeface="Calibri"/>
                <a:cs typeface="Calibri"/>
              </a:rPr>
              <a:t>kecepatan </a:t>
            </a:r>
            <a:r>
              <a:rPr sz="1600" b="1" spc="-10" dirty="0">
                <a:latin typeface="Calibri"/>
                <a:cs typeface="Calibri"/>
              </a:rPr>
              <a:t>aliran </a:t>
            </a:r>
            <a:r>
              <a:rPr sz="1600" b="1" dirty="0">
                <a:latin typeface="Calibri"/>
                <a:cs typeface="Calibri"/>
              </a:rPr>
              <a:t>5 </a:t>
            </a:r>
            <a:r>
              <a:rPr sz="1600" b="1" spc="-5" dirty="0">
                <a:latin typeface="Calibri"/>
                <a:cs typeface="Calibri"/>
              </a:rPr>
              <a:t>L/min </a:t>
            </a:r>
            <a:r>
              <a:rPr sz="1600" b="1" dirty="0">
                <a:latin typeface="Calibri"/>
                <a:cs typeface="Calibri"/>
              </a:rPr>
              <a:t>(1 cm di  </a:t>
            </a:r>
            <a:r>
              <a:rPr sz="1600" b="1" spc="-15" dirty="0">
                <a:latin typeface="Calibri"/>
                <a:cs typeface="Calibri"/>
              </a:rPr>
              <a:t>atas </a:t>
            </a:r>
            <a:r>
              <a:rPr sz="1600" b="1" spc="-10" dirty="0">
                <a:latin typeface="Calibri"/>
                <a:cs typeface="Calibri"/>
              </a:rPr>
              <a:t>wajah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090293" y="3257962"/>
            <a:ext cx="1250950" cy="1167765"/>
          </a:xfrm>
          <a:custGeom>
            <a:avLst/>
            <a:gdLst/>
            <a:ahLst/>
            <a:cxnLst/>
            <a:rect l="l" t="t" r="r" b="b"/>
            <a:pathLst>
              <a:path w="1250950" h="1167764">
                <a:moveTo>
                  <a:pt x="989933" y="0"/>
                </a:moveTo>
                <a:lnTo>
                  <a:pt x="625207" y="320959"/>
                </a:lnTo>
                <a:lnTo>
                  <a:pt x="260479" y="0"/>
                </a:lnTo>
                <a:lnTo>
                  <a:pt x="0" y="295998"/>
                </a:lnTo>
                <a:lnTo>
                  <a:pt x="326786" y="583568"/>
                </a:lnTo>
                <a:lnTo>
                  <a:pt x="0" y="871139"/>
                </a:lnTo>
                <a:lnTo>
                  <a:pt x="260479" y="1167137"/>
                </a:lnTo>
                <a:lnTo>
                  <a:pt x="625207" y="846179"/>
                </a:lnTo>
                <a:lnTo>
                  <a:pt x="989933" y="1167137"/>
                </a:lnTo>
                <a:lnTo>
                  <a:pt x="1250412" y="871139"/>
                </a:lnTo>
                <a:lnTo>
                  <a:pt x="923627" y="583568"/>
                </a:lnTo>
                <a:lnTo>
                  <a:pt x="1250412" y="295998"/>
                </a:lnTo>
                <a:lnTo>
                  <a:pt x="989933" y="0"/>
                </a:lnTo>
                <a:close/>
              </a:path>
            </a:pathLst>
          </a:custGeom>
          <a:solidFill>
            <a:srgbClr val="FF0000">
              <a:alpha val="23139"/>
            </a:srgbClr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9090293" y="3257962"/>
            <a:ext cx="1250950" cy="1167765"/>
          </a:xfrm>
          <a:custGeom>
            <a:avLst/>
            <a:gdLst/>
            <a:ahLst/>
            <a:cxnLst/>
            <a:rect l="l" t="t" r="r" b="b"/>
            <a:pathLst>
              <a:path w="1250950" h="1167764">
                <a:moveTo>
                  <a:pt x="0" y="295997"/>
                </a:moveTo>
                <a:lnTo>
                  <a:pt x="260479" y="0"/>
                </a:lnTo>
                <a:lnTo>
                  <a:pt x="625206" y="320958"/>
                </a:lnTo>
                <a:lnTo>
                  <a:pt x="989933" y="0"/>
                </a:lnTo>
                <a:lnTo>
                  <a:pt x="1250412" y="295997"/>
                </a:lnTo>
                <a:lnTo>
                  <a:pt x="923627" y="583568"/>
                </a:lnTo>
                <a:lnTo>
                  <a:pt x="1250412" y="871139"/>
                </a:lnTo>
                <a:lnTo>
                  <a:pt x="989933" y="1167137"/>
                </a:lnTo>
                <a:lnTo>
                  <a:pt x="625206" y="846178"/>
                </a:lnTo>
                <a:lnTo>
                  <a:pt x="260479" y="1167137"/>
                </a:lnTo>
                <a:lnTo>
                  <a:pt x="0" y="871139"/>
                </a:lnTo>
                <a:lnTo>
                  <a:pt x="326785" y="583568"/>
                </a:lnTo>
                <a:lnTo>
                  <a:pt x="0" y="295997"/>
                </a:lnTo>
                <a:close/>
              </a:path>
            </a:pathLst>
          </a:custGeom>
          <a:ln w="25400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</p:spTree>
    <p:extLst>
      <p:ext uri="{BB962C8B-B14F-4D97-AF65-F5344CB8AC3E}">
        <p14:creationId xmlns:p14="http://schemas.microsoft.com/office/powerpoint/2010/main" val="4170838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618" y="561082"/>
            <a:ext cx="11217275" cy="644791"/>
          </a:xfrm>
          <a:prstGeom prst="rect">
            <a:avLst/>
          </a:prstGeom>
        </p:spPr>
        <p:txBody>
          <a:bodyPr vert="horz" wrap="square" lIns="0" tIns="15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84834" marR="5080" indent="233667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Alat </a:t>
            </a:r>
            <a:r>
              <a:rPr sz="3200" spc="-15" dirty="0"/>
              <a:t>yang </a:t>
            </a:r>
            <a:r>
              <a:rPr sz="3200" spc="-5" dirty="0"/>
              <a:t>diperlukan </a:t>
            </a:r>
            <a:r>
              <a:rPr sz="3200" spc="-10" dirty="0"/>
              <a:t>untuk  </a:t>
            </a:r>
            <a:r>
              <a:rPr sz="3200" spc="-25" dirty="0"/>
              <a:t>terapi </a:t>
            </a:r>
            <a:r>
              <a:rPr sz="3200" spc="-10" dirty="0"/>
              <a:t>oksigen </a:t>
            </a:r>
            <a:r>
              <a:rPr sz="3200" spc="-20" dirty="0"/>
              <a:t>secara</a:t>
            </a:r>
            <a:r>
              <a:rPr sz="3200" spc="-75" dirty="0"/>
              <a:t> </a:t>
            </a:r>
            <a:r>
              <a:rPr sz="3200" spc="-5" dirty="0"/>
              <a:t>optimal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942781" y="1836420"/>
            <a:ext cx="649033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3200" spc="-5" dirty="0">
                <a:latin typeface="Calibri"/>
                <a:cs typeface="Calibri"/>
              </a:rPr>
              <a:t>Blender </a:t>
            </a:r>
            <a:r>
              <a:rPr sz="3200" spc="-15" dirty="0">
                <a:latin typeface="Calibri"/>
                <a:cs typeface="Calibri"/>
              </a:rPr>
              <a:t>oksigen/Pencampuran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Oksigen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05000" y="2438400"/>
            <a:ext cx="4190999" cy="350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6705600" y="2438400"/>
            <a:ext cx="3962400" cy="3505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 txBox="1"/>
          <p:nvPr/>
        </p:nvSpPr>
        <p:spPr>
          <a:xfrm>
            <a:off x="6812045" y="3512179"/>
            <a:ext cx="3623310" cy="1483098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699" marR="2356999">
              <a:lnSpc>
                <a:spcPts val="2090"/>
              </a:lnSpc>
              <a:spcBef>
                <a:spcPts val="225"/>
              </a:spcBef>
            </a:pPr>
            <a:r>
              <a:rPr spc="-10" dirty="0">
                <a:latin typeface="Calibri"/>
                <a:cs typeface="Calibri"/>
              </a:rPr>
              <a:t>Oksigen </a:t>
            </a:r>
            <a:r>
              <a:rPr spc="-5" dirty="0">
                <a:latin typeface="Calibri"/>
                <a:cs typeface="Calibri"/>
              </a:rPr>
              <a:t>21%  </a:t>
            </a:r>
            <a:r>
              <a:rPr spc="-10" dirty="0">
                <a:latin typeface="Calibri"/>
                <a:cs typeface="Calibri"/>
              </a:rPr>
              <a:t>(udara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15" dirty="0">
                <a:latin typeface="Calibri"/>
                <a:cs typeface="Calibri"/>
              </a:rPr>
              <a:t>tekan)</a:t>
            </a:r>
            <a:endParaRPr dirty="0">
              <a:latin typeface="Calibri"/>
              <a:cs typeface="Calibri"/>
            </a:endParaRPr>
          </a:p>
          <a:p>
            <a:pPr>
              <a:spcBef>
                <a:spcPts val="30"/>
              </a:spcBef>
            </a:pPr>
            <a:endParaRPr sz="2450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  <a:p>
            <a:pPr marL="2146190" marR="5080">
              <a:lnSpc>
                <a:spcPts val="2090"/>
              </a:lnSpc>
            </a:pPr>
            <a:r>
              <a:rPr spc="-10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Oksigen </a:t>
            </a:r>
            <a:r>
              <a:rPr spc="-5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100 </a:t>
            </a:r>
            <a:r>
              <a:rPr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%  </a:t>
            </a:r>
            <a:r>
              <a:rPr spc="-10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(oksigen</a:t>
            </a:r>
            <a:r>
              <a:rPr spc="-40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Murni)</a:t>
            </a:r>
            <a:endParaRPr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5328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58F37D-4911-7044-8F48-E1CC9B8FCC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5" t="3081" r="70724" b="7924"/>
          <a:stretch/>
        </p:blipFill>
        <p:spPr>
          <a:xfrm>
            <a:off x="1732550" y="3555678"/>
            <a:ext cx="1431961" cy="30496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311767-F8D7-C049-BB1D-9E61E98C3911}"/>
              </a:ext>
            </a:extLst>
          </p:cNvPr>
          <p:cNvSpPr/>
          <p:nvPr/>
        </p:nvSpPr>
        <p:spPr>
          <a:xfrm>
            <a:off x="6995886" y="226446"/>
            <a:ext cx="1480457" cy="1343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4294" tIns="32147" rIns="64294" bIns="321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66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4198DD-674B-0542-B561-F111690A41C7}"/>
              </a:ext>
            </a:extLst>
          </p:cNvPr>
          <p:cNvSpPr/>
          <p:nvPr/>
        </p:nvSpPr>
        <p:spPr>
          <a:xfrm>
            <a:off x="6523169" y="3276081"/>
            <a:ext cx="1784478" cy="305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4294" tIns="32147" rIns="64294" bIns="321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66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54078C-1959-A64D-86BE-AB22316F0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36" t="12489" r="6873" b="7924"/>
          <a:stretch/>
        </p:blipFill>
        <p:spPr>
          <a:xfrm>
            <a:off x="3361674" y="3875313"/>
            <a:ext cx="1431961" cy="27272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7FD5C-4702-1841-99A1-EA35F0C62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04" t="12489" r="36583" b="7924"/>
          <a:stretch/>
        </p:blipFill>
        <p:spPr>
          <a:xfrm>
            <a:off x="5210443" y="3926172"/>
            <a:ext cx="1582243" cy="27272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5B89DB-D2BB-0A41-8A3A-698FDEE5E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89" y="45039"/>
            <a:ext cx="5994811" cy="3429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227859-82F5-E440-99E9-550C030D361A}"/>
              </a:ext>
            </a:extLst>
          </p:cNvPr>
          <p:cNvSpPr/>
          <p:nvPr/>
        </p:nvSpPr>
        <p:spPr>
          <a:xfrm>
            <a:off x="7925579" y="32258"/>
            <a:ext cx="1784478" cy="1343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75B2DE-CD88-984E-A5EE-7F80D0CC3B0F}"/>
              </a:ext>
            </a:extLst>
          </p:cNvPr>
          <p:cNvSpPr/>
          <p:nvPr/>
        </p:nvSpPr>
        <p:spPr>
          <a:xfrm>
            <a:off x="7415408" y="3150132"/>
            <a:ext cx="2009334" cy="1343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FBA706-5695-5D4C-9451-36BB52EBF6E7}"/>
              </a:ext>
            </a:extLst>
          </p:cNvPr>
          <p:cNvSpPr/>
          <p:nvPr/>
        </p:nvSpPr>
        <p:spPr>
          <a:xfrm>
            <a:off x="5518502" y="3429001"/>
            <a:ext cx="2009334" cy="61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80FF32E-9E58-9340-B59A-CF1D74B31812}"/>
              </a:ext>
            </a:extLst>
          </p:cNvPr>
          <p:cNvSpPr/>
          <p:nvPr/>
        </p:nvSpPr>
        <p:spPr>
          <a:xfrm>
            <a:off x="5680363" y="581890"/>
            <a:ext cx="2124790" cy="5264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37398C3-3F9B-A545-AE28-4DC0C0E6BD64}"/>
              </a:ext>
            </a:extLst>
          </p:cNvPr>
          <p:cNvSpPr/>
          <p:nvPr/>
        </p:nvSpPr>
        <p:spPr>
          <a:xfrm>
            <a:off x="5306291" y="1452613"/>
            <a:ext cx="1910162" cy="5701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2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50243" y="228613"/>
            <a:ext cx="6680095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699">
              <a:lnSpc>
                <a:spcPct val="100000"/>
              </a:lnSpc>
              <a:spcBef>
                <a:spcPts val="100"/>
              </a:spcBef>
            </a:pPr>
            <a:r>
              <a:rPr spc="-75" dirty="0"/>
              <a:t>CPAP </a:t>
            </a:r>
            <a:r>
              <a:rPr spc="-25" dirty="0"/>
              <a:t>Pada </a:t>
            </a:r>
            <a:r>
              <a:rPr spc="-20" dirty="0"/>
              <a:t>Bayi</a:t>
            </a:r>
            <a:r>
              <a:rPr spc="25" dirty="0"/>
              <a:t> </a:t>
            </a:r>
            <a:r>
              <a:rPr spc="-5" dirty="0"/>
              <a:t>Merintih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6142" y="5792352"/>
            <a:ext cx="11628658" cy="75020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699" marR="5080" algn="ctr">
              <a:lnSpc>
                <a:spcPts val="2810"/>
              </a:lnSpc>
              <a:spcBef>
                <a:spcPts val="250"/>
              </a:spcBef>
              <a:tabLst>
                <a:tab pos="1081984" algn="l"/>
                <a:tab pos="1966494" algn="l"/>
                <a:tab pos="3852347" algn="l"/>
              </a:tabLst>
            </a:pPr>
            <a:r>
              <a:rPr sz="2400" spc="-10" dirty="0">
                <a:latin typeface="Calibri"/>
                <a:cs typeface="Calibri"/>
              </a:rPr>
              <a:t>Berikan	</a:t>
            </a:r>
            <a:r>
              <a:rPr sz="2400" spc="-15" dirty="0">
                <a:latin typeface="Calibri"/>
                <a:cs typeface="Calibri"/>
              </a:rPr>
              <a:t>Udara	</a:t>
            </a:r>
            <a:r>
              <a:rPr sz="2400" spc="-40" dirty="0">
                <a:latin typeface="Calibri"/>
                <a:cs typeface="Calibri"/>
              </a:rPr>
              <a:t>Yang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Mengalir	</a:t>
            </a:r>
            <a:r>
              <a:rPr sz="2400" spc="-45" dirty="0">
                <a:latin typeface="Calibri"/>
                <a:cs typeface="Calibri"/>
              </a:rPr>
              <a:t>Terus </a:t>
            </a:r>
            <a:r>
              <a:rPr sz="2400" dirty="0">
                <a:latin typeface="Calibri"/>
                <a:cs typeface="Calibri"/>
              </a:rPr>
              <a:t>Menerus </a:t>
            </a:r>
            <a:r>
              <a:rPr sz="2400" dirty="0">
                <a:latin typeface="Wingdings"/>
                <a:cs typeface="Wingdings"/>
              </a:rPr>
              <a:t>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i="1" spc="-5" dirty="0">
                <a:latin typeface="Calibri"/>
                <a:cs typeface="Calibri"/>
              </a:rPr>
              <a:t>Continues </a:t>
            </a:r>
            <a:r>
              <a:rPr sz="2400" i="1" spc="-15" dirty="0">
                <a:latin typeface="Calibri"/>
                <a:cs typeface="Calibri"/>
              </a:rPr>
              <a:t>Positve  Airway </a:t>
            </a:r>
            <a:r>
              <a:rPr sz="2400" i="1" spc="-10" dirty="0">
                <a:latin typeface="Calibri"/>
                <a:cs typeface="Calibri"/>
              </a:rPr>
              <a:t>Pressure </a:t>
            </a:r>
            <a:r>
              <a:rPr sz="2400" spc="-35" dirty="0">
                <a:latin typeface="Calibri"/>
                <a:cs typeface="Calibri"/>
              </a:rPr>
              <a:t>(CPAP) </a:t>
            </a:r>
            <a:r>
              <a:rPr sz="2400" dirty="0">
                <a:latin typeface="Calibri"/>
                <a:cs typeface="Calibri"/>
              </a:rPr>
              <a:t>= 7 </a:t>
            </a:r>
            <a:r>
              <a:rPr sz="2400" spc="-5" dirty="0">
                <a:latin typeface="Calibri"/>
                <a:cs typeface="Calibri"/>
              </a:rPr>
              <a:t>cm </a:t>
            </a:r>
            <a:r>
              <a:rPr sz="2400" spc="5" dirty="0">
                <a:latin typeface="Calibri"/>
                <a:cs typeface="Calibri"/>
              </a:rPr>
              <a:t>H2O</a:t>
            </a:r>
            <a:r>
              <a:rPr sz="3525" spc="7" baseline="1182" dirty="0">
                <a:latin typeface="Wingdings"/>
                <a:cs typeface="Wingdings"/>
              </a:rPr>
              <a:t></a:t>
            </a:r>
            <a:r>
              <a:rPr sz="3525" spc="7" baseline="1182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Calibri"/>
                <a:cs typeface="Calibri"/>
              </a:rPr>
              <a:t>Observasi </a:t>
            </a:r>
            <a:r>
              <a:rPr sz="2400" b="1" spc="-15" dirty="0">
                <a:latin typeface="Calibri"/>
                <a:cs typeface="Calibri"/>
              </a:rPr>
              <a:t>jika </a:t>
            </a:r>
            <a:r>
              <a:rPr sz="2400" b="1" spc="-5" dirty="0" err="1">
                <a:latin typeface="Calibri"/>
                <a:cs typeface="Calibri"/>
              </a:rPr>
              <a:t>masih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spc="-15" dirty="0" err="1">
                <a:latin typeface="Calibri"/>
                <a:cs typeface="Calibri"/>
              </a:rPr>
              <a:t>retraksi</a:t>
            </a:r>
            <a:r>
              <a:rPr lang="en-US" sz="2400" b="1" dirty="0">
                <a:latin typeface="Calibri"/>
                <a:cs typeface="Calibri"/>
              </a:rPr>
              <a:t> </a:t>
            </a:r>
            <a:r>
              <a:rPr sz="3525" spc="67" baseline="1182" dirty="0">
                <a:latin typeface="Wingdings"/>
                <a:cs typeface="Wingdings"/>
              </a:rPr>
              <a:t></a:t>
            </a:r>
            <a:r>
              <a:rPr sz="3525" spc="67" baseline="1182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Calibri"/>
                <a:cs typeface="Calibri"/>
              </a:rPr>
              <a:t>PEEP </a:t>
            </a:r>
            <a:r>
              <a:rPr sz="2400" b="1" dirty="0">
                <a:latin typeface="Calibri"/>
                <a:cs typeface="Calibri"/>
              </a:rPr>
              <a:t>8</a:t>
            </a:r>
            <a:r>
              <a:rPr sz="2400" b="1" spc="-12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cmH2O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98766" y="1246568"/>
            <a:ext cx="3023068" cy="19017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7792160" y="1242778"/>
            <a:ext cx="2723440" cy="1805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7711184" y="3309557"/>
            <a:ext cx="2694535" cy="20327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7794082" y="3261605"/>
            <a:ext cx="2611120" cy="2138680"/>
          </a:xfrm>
          <a:custGeom>
            <a:avLst/>
            <a:gdLst/>
            <a:ahLst/>
            <a:cxnLst/>
            <a:rect l="l" t="t" r="r" b="b"/>
            <a:pathLst>
              <a:path w="2611120" h="2138679">
                <a:moveTo>
                  <a:pt x="2201555" y="0"/>
                </a:moveTo>
                <a:lnTo>
                  <a:pt x="1305333" y="635885"/>
                </a:lnTo>
                <a:lnTo>
                  <a:pt x="409112" y="0"/>
                </a:lnTo>
                <a:lnTo>
                  <a:pt x="0" y="576607"/>
                </a:lnTo>
                <a:lnTo>
                  <a:pt x="694439" y="1069327"/>
                </a:lnTo>
                <a:lnTo>
                  <a:pt x="0" y="1562047"/>
                </a:lnTo>
                <a:lnTo>
                  <a:pt x="409112" y="2138655"/>
                </a:lnTo>
                <a:lnTo>
                  <a:pt x="1305333" y="1502769"/>
                </a:lnTo>
                <a:lnTo>
                  <a:pt x="2201555" y="2138655"/>
                </a:lnTo>
                <a:lnTo>
                  <a:pt x="2610667" y="1562047"/>
                </a:lnTo>
                <a:lnTo>
                  <a:pt x="1916226" y="1069327"/>
                </a:lnTo>
                <a:lnTo>
                  <a:pt x="2610667" y="576607"/>
                </a:lnTo>
                <a:lnTo>
                  <a:pt x="2201555" y="0"/>
                </a:lnTo>
                <a:close/>
              </a:path>
            </a:pathLst>
          </a:custGeom>
          <a:solidFill>
            <a:srgbClr val="FF0000">
              <a:alpha val="23139"/>
            </a:srgbClr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7794082" y="3261604"/>
            <a:ext cx="2611120" cy="2138680"/>
          </a:xfrm>
          <a:custGeom>
            <a:avLst/>
            <a:gdLst/>
            <a:ahLst/>
            <a:cxnLst/>
            <a:rect l="l" t="t" r="r" b="b"/>
            <a:pathLst>
              <a:path w="2611120" h="2138679">
                <a:moveTo>
                  <a:pt x="0" y="576608"/>
                </a:moveTo>
                <a:lnTo>
                  <a:pt x="409112" y="0"/>
                </a:lnTo>
                <a:lnTo>
                  <a:pt x="1305333" y="635886"/>
                </a:lnTo>
                <a:lnTo>
                  <a:pt x="2201555" y="0"/>
                </a:lnTo>
                <a:lnTo>
                  <a:pt x="2610667" y="576608"/>
                </a:lnTo>
                <a:lnTo>
                  <a:pt x="1916227" y="1069328"/>
                </a:lnTo>
                <a:lnTo>
                  <a:pt x="2610667" y="1562048"/>
                </a:lnTo>
                <a:lnTo>
                  <a:pt x="2201555" y="2138656"/>
                </a:lnTo>
                <a:lnTo>
                  <a:pt x="1305333" y="1502770"/>
                </a:lnTo>
                <a:lnTo>
                  <a:pt x="409112" y="2138656"/>
                </a:lnTo>
                <a:lnTo>
                  <a:pt x="0" y="1562048"/>
                </a:lnTo>
                <a:lnTo>
                  <a:pt x="694440" y="1069328"/>
                </a:lnTo>
                <a:lnTo>
                  <a:pt x="0" y="576608"/>
                </a:lnTo>
                <a:close/>
              </a:path>
            </a:pathLst>
          </a:custGeom>
          <a:solidFill>
            <a:srgbClr val="FF0000"/>
          </a:solidFill>
          <a:ln w="25400">
            <a:noFill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2180089" y="3304071"/>
            <a:ext cx="1222375" cy="1049655"/>
          </a:xfrm>
          <a:custGeom>
            <a:avLst/>
            <a:gdLst/>
            <a:ahLst/>
            <a:cxnLst/>
            <a:rect l="l" t="t" r="r" b="b"/>
            <a:pathLst>
              <a:path w="1222375" h="1049654">
                <a:moveTo>
                  <a:pt x="245379" y="0"/>
                </a:moveTo>
                <a:lnTo>
                  <a:pt x="0" y="512137"/>
                </a:lnTo>
                <a:lnTo>
                  <a:pt x="587373" y="793564"/>
                </a:lnTo>
                <a:lnTo>
                  <a:pt x="464684" y="1049633"/>
                </a:lnTo>
                <a:lnTo>
                  <a:pt x="1222200" y="782874"/>
                </a:lnTo>
                <a:lnTo>
                  <a:pt x="955443" y="25358"/>
                </a:lnTo>
                <a:lnTo>
                  <a:pt x="832752" y="281428"/>
                </a:lnTo>
                <a:lnTo>
                  <a:pt x="245379" y="0"/>
                </a:lnTo>
                <a:close/>
              </a:path>
            </a:pathLst>
          </a:custGeom>
          <a:solidFill>
            <a:srgbClr val="4F81BD"/>
          </a:solidFill>
          <a:ln>
            <a:noFill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2180089" y="3304071"/>
            <a:ext cx="1222375" cy="1049655"/>
          </a:xfrm>
          <a:custGeom>
            <a:avLst/>
            <a:gdLst/>
            <a:ahLst/>
            <a:cxnLst/>
            <a:rect l="l" t="t" r="r" b="b"/>
            <a:pathLst>
              <a:path w="1222375" h="1049654">
                <a:moveTo>
                  <a:pt x="245379" y="0"/>
                </a:moveTo>
                <a:lnTo>
                  <a:pt x="832753" y="281427"/>
                </a:lnTo>
                <a:lnTo>
                  <a:pt x="955442" y="25357"/>
                </a:lnTo>
                <a:lnTo>
                  <a:pt x="1222200" y="782874"/>
                </a:lnTo>
                <a:lnTo>
                  <a:pt x="464684" y="1049632"/>
                </a:lnTo>
                <a:lnTo>
                  <a:pt x="587373" y="793564"/>
                </a:lnTo>
                <a:lnTo>
                  <a:pt x="0" y="512137"/>
                </a:lnTo>
                <a:lnTo>
                  <a:pt x="245379" y="0"/>
                </a:lnTo>
                <a:close/>
              </a:path>
            </a:pathLst>
          </a:custGeom>
          <a:ln w="25399">
            <a:noFill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3603626" y="3448942"/>
            <a:ext cx="2530476" cy="21136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6225209" y="3195213"/>
            <a:ext cx="1366520" cy="1176020"/>
          </a:xfrm>
          <a:custGeom>
            <a:avLst/>
            <a:gdLst/>
            <a:ahLst/>
            <a:cxnLst/>
            <a:rect l="l" t="t" r="r" b="b"/>
            <a:pathLst>
              <a:path w="1366520" h="1176020">
                <a:moveTo>
                  <a:pt x="290638" y="0"/>
                </a:moveTo>
                <a:lnTo>
                  <a:pt x="0" y="535857"/>
                </a:lnTo>
                <a:lnTo>
                  <a:pt x="685312" y="907557"/>
                </a:lnTo>
                <a:lnTo>
                  <a:pt x="539993" y="1175485"/>
                </a:lnTo>
                <a:lnTo>
                  <a:pt x="1366486" y="930266"/>
                </a:lnTo>
                <a:lnTo>
                  <a:pt x="1121269" y="103772"/>
                </a:lnTo>
                <a:lnTo>
                  <a:pt x="975950" y="371699"/>
                </a:lnTo>
                <a:lnTo>
                  <a:pt x="290638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6225209" y="3195214"/>
            <a:ext cx="1366520" cy="1176020"/>
          </a:xfrm>
          <a:custGeom>
            <a:avLst/>
            <a:gdLst/>
            <a:ahLst/>
            <a:cxnLst/>
            <a:rect l="l" t="t" r="r" b="b"/>
            <a:pathLst>
              <a:path w="1366520" h="1176020">
                <a:moveTo>
                  <a:pt x="290638" y="0"/>
                </a:moveTo>
                <a:lnTo>
                  <a:pt x="975950" y="371699"/>
                </a:lnTo>
                <a:lnTo>
                  <a:pt x="1121268" y="103771"/>
                </a:lnTo>
                <a:lnTo>
                  <a:pt x="1366486" y="930265"/>
                </a:lnTo>
                <a:lnTo>
                  <a:pt x="539993" y="1175484"/>
                </a:lnTo>
                <a:lnTo>
                  <a:pt x="685312" y="907556"/>
                </a:lnTo>
                <a:lnTo>
                  <a:pt x="0" y="535856"/>
                </a:lnTo>
                <a:lnTo>
                  <a:pt x="290638" y="0"/>
                </a:lnTo>
                <a:close/>
              </a:path>
            </a:pathLst>
          </a:custGeom>
          <a:ln w="25399">
            <a:noFill/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1905001" y="1219201"/>
            <a:ext cx="2703785" cy="20278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C4FE14-60F1-4948-A56E-2564965887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42" y="3828898"/>
            <a:ext cx="2009594" cy="188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8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9051" y="341850"/>
            <a:ext cx="9176985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699">
              <a:lnSpc>
                <a:spcPct val="100000"/>
              </a:lnSpc>
              <a:spcBef>
                <a:spcPts val="100"/>
              </a:spcBef>
            </a:pPr>
            <a:r>
              <a:rPr dirty="0"/>
              <a:t>Apnea = </a:t>
            </a:r>
            <a:r>
              <a:rPr spc="-30" dirty="0"/>
              <a:t>Ventilasi </a:t>
            </a:r>
            <a:r>
              <a:rPr spc="-60" dirty="0"/>
              <a:t>Tekanan </a:t>
            </a:r>
            <a:r>
              <a:rPr spc="-10" dirty="0"/>
              <a:t>Positif</a:t>
            </a:r>
            <a:r>
              <a:rPr dirty="0"/>
              <a:t> </a:t>
            </a:r>
            <a:r>
              <a:rPr spc="-5" dirty="0"/>
              <a:t>(VTP)</a:t>
            </a:r>
          </a:p>
        </p:txBody>
      </p:sp>
      <p:sp>
        <p:nvSpPr>
          <p:cNvPr id="3" name="object 3"/>
          <p:cNvSpPr/>
          <p:nvPr/>
        </p:nvSpPr>
        <p:spPr>
          <a:xfrm>
            <a:off x="1302327" y="1270396"/>
            <a:ext cx="5906768" cy="32323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7575848" y="1369876"/>
            <a:ext cx="3937279" cy="27449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3234467" y="4741341"/>
            <a:ext cx="7114877" cy="19888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  <p:extLst>
      <p:ext uri="{BB962C8B-B14F-4D97-AF65-F5344CB8AC3E}">
        <p14:creationId xmlns:p14="http://schemas.microsoft.com/office/powerpoint/2010/main" val="3356867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4214" y="1247794"/>
            <a:ext cx="3063132" cy="1987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" name="object 3"/>
          <p:cNvSpPr/>
          <p:nvPr/>
        </p:nvSpPr>
        <p:spPr>
          <a:xfrm>
            <a:off x="2188993" y="1247918"/>
            <a:ext cx="1396285" cy="518795"/>
          </a:xfrm>
          <a:custGeom>
            <a:avLst/>
            <a:gdLst/>
            <a:ahLst/>
            <a:cxnLst/>
            <a:rect l="l" t="t" r="r" b="b"/>
            <a:pathLst>
              <a:path w="1410970" h="518794">
                <a:moveTo>
                  <a:pt x="734880" y="46"/>
                </a:moveTo>
                <a:lnTo>
                  <a:pt x="680678" y="0"/>
                </a:lnTo>
                <a:lnTo>
                  <a:pt x="626681" y="1173"/>
                </a:lnTo>
                <a:lnTo>
                  <a:pt x="573144" y="3558"/>
                </a:lnTo>
                <a:lnTo>
                  <a:pt x="520323" y="7145"/>
                </a:lnTo>
                <a:lnTo>
                  <a:pt x="468472" y="11927"/>
                </a:lnTo>
                <a:lnTo>
                  <a:pt x="417847" y="17896"/>
                </a:lnTo>
                <a:lnTo>
                  <a:pt x="368703" y="25041"/>
                </a:lnTo>
                <a:lnTo>
                  <a:pt x="321295" y="33356"/>
                </a:lnTo>
                <a:lnTo>
                  <a:pt x="275877" y="42832"/>
                </a:lnTo>
                <a:lnTo>
                  <a:pt x="232706" y="53460"/>
                </a:lnTo>
                <a:lnTo>
                  <a:pt x="192035" y="65232"/>
                </a:lnTo>
                <a:lnTo>
                  <a:pt x="154120" y="78140"/>
                </a:lnTo>
                <a:lnTo>
                  <a:pt x="106514" y="97979"/>
                </a:lnTo>
                <a:lnTo>
                  <a:pt x="67787" y="118857"/>
                </a:lnTo>
                <a:lnTo>
                  <a:pt x="16636" y="162855"/>
                </a:lnTo>
                <a:lnTo>
                  <a:pt x="0" y="208376"/>
                </a:lnTo>
                <a:lnTo>
                  <a:pt x="4416" y="231160"/>
                </a:lnTo>
                <a:lnTo>
                  <a:pt x="38301" y="275677"/>
                </a:lnTo>
                <a:lnTo>
                  <a:pt x="105034" y="317329"/>
                </a:lnTo>
                <a:lnTo>
                  <a:pt x="150510" y="336532"/>
                </a:lnTo>
                <a:lnTo>
                  <a:pt x="203947" y="354362"/>
                </a:lnTo>
                <a:lnTo>
                  <a:pt x="265262" y="370597"/>
                </a:lnTo>
                <a:lnTo>
                  <a:pt x="154979" y="518533"/>
                </a:lnTo>
                <a:lnTo>
                  <a:pt x="503767" y="407390"/>
                </a:lnTo>
                <a:lnTo>
                  <a:pt x="559123" y="411551"/>
                </a:lnTo>
                <a:lnTo>
                  <a:pt x="614823" y="414354"/>
                </a:lnTo>
                <a:lnTo>
                  <a:pt x="670616" y="415824"/>
                </a:lnTo>
                <a:lnTo>
                  <a:pt x="726254" y="415982"/>
                </a:lnTo>
                <a:lnTo>
                  <a:pt x="781486" y="414852"/>
                </a:lnTo>
                <a:lnTo>
                  <a:pt x="836060" y="412457"/>
                </a:lnTo>
                <a:lnTo>
                  <a:pt x="889729" y="408821"/>
                </a:lnTo>
                <a:lnTo>
                  <a:pt x="942240" y="403966"/>
                </a:lnTo>
                <a:lnTo>
                  <a:pt x="993345" y="397915"/>
                </a:lnTo>
                <a:lnTo>
                  <a:pt x="1042792" y="390692"/>
                </a:lnTo>
                <a:lnTo>
                  <a:pt x="1090333" y="382320"/>
                </a:lnTo>
                <a:lnTo>
                  <a:pt x="1135716" y="372822"/>
                </a:lnTo>
                <a:lnTo>
                  <a:pt x="1178691" y="362221"/>
                </a:lnTo>
                <a:lnTo>
                  <a:pt x="1219009" y="350539"/>
                </a:lnTo>
                <a:lnTo>
                  <a:pt x="1256419" y="337802"/>
                </a:lnTo>
                <a:lnTo>
                  <a:pt x="1304026" y="317963"/>
                </a:lnTo>
                <a:lnTo>
                  <a:pt x="1342753" y="297084"/>
                </a:lnTo>
                <a:lnTo>
                  <a:pt x="1393904" y="253087"/>
                </a:lnTo>
                <a:lnTo>
                  <a:pt x="1410540" y="207565"/>
                </a:lnTo>
                <a:lnTo>
                  <a:pt x="1406124" y="184781"/>
                </a:lnTo>
                <a:lnTo>
                  <a:pt x="1372239" y="140265"/>
                </a:lnTo>
                <a:lnTo>
                  <a:pt x="1305506" y="98612"/>
                </a:lnTo>
                <a:lnTo>
                  <a:pt x="1260030" y="79409"/>
                </a:lnTo>
                <a:lnTo>
                  <a:pt x="1206593" y="61580"/>
                </a:lnTo>
                <a:lnTo>
                  <a:pt x="1145278" y="45345"/>
                </a:lnTo>
                <a:lnTo>
                  <a:pt x="1098616" y="35236"/>
                </a:lnTo>
                <a:lnTo>
                  <a:pt x="1050119" y="26414"/>
                </a:lnTo>
                <a:lnTo>
                  <a:pt x="1000042" y="18871"/>
                </a:lnTo>
                <a:lnTo>
                  <a:pt x="948640" y="12599"/>
                </a:lnTo>
                <a:lnTo>
                  <a:pt x="896167" y="7589"/>
                </a:lnTo>
                <a:lnTo>
                  <a:pt x="842880" y="3832"/>
                </a:lnTo>
                <a:lnTo>
                  <a:pt x="789032" y="1321"/>
                </a:lnTo>
                <a:lnTo>
                  <a:pt x="734880" y="46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pPr algn="ctr"/>
            <a:r>
              <a:rPr lang="en-ID" sz="2400" dirty="0">
                <a:solidFill>
                  <a:srgbClr val="FFFFFF"/>
                </a:solidFill>
                <a:cs typeface="Calibri"/>
              </a:rPr>
              <a:t>P</a:t>
            </a:r>
            <a:r>
              <a:rPr lang="en-ID" sz="2400" spc="-20" dirty="0">
                <a:solidFill>
                  <a:srgbClr val="FFFFFF"/>
                </a:solidFill>
                <a:cs typeface="Calibri"/>
              </a:rPr>
              <a:t>EEP</a:t>
            </a:r>
            <a:endParaRPr sz="2000" dirty="0"/>
          </a:p>
        </p:txBody>
      </p:sp>
      <p:sp>
        <p:nvSpPr>
          <p:cNvPr id="4" name="object 4"/>
          <p:cNvSpPr/>
          <p:nvPr/>
        </p:nvSpPr>
        <p:spPr>
          <a:xfrm>
            <a:off x="2188992" y="1247918"/>
            <a:ext cx="1410970" cy="518795"/>
          </a:xfrm>
          <a:custGeom>
            <a:avLst/>
            <a:gdLst/>
            <a:ahLst/>
            <a:cxnLst/>
            <a:rect l="l" t="t" r="r" b="b"/>
            <a:pathLst>
              <a:path w="1410970" h="518794">
                <a:moveTo>
                  <a:pt x="154979" y="518533"/>
                </a:moveTo>
                <a:lnTo>
                  <a:pt x="265262" y="370596"/>
                </a:lnTo>
                <a:lnTo>
                  <a:pt x="203947" y="354361"/>
                </a:lnTo>
                <a:lnTo>
                  <a:pt x="150510" y="336532"/>
                </a:lnTo>
                <a:lnTo>
                  <a:pt x="105034" y="317329"/>
                </a:lnTo>
                <a:lnTo>
                  <a:pt x="67604" y="296971"/>
                </a:lnTo>
                <a:lnTo>
                  <a:pt x="17211" y="253667"/>
                </a:lnTo>
                <a:lnTo>
                  <a:pt x="0" y="208376"/>
                </a:lnTo>
                <a:lnTo>
                  <a:pt x="4045" y="185534"/>
                </a:lnTo>
                <a:lnTo>
                  <a:pt x="37855" y="140556"/>
                </a:lnTo>
                <a:lnTo>
                  <a:pt x="106514" y="97979"/>
                </a:lnTo>
                <a:lnTo>
                  <a:pt x="154121" y="78140"/>
                </a:lnTo>
                <a:lnTo>
                  <a:pt x="192035" y="65232"/>
                </a:lnTo>
                <a:lnTo>
                  <a:pt x="232706" y="53460"/>
                </a:lnTo>
                <a:lnTo>
                  <a:pt x="275877" y="42832"/>
                </a:lnTo>
                <a:lnTo>
                  <a:pt x="321295" y="33356"/>
                </a:lnTo>
                <a:lnTo>
                  <a:pt x="368703" y="25041"/>
                </a:lnTo>
                <a:lnTo>
                  <a:pt x="417848" y="17895"/>
                </a:lnTo>
                <a:lnTo>
                  <a:pt x="468473" y="11927"/>
                </a:lnTo>
                <a:lnTo>
                  <a:pt x="520323" y="7145"/>
                </a:lnTo>
                <a:lnTo>
                  <a:pt x="573144" y="3557"/>
                </a:lnTo>
                <a:lnTo>
                  <a:pt x="626681" y="1173"/>
                </a:lnTo>
                <a:lnTo>
                  <a:pt x="680678" y="0"/>
                </a:lnTo>
                <a:lnTo>
                  <a:pt x="734880" y="46"/>
                </a:lnTo>
                <a:lnTo>
                  <a:pt x="789033" y="1321"/>
                </a:lnTo>
                <a:lnTo>
                  <a:pt x="842880" y="3832"/>
                </a:lnTo>
                <a:lnTo>
                  <a:pt x="896168" y="7589"/>
                </a:lnTo>
                <a:lnTo>
                  <a:pt x="948640" y="12599"/>
                </a:lnTo>
                <a:lnTo>
                  <a:pt x="1000043" y="18872"/>
                </a:lnTo>
                <a:lnTo>
                  <a:pt x="1050120" y="26415"/>
                </a:lnTo>
                <a:lnTo>
                  <a:pt x="1098617" y="35236"/>
                </a:lnTo>
                <a:lnTo>
                  <a:pt x="1145278" y="45345"/>
                </a:lnTo>
                <a:lnTo>
                  <a:pt x="1206593" y="61581"/>
                </a:lnTo>
                <a:lnTo>
                  <a:pt x="1260031" y="79410"/>
                </a:lnTo>
                <a:lnTo>
                  <a:pt x="1305506" y="98613"/>
                </a:lnTo>
                <a:lnTo>
                  <a:pt x="1342937" y="118971"/>
                </a:lnTo>
                <a:lnTo>
                  <a:pt x="1393329" y="162275"/>
                </a:lnTo>
                <a:lnTo>
                  <a:pt x="1410541" y="207566"/>
                </a:lnTo>
                <a:lnTo>
                  <a:pt x="1406495" y="230408"/>
                </a:lnTo>
                <a:lnTo>
                  <a:pt x="1372685" y="275386"/>
                </a:lnTo>
                <a:lnTo>
                  <a:pt x="1304026" y="317963"/>
                </a:lnTo>
                <a:lnTo>
                  <a:pt x="1256420" y="337802"/>
                </a:lnTo>
                <a:lnTo>
                  <a:pt x="1219010" y="350540"/>
                </a:lnTo>
                <a:lnTo>
                  <a:pt x="1178692" y="362221"/>
                </a:lnTo>
                <a:lnTo>
                  <a:pt x="1135716" y="372823"/>
                </a:lnTo>
                <a:lnTo>
                  <a:pt x="1090333" y="382321"/>
                </a:lnTo>
                <a:lnTo>
                  <a:pt x="1042793" y="390693"/>
                </a:lnTo>
                <a:lnTo>
                  <a:pt x="993345" y="397916"/>
                </a:lnTo>
                <a:lnTo>
                  <a:pt x="942241" y="403967"/>
                </a:lnTo>
                <a:lnTo>
                  <a:pt x="889729" y="408822"/>
                </a:lnTo>
                <a:lnTo>
                  <a:pt x="836061" y="412458"/>
                </a:lnTo>
                <a:lnTo>
                  <a:pt x="781486" y="414853"/>
                </a:lnTo>
                <a:lnTo>
                  <a:pt x="726254" y="415983"/>
                </a:lnTo>
                <a:lnTo>
                  <a:pt x="670617" y="415824"/>
                </a:lnTo>
                <a:lnTo>
                  <a:pt x="614823" y="414355"/>
                </a:lnTo>
                <a:lnTo>
                  <a:pt x="559123" y="411551"/>
                </a:lnTo>
                <a:lnTo>
                  <a:pt x="503767" y="407390"/>
                </a:lnTo>
                <a:lnTo>
                  <a:pt x="154979" y="518533"/>
                </a:lnTo>
                <a:close/>
              </a:path>
            </a:pathLst>
          </a:custGeom>
          <a:ln w="25400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3611547" y="1302599"/>
            <a:ext cx="1323975" cy="568325"/>
          </a:xfrm>
          <a:custGeom>
            <a:avLst/>
            <a:gdLst/>
            <a:ahLst/>
            <a:cxnLst/>
            <a:rect l="l" t="t" r="r" b="b"/>
            <a:pathLst>
              <a:path w="1323975" h="568325">
                <a:moveTo>
                  <a:pt x="750532" y="0"/>
                </a:moveTo>
                <a:lnTo>
                  <a:pt x="692909" y="1343"/>
                </a:lnTo>
                <a:lnTo>
                  <a:pt x="635538" y="4222"/>
                </a:lnTo>
                <a:lnTo>
                  <a:pt x="578727" y="8582"/>
                </a:lnTo>
                <a:lnTo>
                  <a:pt x="522783" y="14370"/>
                </a:lnTo>
                <a:lnTo>
                  <a:pt x="468012" y="21534"/>
                </a:lnTo>
                <a:lnTo>
                  <a:pt x="414721" y="30019"/>
                </a:lnTo>
                <a:lnTo>
                  <a:pt x="363218" y="39772"/>
                </a:lnTo>
                <a:lnTo>
                  <a:pt x="313810" y="50739"/>
                </a:lnTo>
                <a:lnTo>
                  <a:pt x="266803" y="62868"/>
                </a:lnTo>
                <a:lnTo>
                  <a:pt x="222504" y="76104"/>
                </a:lnTo>
                <a:lnTo>
                  <a:pt x="181220" y="90395"/>
                </a:lnTo>
                <a:lnTo>
                  <a:pt x="143258" y="105687"/>
                </a:lnTo>
                <a:lnTo>
                  <a:pt x="78529" y="139059"/>
                </a:lnTo>
                <a:lnTo>
                  <a:pt x="26159" y="180641"/>
                </a:lnTo>
                <a:lnTo>
                  <a:pt x="233" y="227181"/>
                </a:lnTo>
                <a:lnTo>
                  <a:pt x="0" y="249742"/>
                </a:lnTo>
                <a:lnTo>
                  <a:pt x="7903" y="271582"/>
                </a:lnTo>
                <a:lnTo>
                  <a:pt x="47070" y="312354"/>
                </a:lnTo>
                <a:lnTo>
                  <a:pt x="115638" y="348010"/>
                </a:lnTo>
                <a:lnTo>
                  <a:pt x="160291" y="363454"/>
                </a:lnTo>
                <a:lnTo>
                  <a:pt x="211507" y="377061"/>
                </a:lnTo>
                <a:lnTo>
                  <a:pt x="269024" y="388644"/>
                </a:lnTo>
                <a:lnTo>
                  <a:pt x="332580" y="398018"/>
                </a:lnTo>
                <a:lnTo>
                  <a:pt x="401912" y="404997"/>
                </a:lnTo>
                <a:lnTo>
                  <a:pt x="416282" y="568190"/>
                </a:lnTo>
                <a:lnTo>
                  <a:pt x="649166" y="408562"/>
                </a:lnTo>
                <a:lnTo>
                  <a:pt x="711011" y="404883"/>
                </a:lnTo>
                <a:lnTo>
                  <a:pt x="771692" y="399542"/>
                </a:lnTo>
                <a:lnTo>
                  <a:pt x="830888" y="392618"/>
                </a:lnTo>
                <a:lnTo>
                  <a:pt x="888284" y="384189"/>
                </a:lnTo>
                <a:lnTo>
                  <a:pt x="943561" y="374335"/>
                </a:lnTo>
                <a:lnTo>
                  <a:pt x="996402" y="363134"/>
                </a:lnTo>
                <a:lnTo>
                  <a:pt x="1046489" y="350667"/>
                </a:lnTo>
                <a:lnTo>
                  <a:pt x="1093503" y="337011"/>
                </a:lnTo>
                <a:lnTo>
                  <a:pt x="1137129" y="322246"/>
                </a:lnTo>
                <a:lnTo>
                  <a:pt x="1177048" y="306451"/>
                </a:lnTo>
                <a:lnTo>
                  <a:pt x="1212941" y="289706"/>
                </a:lnTo>
                <a:lnTo>
                  <a:pt x="1271384" y="253678"/>
                </a:lnTo>
                <a:lnTo>
                  <a:pt x="1314895" y="206625"/>
                </a:lnTo>
                <a:lnTo>
                  <a:pt x="1323761" y="160968"/>
                </a:lnTo>
                <a:lnTo>
                  <a:pt x="1315858" y="139128"/>
                </a:lnTo>
                <a:lnTo>
                  <a:pt x="1276690" y="98356"/>
                </a:lnTo>
                <a:lnTo>
                  <a:pt x="1208122" y="62700"/>
                </a:lnTo>
                <a:lnTo>
                  <a:pt x="1163469" y="47256"/>
                </a:lnTo>
                <a:lnTo>
                  <a:pt x="1112253" y="33649"/>
                </a:lnTo>
                <a:lnTo>
                  <a:pt x="1054736" y="22066"/>
                </a:lnTo>
                <a:lnTo>
                  <a:pt x="991181" y="12692"/>
                </a:lnTo>
                <a:lnTo>
                  <a:pt x="921849" y="5714"/>
                </a:lnTo>
                <a:lnTo>
                  <a:pt x="865309" y="2132"/>
                </a:lnTo>
                <a:lnTo>
                  <a:pt x="808101" y="245"/>
                </a:lnTo>
                <a:lnTo>
                  <a:pt x="750532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3611547" y="1302597"/>
            <a:ext cx="1323975" cy="568325"/>
          </a:xfrm>
          <a:custGeom>
            <a:avLst/>
            <a:gdLst/>
            <a:ahLst/>
            <a:cxnLst/>
            <a:rect l="l" t="t" r="r" b="b"/>
            <a:pathLst>
              <a:path w="1323975" h="568325">
                <a:moveTo>
                  <a:pt x="416282" y="568189"/>
                </a:moveTo>
                <a:lnTo>
                  <a:pt x="401912" y="404997"/>
                </a:lnTo>
                <a:lnTo>
                  <a:pt x="332580" y="398019"/>
                </a:lnTo>
                <a:lnTo>
                  <a:pt x="269024" y="388645"/>
                </a:lnTo>
                <a:lnTo>
                  <a:pt x="211507" y="377061"/>
                </a:lnTo>
                <a:lnTo>
                  <a:pt x="160291" y="363455"/>
                </a:lnTo>
                <a:lnTo>
                  <a:pt x="115638" y="348010"/>
                </a:lnTo>
                <a:lnTo>
                  <a:pt x="77810" y="330915"/>
                </a:lnTo>
                <a:lnTo>
                  <a:pt x="23680" y="292515"/>
                </a:lnTo>
                <a:lnTo>
                  <a:pt x="0" y="249742"/>
                </a:lnTo>
                <a:lnTo>
                  <a:pt x="233" y="227182"/>
                </a:lnTo>
                <a:lnTo>
                  <a:pt x="26159" y="180641"/>
                </a:lnTo>
                <a:lnTo>
                  <a:pt x="78530" y="139060"/>
                </a:lnTo>
                <a:lnTo>
                  <a:pt x="143258" y="105687"/>
                </a:lnTo>
                <a:lnTo>
                  <a:pt x="181220" y="90395"/>
                </a:lnTo>
                <a:lnTo>
                  <a:pt x="222504" y="76105"/>
                </a:lnTo>
                <a:lnTo>
                  <a:pt x="266803" y="62868"/>
                </a:lnTo>
                <a:lnTo>
                  <a:pt x="313810" y="50739"/>
                </a:lnTo>
                <a:lnTo>
                  <a:pt x="363218" y="39772"/>
                </a:lnTo>
                <a:lnTo>
                  <a:pt x="414721" y="30019"/>
                </a:lnTo>
                <a:lnTo>
                  <a:pt x="468012" y="21534"/>
                </a:lnTo>
                <a:lnTo>
                  <a:pt x="522783" y="14371"/>
                </a:lnTo>
                <a:lnTo>
                  <a:pt x="578727" y="8582"/>
                </a:lnTo>
                <a:lnTo>
                  <a:pt x="635538" y="4222"/>
                </a:lnTo>
                <a:lnTo>
                  <a:pt x="692909" y="1343"/>
                </a:lnTo>
                <a:lnTo>
                  <a:pt x="750532" y="0"/>
                </a:lnTo>
                <a:lnTo>
                  <a:pt x="808101" y="245"/>
                </a:lnTo>
                <a:lnTo>
                  <a:pt x="865309" y="2132"/>
                </a:lnTo>
                <a:lnTo>
                  <a:pt x="921848" y="5714"/>
                </a:lnTo>
                <a:lnTo>
                  <a:pt x="991180" y="12692"/>
                </a:lnTo>
                <a:lnTo>
                  <a:pt x="1054736" y="22066"/>
                </a:lnTo>
                <a:lnTo>
                  <a:pt x="1112253" y="33650"/>
                </a:lnTo>
                <a:lnTo>
                  <a:pt x="1163469" y="47257"/>
                </a:lnTo>
                <a:lnTo>
                  <a:pt x="1208122" y="62701"/>
                </a:lnTo>
                <a:lnTo>
                  <a:pt x="1245949" y="79796"/>
                </a:lnTo>
                <a:lnTo>
                  <a:pt x="1300079" y="118196"/>
                </a:lnTo>
                <a:lnTo>
                  <a:pt x="1323760" y="160969"/>
                </a:lnTo>
                <a:lnTo>
                  <a:pt x="1323527" y="183529"/>
                </a:lnTo>
                <a:lnTo>
                  <a:pt x="1297601" y="230070"/>
                </a:lnTo>
                <a:lnTo>
                  <a:pt x="1244492" y="272088"/>
                </a:lnTo>
                <a:lnTo>
                  <a:pt x="1177047" y="306451"/>
                </a:lnTo>
                <a:lnTo>
                  <a:pt x="1137129" y="322246"/>
                </a:lnTo>
                <a:lnTo>
                  <a:pt x="1093503" y="337011"/>
                </a:lnTo>
                <a:lnTo>
                  <a:pt x="1046488" y="350667"/>
                </a:lnTo>
                <a:lnTo>
                  <a:pt x="996401" y="363135"/>
                </a:lnTo>
                <a:lnTo>
                  <a:pt x="943561" y="374335"/>
                </a:lnTo>
                <a:lnTo>
                  <a:pt x="888284" y="384189"/>
                </a:lnTo>
                <a:lnTo>
                  <a:pt x="830888" y="392618"/>
                </a:lnTo>
                <a:lnTo>
                  <a:pt x="771691" y="399543"/>
                </a:lnTo>
                <a:lnTo>
                  <a:pt x="711011" y="404883"/>
                </a:lnTo>
                <a:lnTo>
                  <a:pt x="649165" y="408562"/>
                </a:lnTo>
                <a:lnTo>
                  <a:pt x="416282" y="568189"/>
                </a:lnTo>
                <a:close/>
              </a:path>
            </a:pathLst>
          </a:custGeom>
          <a:ln w="25400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 txBox="1"/>
          <p:nvPr/>
        </p:nvSpPr>
        <p:spPr>
          <a:xfrm rot="21420000">
            <a:off x="3982899" y="1320531"/>
            <a:ext cx="580714" cy="3640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00"/>
              </a:lnSpc>
            </a:pP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4790" y="143185"/>
            <a:ext cx="11194472" cy="1197764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856010" marR="5080" indent="-1843944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Cara </a:t>
            </a:r>
            <a:r>
              <a:rPr spc="-10" dirty="0"/>
              <a:t>Memberikan </a:t>
            </a:r>
            <a:r>
              <a:rPr spc="-30" dirty="0"/>
              <a:t>Ventilasi  </a:t>
            </a:r>
            <a:r>
              <a:rPr spc="-60" dirty="0"/>
              <a:t>Tekanan </a:t>
            </a:r>
            <a:r>
              <a:rPr spc="-10" dirty="0"/>
              <a:t>Positif</a:t>
            </a:r>
            <a:r>
              <a:rPr spc="40" dirty="0"/>
              <a:t> </a:t>
            </a:r>
            <a:r>
              <a:rPr spc="-5" dirty="0"/>
              <a:t>(VTP)</a:t>
            </a:r>
          </a:p>
          <a:p>
            <a:pPr marL="1643296">
              <a:lnSpc>
                <a:spcPct val="100000"/>
              </a:lnSpc>
              <a:spcBef>
                <a:spcPts val="575"/>
              </a:spcBef>
            </a:pP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PEEP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-3766" y="4006770"/>
            <a:ext cx="9106194" cy="27819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graphicFrame>
        <p:nvGraphicFramePr>
          <p:cNvPr id="10" name="objec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320970"/>
              </p:ext>
            </p:extLst>
          </p:nvPr>
        </p:nvGraphicFramePr>
        <p:xfrm>
          <a:off x="9149236" y="4037529"/>
          <a:ext cx="1484645" cy="6764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4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822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en-US"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(remas)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224">
                <a:tc>
                  <a:txBody>
                    <a:bodyPr/>
                    <a:lstStyle/>
                    <a:p>
                      <a:pPr marL="31750">
                        <a:lnSpc>
                          <a:spcPts val="2390"/>
                        </a:lnSpc>
                      </a:pPr>
                      <a:r>
                        <a:rPr lang="en-US"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  </a:t>
                      </a:r>
                      <a:r>
                        <a:rPr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(pompa)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object 11"/>
          <p:cNvSpPr/>
          <p:nvPr/>
        </p:nvSpPr>
        <p:spPr>
          <a:xfrm>
            <a:off x="5301261" y="1247795"/>
            <a:ext cx="3352800" cy="20288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 txBox="1"/>
          <p:nvPr/>
        </p:nvSpPr>
        <p:spPr>
          <a:xfrm>
            <a:off x="8892070" y="2071119"/>
            <a:ext cx="191579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2400" b="1" spc="-15" dirty="0">
                <a:latin typeface="Calibri"/>
                <a:cs typeface="Calibri"/>
              </a:rPr>
              <a:t>Fraksi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Oksigen: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80330" y="2535649"/>
            <a:ext cx="3511670" cy="11464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35" indent="-285736">
              <a:spcBef>
                <a:spcPts val="100"/>
              </a:spcBef>
              <a:buFont typeface="Arial"/>
              <a:buChar char="•"/>
              <a:tabLst>
                <a:tab pos="297799" algn="l"/>
                <a:tab pos="298435" algn="l"/>
              </a:tabLst>
            </a:pPr>
            <a:r>
              <a:rPr sz="2400" b="1" spc="-5" dirty="0">
                <a:latin typeface="Calibri"/>
                <a:cs typeface="Calibri"/>
              </a:rPr>
              <a:t>UG &lt;35 minggu </a:t>
            </a:r>
            <a:r>
              <a:rPr sz="2400" b="1" dirty="0">
                <a:latin typeface="Calibri"/>
                <a:cs typeface="Calibri"/>
              </a:rPr>
              <a:t>: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21-30%</a:t>
            </a:r>
            <a:endParaRPr lang="en-US" sz="2400" b="1" spc="-5" dirty="0">
              <a:latin typeface="Calibri"/>
              <a:cs typeface="Calibri"/>
            </a:endParaRPr>
          </a:p>
          <a:p>
            <a:pPr marL="298435" indent="-285736">
              <a:spcBef>
                <a:spcPts val="100"/>
              </a:spcBef>
              <a:buFont typeface="Arial"/>
              <a:buChar char="•"/>
              <a:tabLst>
                <a:tab pos="297799" algn="l"/>
                <a:tab pos="298435" algn="l"/>
              </a:tabLst>
            </a:pPr>
            <a:r>
              <a:rPr lang="en-ID" sz="2400" b="1" spc="-5" dirty="0">
                <a:latin typeface="Calibri"/>
                <a:cs typeface="Calibri"/>
              </a:rPr>
              <a:t>UG &gt; 35 </a:t>
            </a:r>
            <a:r>
              <a:rPr lang="en-ID" sz="2400" b="1" spc="-5" dirty="0" err="1">
                <a:latin typeface="Calibri"/>
                <a:cs typeface="Calibri"/>
              </a:rPr>
              <a:t>minggu</a:t>
            </a:r>
            <a:r>
              <a:rPr lang="en-ID" sz="2400" b="1" spc="-5" dirty="0">
                <a:latin typeface="Calibri"/>
                <a:cs typeface="Calibri"/>
              </a:rPr>
              <a:t>: 21%</a:t>
            </a:r>
            <a:endParaRPr lang="en-US" sz="2400" b="1" spc="-5" dirty="0">
              <a:latin typeface="Calibri"/>
              <a:cs typeface="Calibri"/>
            </a:endParaRPr>
          </a:p>
          <a:p>
            <a:pPr marL="298435" indent="-285736">
              <a:spcBef>
                <a:spcPts val="100"/>
              </a:spcBef>
              <a:buFont typeface="Arial"/>
              <a:buChar char="•"/>
              <a:tabLst>
                <a:tab pos="297799" algn="l"/>
                <a:tab pos="298435" algn="l"/>
              </a:tabLst>
            </a:pPr>
            <a:r>
              <a:rPr lang="en-ID" sz="2400" spc="-585" baseline="11574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84213" y="3324907"/>
            <a:ext cx="2636696" cy="5718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0980" indent="-342882">
              <a:lnSpc>
                <a:spcPts val="2200"/>
              </a:lnSpc>
              <a:spcBef>
                <a:spcPts val="100"/>
              </a:spcBef>
              <a:buFont typeface="Arial"/>
              <a:buChar char="•"/>
              <a:tabLst>
                <a:tab pos="380345" algn="l"/>
                <a:tab pos="380980" algn="l"/>
              </a:tabLst>
            </a:pPr>
            <a:r>
              <a:rPr sz="2000" b="1" spc="-5" dirty="0">
                <a:latin typeface="Arial"/>
                <a:cs typeface="Arial"/>
              </a:rPr>
              <a:t>40-60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kali/</a:t>
            </a:r>
            <a:r>
              <a:rPr sz="2000" b="1" spc="-5" dirty="0" err="1">
                <a:latin typeface="Arial"/>
                <a:cs typeface="Arial"/>
              </a:rPr>
              <a:t>menit</a:t>
            </a:r>
            <a:endParaRPr lang="en-US" sz="2000" dirty="0">
              <a:latin typeface="Arial"/>
              <a:cs typeface="Arial"/>
            </a:endParaRPr>
          </a:p>
          <a:p>
            <a:pPr marL="380980" indent="-342882">
              <a:lnSpc>
                <a:spcPts val="2200"/>
              </a:lnSpc>
              <a:spcBef>
                <a:spcPts val="100"/>
              </a:spcBef>
              <a:buFont typeface="Arial"/>
              <a:buChar char="•"/>
              <a:tabLst>
                <a:tab pos="380345" algn="l"/>
                <a:tab pos="380980" algn="l"/>
              </a:tabLst>
            </a:pPr>
            <a:r>
              <a:rPr b="1" spc="-5" dirty="0" err="1">
                <a:latin typeface="Arial"/>
                <a:cs typeface="Arial"/>
              </a:rPr>
              <a:t>Selama</a:t>
            </a:r>
            <a:r>
              <a:rPr b="1" spc="-5" dirty="0">
                <a:latin typeface="Arial"/>
                <a:cs typeface="Arial"/>
              </a:rPr>
              <a:t> 30 </a:t>
            </a:r>
            <a:r>
              <a:rPr b="1" spc="-5" dirty="0" err="1">
                <a:latin typeface="Arial"/>
                <a:cs typeface="Arial"/>
              </a:rPr>
              <a:t>detik</a:t>
            </a:r>
            <a:endParaRPr sz="3600" baseline="11574" dirty="0">
              <a:latin typeface="Calibri"/>
              <a:cs typeface="Calibri"/>
            </a:endParaRPr>
          </a:p>
        </p:txBody>
      </p:sp>
      <p:graphicFrame>
        <p:nvGraphicFramePr>
          <p:cNvPr id="18" name="object 10">
            <a:extLst>
              <a:ext uri="{FF2B5EF4-FFF2-40B4-BE49-F238E27FC236}">
                <a16:creationId xmlns:a16="http://schemas.microsoft.com/office/drawing/2014/main" id="{EBA72BB2-D0DE-A34D-A19D-DD4FAA908D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088564"/>
              </p:ext>
            </p:extLst>
          </p:nvPr>
        </p:nvGraphicFramePr>
        <p:xfrm>
          <a:off x="9149236" y="4904121"/>
          <a:ext cx="1320631" cy="617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0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6564">
                <a:tc>
                  <a:txBody>
                    <a:bodyPr/>
                    <a:lstStyle/>
                    <a:p>
                      <a:pPr marR="16573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(r</a:t>
                      </a:r>
                      <a:r>
                        <a:rPr sz="2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2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2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564">
                <a:tc>
                  <a:txBody>
                    <a:bodyPr/>
                    <a:lstStyle/>
                    <a:p>
                      <a:pPr marR="167640" algn="r">
                        <a:lnSpc>
                          <a:spcPts val="2390"/>
                        </a:lnSpc>
                      </a:pPr>
                      <a:r>
                        <a:rPr sz="2000" b="1" spc="-1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2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po</a:t>
                      </a:r>
                      <a:r>
                        <a:rPr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2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2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object 10">
            <a:extLst>
              <a:ext uri="{FF2B5EF4-FFF2-40B4-BE49-F238E27FC236}">
                <a16:creationId xmlns:a16="http://schemas.microsoft.com/office/drawing/2014/main" id="{335F18CF-C2E4-D14E-8ED4-276C7352FA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248862"/>
              </p:ext>
            </p:extLst>
          </p:nvPr>
        </p:nvGraphicFramePr>
        <p:xfrm>
          <a:off x="10035239" y="4055177"/>
          <a:ext cx="2257504" cy="617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7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017">
                <a:tc>
                  <a:txBody>
                    <a:bodyPr/>
                    <a:lstStyle/>
                    <a:p>
                      <a:pPr marL="10490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(lepas)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676">
                <a:tc>
                  <a:txBody>
                    <a:bodyPr/>
                    <a:lstStyle/>
                    <a:p>
                      <a:pPr marL="286385">
                        <a:lnSpc>
                          <a:spcPts val="2390"/>
                        </a:lnSpc>
                      </a:pPr>
                      <a:r>
                        <a:rPr lang="en-US"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   </a:t>
                      </a:r>
                      <a:r>
                        <a:rPr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2000" b="1" spc="-5" dirty="0" err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dua</a:t>
                      </a:r>
                      <a:r>
                        <a:rPr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.…tiga)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0" name="object 10">
            <a:extLst>
              <a:ext uri="{FF2B5EF4-FFF2-40B4-BE49-F238E27FC236}">
                <a16:creationId xmlns:a16="http://schemas.microsoft.com/office/drawing/2014/main" id="{FE81EF94-60B6-4E44-8198-EEA1D038F5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221358"/>
              </p:ext>
            </p:extLst>
          </p:nvPr>
        </p:nvGraphicFramePr>
        <p:xfrm>
          <a:off x="10021380" y="4914164"/>
          <a:ext cx="2257504" cy="617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7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017">
                <a:tc>
                  <a:txBody>
                    <a:bodyPr/>
                    <a:lstStyle/>
                    <a:p>
                      <a:pPr marL="10490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(lepas)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676">
                <a:tc>
                  <a:txBody>
                    <a:bodyPr/>
                    <a:lstStyle/>
                    <a:p>
                      <a:pPr marL="286385">
                        <a:lnSpc>
                          <a:spcPts val="2390"/>
                        </a:lnSpc>
                      </a:pPr>
                      <a:r>
                        <a:rPr lang="en-US"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   </a:t>
                      </a:r>
                      <a:r>
                        <a:rPr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2000" b="1" spc="-5" dirty="0" err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dua</a:t>
                      </a:r>
                      <a:r>
                        <a:rPr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.…tiga)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object 10">
            <a:extLst>
              <a:ext uri="{FF2B5EF4-FFF2-40B4-BE49-F238E27FC236}">
                <a16:creationId xmlns:a16="http://schemas.microsoft.com/office/drawing/2014/main" id="{CB47B539-42EB-054B-B5C4-5B3E0E8E62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915872"/>
              </p:ext>
            </p:extLst>
          </p:nvPr>
        </p:nvGraphicFramePr>
        <p:xfrm>
          <a:off x="9149234" y="6026345"/>
          <a:ext cx="1320631" cy="617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0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6564">
                <a:tc>
                  <a:txBody>
                    <a:bodyPr/>
                    <a:lstStyle/>
                    <a:p>
                      <a:pPr marR="16573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 </a:t>
                      </a:r>
                      <a:r>
                        <a:rPr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(r</a:t>
                      </a:r>
                      <a:r>
                        <a:rPr sz="2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2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2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564">
                <a:tc>
                  <a:txBody>
                    <a:bodyPr/>
                    <a:lstStyle/>
                    <a:p>
                      <a:pPr marR="167640" algn="r">
                        <a:lnSpc>
                          <a:spcPts val="2390"/>
                        </a:lnSpc>
                      </a:pPr>
                      <a:r>
                        <a:rPr sz="2000" b="1" spc="-1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2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po</a:t>
                      </a:r>
                      <a:r>
                        <a:rPr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2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20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" name="object 10">
            <a:extLst>
              <a:ext uri="{FF2B5EF4-FFF2-40B4-BE49-F238E27FC236}">
                <a16:creationId xmlns:a16="http://schemas.microsoft.com/office/drawing/2014/main" id="{5359A599-BC24-454E-A25D-23C5653EB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864054"/>
              </p:ext>
            </p:extLst>
          </p:nvPr>
        </p:nvGraphicFramePr>
        <p:xfrm>
          <a:off x="10021378" y="6036388"/>
          <a:ext cx="2257504" cy="617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7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017">
                <a:tc>
                  <a:txBody>
                    <a:bodyPr/>
                    <a:lstStyle/>
                    <a:p>
                      <a:pPr marL="10490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(lepas)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676">
                <a:tc>
                  <a:txBody>
                    <a:bodyPr/>
                    <a:lstStyle/>
                    <a:p>
                      <a:pPr marL="286385">
                        <a:lnSpc>
                          <a:spcPts val="2390"/>
                        </a:lnSpc>
                      </a:pPr>
                      <a:r>
                        <a:rPr lang="en-US"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   </a:t>
                      </a:r>
                      <a:r>
                        <a:rPr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2000" b="1" spc="-5" dirty="0" err="1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dua</a:t>
                      </a:r>
                      <a:r>
                        <a:rPr sz="2000" b="1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.…tiga)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631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89509" y="0"/>
            <a:ext cx="11217275" cy="1414232"/>
          </a:xfrm>
          <a:prstGeom prst="rect">
            <a:avLst/>
          </a:prstGeom>
        </p:spPr>
        <p:txBody>
          <a:bodyPr vert="horz" wrap="square" lIns="0" tIns="5943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Oksigen </a:t>
            </a:r>
            <a:r>
              <a:rPr dirty="0"/>
              <a:t>?</a:t>
            </a:r>
            <a:r>
              <a:rPr spc="-15" dirty="0"/>
              <a:t> Perlukah?</a:t>
            </a:r>
          </a:p>
          <a:p>
            <a:pPr marL="635" algn="ctr">
              <a:lnSpc>
                <a:spcPct val="100000"/>
              </a:lnSpc>
            </a:pPr>
            <a:r>
              <a:rPr spc="-20" dirty="0"/>
              <a:t>Berapa Banyak?</a:t>
            </a:r>
            <a:r>
              <a:rPr spc="-70" dirty="0"/>
              <a:t> </a:t>
            </a:r>
            <a:r>
              <a:rPr spc="-10" dirty="0"/>
              <a:t>Kapan?</a:t>
            </a:r>
          </a:p>
        </p:txBody>
      </p:sp>
      <p:sp>
        <p:nvSpPr>
          <p:cNvPr id="3" name="object 3"/>
          <p:cNvSpPr/>
          <p:nvPr/>
        </p:nvSpPr>
        <p:spPr>
          <a:xfrm>
            <a:off x="665020" y="1289052"/>
            <a:ext cx="3149600" cy="2362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571501" y="4090909"/>
            <a:ext cx="3124200" cy="185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 dirty="0"/>
          </a:p>
        </p:txBody>
      </p:sp>
      <p:sp>
        <p:nvSpPr>
          <p:cNvPr id="5" name="object 5"/>
          <p:cNvSpPr/>
          <p:nvPr/>
        </p:nvSpPr>
        <p:spPr>
          <a:xfrm>
            <a:off x="589685" y="4011473"/>
            <a:ext cx="3124200" cy="1936811"/>
          </a:xfrm>
          <a:custGeom>
            <a:avLst/>
            <a:gdLst/>
            <a:ahLst/>
            <a:cxnLst/>
            <a:rect l="l" t="t" r="r" b="b"/>
            <a:pathLst>
              <a:path w="3136900" h="1870075">
                <a:moveTo>
                  <a:pt x="0" y="0"/>
                </a:moveTo>
                <a:lnTo>
                  <a:pt x="3136899" y="0"/>
                </a:lnTo>
                <a:lnTo>
                  <a:pt x="3136899" y="1870074"/>
                </a:lnTo>
                <a:lnTo>
                  <a:pt x="0" y="1870074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 txBox="1"/>
          <p:nvPr/>
        </p:nvSpPr>
        <p:spPr>
          <a:xfrm>
            <a:off x="3976255" y="5921154"/>
            <a:ext cx="7626060" cy="412292"/>
          </a:xfrm>
          <a:prstGeom prst="rect">
            <a:avLst/>
          </a:prstGeom>
          <a:solidFill>
            <a:srgbClr val="FF3399"/>
          </a:solidFill>
        </p:spPr>
        <p:txBody>
          <a:bodyPr vert="horz" wrap="square" lIns="0" tIns="52705" rIns="0" bIns="0" rtlCol="0">
            <a:spAutoFit/>
          </a:bodyPr>
          <a:lstStyle/>
          <a:p>
            <a:pPr marL="1192469" marR="191760" indent="-993089">
              <a:lnSpc>
                <a:spcPts val="2810"/>
              </a:lnSpc>
              <a:spcBef>
                <a:spcPts val="415"/>
              </a:spcBef>
            </a:pPr>
            <a:r>
              <a:rPr sz="2400" b="1" spc="-40" dirty="0">
                <a:latin typeface="Calibri"/>
                <a:cs typeface="Calibri"/>
              </a:rPr>
              <a:t>TARGET </a:t>
            </a:r>
            <a:r>
              <a:rPr sz="2400" b="1" spc="-30" dirty="0">
                <a:latin typeface="Calibri"/>
                <a:cs typeface="Calibri"/>
              </a:rPr>
              <a:t>SATURASI </a:t>
            </a:r>
            <a:r>
              <a:rPr sz="3525" spc="67" baseline="1182" dirty="0">
                <a:latin typeface="Wingdings"/>
                <a:cs typeface="Wingdings"/>
              </a:rPr>
              <a:t></a:t>
            </a:r>
            <a:r>
              <a:rPr sz="3525" spc="67" baseline="1182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Calibri"/>
                <a:cs typeface="Calibri"/>
              </a:rPr>
              <a:t>88 </a:t>
            </a:r>
            <a:r>
              <a:rPr sz="2400" b="1" dirty="0">
                <a:latin typeface="Calibri"/>
                <a:cs typeface="Calibri"/>
              </a:rPr>
              <a:t>% sd </a:t>
            </a:r>
            <a:r>
              <a:rPr sz="2400" b="1" spc="-5" dirty="0">
                <a:latin typeface="Calibri"/>
                <a:cs typeface="Calibri"/>
              </a:rPr>
              <a:t>92</a:t>
            </a:r>
            <a:r>
              <a:rPr sz="2400" b="1" spc="-1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%  </a:t>
            </a:r>
            <a:r>
              <a:rPr sz="2400" b="1" spc="-5" dirty="0">
                <a:latin typeface="Calibri"/>
                <a:cs typeface="Calibri"/>
              </a:rPr>
              <a:t>BUKAN 100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%!!!!!!</a:t>
            </a:r>
            <a:endParaRPr sz="2400" dirty="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6775450" y="1746253"/>
          <a:ext cx="2985770" cy="38099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2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2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1929">
                <a:tc>
                  <a:txBody>
                    <a:bodyPr/>
                    <a:lstStyle/>
                    <a:p>
                      <a:pPr marL="67945">
                        <a:lnSpc>
                          <a:spcPts val="2295"/>
                        </a:lnSpc>
                      </a:pPr>
                      <a:r>
                        <a:rPr sz="20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Waktu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dari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Lahir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2295"/>
                        </a:lnSpc>
                      </a:pPr>
                      <a:r>
                        <a:rPr sz="20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Target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SpO</a:t>
                      </a:r>
                      <a:r>
                        <a:rPr sz="2000" b="1" spc="-7" baseline="-1709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2000" baseline="-17094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Preduktal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950">
                <a:tc>
                  <a:txBody>
                    <a:bodyPr/>
                    <a:lstStyle/>
                    <a:p>
                      <a:pPr marL="67945">
                        <a:lnSpc>
                          <a:spcPts val="231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20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menit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2310"/>
                        </a:lnSpc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60-70%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950">
                <a:tc>
                  <a:txBody>
                    <a:bodyPr/>
                    <a:lstStyle/>
                    <a:p>
                      <a:pPr marL="67945">
                        <a:lnSpc>
                          <a:spcPts val="2305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sz="20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menit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2305"/>
                        </a:lnSpc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65-85%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950">
                <a:tc>
                  <a:txBody>
                    <a:bodyPr/>
                    <a:lstStyle/>
                    <a:p>
                      <a:pPr marL="67945">
                        <a:lnSpc>
                          <a:spcPts val="230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20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menit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2300"/>
                        </a:lnSpc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70-90%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5950">
                <a:tc>
                  <a:txBody>
                    <a:bodyPr/>
                    <a:lstStyle/>
                    <a:p>
                      <a:pPr marL="67945">
                        <a:lnSpc>
                          <a:spcPts val="230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r>
                        <a:rPr sz="20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menit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2300"/>
                        </a:lnSpc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75-90%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950">
                <a:tc>
                  <a:txBody>
                    <a:bodyPr/>
                    <a:lstStyle/>
                    <a:p>
                      <a:pPr marL="67945">
                        <a:lnSpc>
                          <a:spcPts val="2295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20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menit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2295"/>
                        </a:lnSpc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80-90%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320">
                <a:tc>
                  <a:txBody>
                    <a:bodyPr/>
                    <a:lstStyle/>
                    <a:p>
                      <a:pPr marL="67945">
                        <a:lnSpc>
                          <a:spcPts val="2290"/>
                        </a:lnSpc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20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menit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2290"/>
                        </a:lnSpc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85-90%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0607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2528" y="391285"/>
            <a:ext cx="6323181" cy="5593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2AF911-4D41-734B-895C-BFDA9CC90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887" y="651164"/>
            <a:ext cx="31115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60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E92B4D-88A1-EB4E-8078-AF34B5CC91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0" t="1414" r="4458" b="2627"/>
          <a:stretch/>
        </p:blipFill>
        <p:spPr>
          <a:xfrm>
            <a:off x="443345" y="96982"/>
            <a:ext cx="5777346" cy="65809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D0ACC6-DA52-0443-88AC-67A1A5789BEE}"/>
              </a:ext>
            </a:extLst>
          </p:cNvPr>
          <p:cNvSpPr/>
          <p:nvPr/>
        </p:nvSpPr>
        <p:spPr>
          <a:xfrm>
            <a:off x="4350327" y="0"/>
            <a:ext cx="2050474" cy="1731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2F3C7F-6F27-2E4F-8969-A105849E29A7}"/>
              </a:ext>
            </a:extLst>
          </p:cNvPr>
          <p:cNvSpPr/>
          <p:nvPr/>
        </p:nvSpPr>
        <p:spPr>
          <a:xfrm>
            <a:off x="0" y="0"/>
            <a:ext cx="1454727" cy="1246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A709420-6AB1-A647-84D8-032568EB63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70" t="13616" r="-178"/>
          <a:stretch/>
        </p:blipFill>
        <p:spPr>
          <a:xfrm>
            <a:off x="6245994" y="96979"/>
            <a:ext cx="5740593" cy="3301883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B42BCE37-47F6-594C-942D-124C78332A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22" r="395" b="3296"/>
          <a:stretch/>
        </p:blipFill>
        <p:spPr>
          <a:xfrm>
            <a:off x="6400801" y="3412711"/>
            <a:ext cx="4904509" cy="340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06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A25DBE-5A82-4D4D-8742-5608BD5FB6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4" t="4311" r="55256" b="4858"/>
          <a:stretch/>
        </p:blipFill>
        <p:spPr>
          <a:xfrm>
            <a:off x="0" y="2199086"/>
            <a:ext cx="4132568" cy="3907586"/>
          </a:xfrm>
          <a:prstGeom prst="rect">
            <a:avLst/>
          </a:prstGeom>
        </p:spPr>
      </p:pic>
      <p:sp>
        <p:nvSpPr>
          <p:cNvPr id="3074" name="Title 1">
            <a:extLst>
              <a:ext uri="{FF2B5EF4-FFF2-40B4-BE49-F238E27FC236}">
                <a16:creationId xmlns:a16="http://schemas.microsoft.com/office/drawing/2014/main" id="{009961B1-82D7-9440-847E-0155F8709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15" y="27500"/>
            <a:ext cx="10515600" cy="1325563"/>
          </a:xfrm>
        </p:spPr>
        <p:txBody>
          <a:bodyPr/>
          <a:lstStyle/>
          <a:p>
            <a:r>
              <a:rPr lang="en-GB" altLang="en-US" sz="3516" dirty="0" err="1">
                <a:solidFill>
                  <a:srgbClr val="000000"/>
                </a:solidFill>
                <a:latin typeface="Arial Rounded MT Bold" panose="020F0704030504030204" pitchFamily="34" charset="77"/>
              </a:rPr>
              <a:t>Latar</a:t>
            </a:r>
            <a:r>
              <a:rPr lang="en-GB" altLang="en-US" sz="3516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 </a:t>
            </a:r>
            <a:r>
              <a:rPr lang="en-GB" altLang="en-US" sz="3516" dirty="0" err="1">
                <a:solidFill>
                  <a:srgbClr val="000000"/>
                </a:solidFill>
                <a:latin typeface="Arial Rounded MT Bold" panose="020F0704030504030204" pitchFamily="34" charset="77"/>
              </a:rPr>
              <a:t>Belakang</a:t>
            </a:r>
            <a:r>
              <a:rPr lang="en-GB" altLang="en-US" sz="3516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: </a:t>
            </a:r>
            <a:r>
              <a:rPr lang="en-GB" altLang="en-US" sz="3516" dirty="0" err="1">
                <a:solidFill>
                  <a:srgbClr val="000000"/>
                </a:solidFill>
                <a:latin typeface="Arial Rounded MT Bold" panose="020F0704030504030204" pitchFamily="34" charset="77"/>
              </a:rPr>
              <a:t>Transisi</a:t>
            </a:r>
            <a:r>
              <a:rPr lang="en-GB" altLang="en-US" sz="3516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 Neonatal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844770-2205-8C49-8DA4-07C6F9455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609" y="1026120"/>
            <a:ext cx="4807191" cy="5828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C5472D-3696-1945-8E85-F495BB5FE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1800" y="4413526"/>
            <a:ext cx="2794347" cy="185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4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64039" y="28921"/>
            <a:ext cx="5149215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699">
              <a:lnSpc>
                <a:spcPct val="100000"/>
              </a:lnSpc>
              <a:spcBef>
                <a:spcPts val="100"/>
              </a:spcBef>
            </a:pPr>
            <a:r>
              <a:rPr spc="-70" dirty="0"/>
              <a:t>Teknik </a:t>
            </a:r>
            <a:r>
              <a:rPr spc="-20" dirty="0"/>
              <a:t>Kompresi</a:t>
            </a:r>
            <a:r>
              <a:rPr spc="15" dirty="0"/>
              <a:t> </a:t>
            </a:r>
            <a:r>
              <a:rPr spc="-5" dirty="0"/>
              <a:t>Dada</a:t>
            </a:r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75797" y="762394"/>
            <a:ext cx="4408943" cy="4537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3275796" y="762395"/>
            <a:ext cx="4409440" cy="4537075"/>
          </a:xfrm>
          <a:custGeom>
            <a:avLst/>
            <a:gdLst/>
            <a:ahLst/>
            <a:cxnLst/>
            <a:rect l="l" t="t" r="r" b="b"/>
            <a:pathLst>
              <a:path w="4409440" h="4537075">
                <a:moveTo>
                  <a:pt x="0" y="0"/>
                </a:moveTo>
                <a:lnTo>
                  <a:pt x="4408944" y="0"/>
                </a:lnTo>
                <a:lnTo>
                  <a:pt x="4408944" y="4537051"/>
                </a:lnTo>
                <a:lnTo>
                  <a:pt x="0" y="4537051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6196585" y="3800856"/>
            <a:ext cx="2673095" cy="1258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6158029" y="3437699"/>
            <a:ext cx="553720" cy="553720"/>
          </a:xfrm>
          <a:custGeom>
            <a:avLst/>
            <a:gdLst/>
            <a:ahLst/>
            <a:cxnLst/>
            <a:rect l="l" t="t" r="r" b="b"/>
            <a:pathLst>
              <a:path w="553720" h="553720">
                <a:moveTo>
                  <a:pt x="553341" y="0"/>
                </a:moveTo>
                <a:lnTo>
                  <a:pt x="0" y="0"/>
                </a:lnTo>
                <a:lnTo>
                  <a:pt x="0" y="553485"/>
                </a:lnTo>
                <a:lnTo>
                  <a:pt x="142595" y="410851"/>
                </a:lnTo>
                <a:lnTo>
                  <a:pt x="142595" y="142595"/>
                </a:lnTo>
                <a:lnTo>
                  <a:pt x="410781" y="142595"/>
                </a:lnTo>
                <a:lnTo>
                  <a:pt x="553341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6158029" y="3437699"/>
            <a:ext cx="553720" cy="553720"/>
          </a:xfrm>
          <a:custGeom>
            <a:avLst/>
            <a:gdLst/>
            <a:ahLst/>
            <a:cxnLst/>
            <a:rect l="l" t="t" r="r" b="b"/>
            <a:pathLst>
              <a:path w="553720" h="553720">
                <a:moveTo>
                  <a:pt x="0" y="0"/>
                </a:moveTo>
                <a:lnTo>
                  <a:pt x="553342" y="0"/>
                </a:lnTo>
                <a:lnTo>
                  <a:pt x="410782" y="142596"/>
                </a:lnTo>
                <a:lnTo>
                  <a:pt x="142596" y="142596"/>
                </a:lnTo>
                <a:lnTo>
                  <a:pt x="142596" y="410851"/>
                </a:lnTo>
                <a:lnTo>
                  <a:pt x="0" y="55348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8331331" y="3437699"/>
            <a:ext cx="553720" cy="553720"/>
          </a:xfrm>
          <a:custGeom>
            <a:avLst/>
            <a:gdLst/>
            <a:ahLst/>
            <a:cxnLst/>
            <a:rect l="l" t="t" r="r" b="b"/>
            <a:pathLst>
              <a:path w="553720" h="553720">
                <a:moveTo>
                  <a:pt x="553341" y="0"/>
                </a:moveTo>
                <a:lnTo>
                  <a:pt x="0" y="0"/>
                </a:lnTo>
                <a:lnTo>
                  <a:pt x="142558" y="142595"/>
                </a:lnTo>
                <a:lnTo>
                  <a:pt x="410744" y="142595"/>
                </a:lnTo>
                <a:lnTo>
                  <a:pt x="410744" y="410851"/>
                </a:lnTo>
                <a:lnTo>
                  <a:pt x="553341" y="553485"/>
                </a:lnTo>
                <a:lnTo>
                  <a:pt x="553341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8331331" y="3437699"/>
            <a:ext cx="553720" cy="553720"/>
          </a:xfrm>
          <a:custGeom>
            <a:avLst/>
            <a:gdLst/>
            <a:ahLst/>
            <a:cxnLst/>
            <a:rect l="l" t="t" r="r" b="b"/>
            <a:pathLst>
              <a:path w="553720" h="553720">
                <a:moveTo>
                  <a:pt x="553342" y="0"/>
                </a:moveTo>
                <a:lnTo>
                  <a:pt x="553342" y="553485"/>
                </a:lnTo>
                <a:lnTo>
                  <a:pt x="410745" y="410851"/>
                </a:lnTo>
                <a:lnTo>
                  <a:pt x="410745" y="142596"/>
                </a:lnTo>
                <a:lnTo>
                  <a:pt x="142559" y="142596"/>
                </a:lnTo>
                <a:lnTo>
                  <a:pt x="0" y="0"/>
                </a:lnTo>
                <a:lnTo>
                  <a:pt x="553342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6158027" y="4713883"/>
            <a:ext cx="553720" cy="553720"/>
          </a:xfrm>
          <a:custGeom>
            <a:avLst/>
            <a:gdLst/>
            <a:ahLst/>
            <a:cxnLst/>
            <a:rect l="l" t="t" r="r" b="b"/>
            <a:pathLst>
              <a:path w="553720" h="553720">
                <a:moveTo>
                  <a:pt x="0" y="0"/>
                </a:moveTo>
                <a:lnTo>
                  <a:pt x="0" y="553485"/>
                </a:lnTo>
                <a:lnTo>
                  <a:pt x="553342" y="553485"/>
                </a:lnTo>
                <a:lnTo>
                  <a:pt x="410782" y="410889"/>
                </a:lnTo>
                <a:lnTo>
                  <a:pt x="142596" y="410889"/>
                </a:lnTo>
                <a:lnTo>
                  <a:pt x="142596" y="142633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6158027" y="4713883"/>
            <a:ext cx="553720" cy="553720"/>
          </a:xfrm>
          <a:custGeom>
            <a:avLst/>
            <a:gdLst/>
            <a:ahLst/>
            <a:cxnLst/>
            <a:rect l="l" t="t" r="r" b="b"/>
            <a:pathLst>
              <a:path w="553720" h="553720">
                <a:moveTo>
                  <a:pt x="0" y="553485"/>
                </a:moveTo>
                <a:lnTo>
                  <a:pt x="0" y="0"/>
                </a:lnTo>
                <a:lnTo>
                  <a:pt x="142596" y="142633"/>
                </a:lnTo>
                <a:lnTo>
                  <a:pt x="142596" y="410888"/>
                </a:lnTo>
                <a:lnTo>
                  <a:pt x="410782" y="410888"/>
                </a:lnTo>
                <a:lnTo>
                  <a:pt x="553342" y="553485"/>
                </a:lnTo>
                <a:lnTo>
                  <a:pt x="0" y="55348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8331331" y="4713883"/>
            <a:ext cx="553720" cy="553720"/>
          </a:xfrm>
          <a:custGeom>
            <a:avLst/>
            <a:gdLst/>
            <a:ahLst/>
            <a:cxnLst/>
            <a:rect l="l" t="t" r="r" b="b"/>
            <a:pathLst>
              <a:path w="553720" h="553720">
                <a:moveTo>
                  <a:pt x="553341" y="0"/>
                </a:moveTo>
                <a:lnTo>
                  <a:pt x="410744" y="142633"/>
                </a:lnTo>
                <a:lnTo>
                  <a:pt x="410744" y="410888"/>
                </a:lnTo>
                <a:lnTo>
                  <a:pt x="142558" y="410888"/>
                </a:lnTo>
                <a:lnTo>
                  <a:pt x="0" y="553485"/>
                </a:lnTo>
                <a:lnTo>
                  <a:pt x="553341" y="553485"/>
                </a:lnTo>
                <a:lnTo>
                  <a:pt x="553341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8331331" y="4713883"/>
            <a:ext cx="553720" cy="553720"/>
          </a:xfrm>
          <a:custGeom>
            <a:avLst/>
            <a:gdLst/>
            <a:ahLst/>
            <a:cxnLst/>
            <a:rect l="l" t="t" r="r" b="b"/>
            <a:pathLst>
              <a:path w="553720" h="553720">
                <a:moveTo>
                  <a:pt x="553342" y="553485"/>
                </a:moveTo>
                <a:lnTo>
                  <a:pt x="0" y="553485"/>
                </a:lnTo>
                <a:lnTo>
                  <a:pt x="142559" y="410888"/>
                </a:lnTo>
                <a:lnTo>
                  <a:pt x="410745" y="410888"/>
                </a:lnTo>
                <a:lnTo>
                  <a:pt x="410745" y="142633"/>
                </a:lnTo>
                <a:lnTo>
                  <a:pt x="553342" y="0"/>
                </a:lnTo>
                <a:lnTo>
                  <a:pt x="553342" y="55348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 txBox="1"/>
          <p:nvPr/>
        </p:nvSpPr>
        <p:spPr>
          <a:xfrm>
            <a:off x="2440939" y="3942588"/>
            <a:ext cx="7512684" cy="28494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07604">
              <a:spcBef>
                <a:spcPts val="100"/>
              </a:spcBef>
            </a:pPr>
            <a:r>
              <a:rPr sz="4400" b="1" dirty="0">
                <a:latin typeface="Calibri"/>
                <a:cs typeface="Calibri"/>
              </a:rPr>
              <a:t>IBU</a:t>
            </a:r>
            <a:r>
              <a:rPr sz="4400" b="1" spc="-15" dirty="0">
                <a:latin typeface="Calibri"/>
                <a:cs typeface="Calibri"/>
              </a:rPr>
              <a:t> </a:t>
            </a:r>
            <a:r>
              <a:rPr sz="4400" b="1" spc="-30" dirty="0">
                <a:latin typeface="Calibri"/>
                <a:cs typeface="Calibri"/>
              </a:rPr>
              <a:t>JARI</a:t>
            </a:r>
            <a:endParaRPr sz="4400" dirty="0">
              <a:latin typeface="Calibri"/>
              <a:cs typeface="Calibri"/>
            </a:endParaRPr>
          </a:p>
          <a:p>
            <a:pPr marL="355582" indent="-342882">
              <a:spcBef>
                <a:spcPts val="4535"/>
              </a:spcBef>
              <a:buClr>
                <a:srgbClr val="C00000"/>
              </a:buClr>
              <a:buSzPct val="90625"/>
              <a:buFont typeface="Arial"/>
              <a:buChar char="•"/>
              <a:tabLst>
                <a:tab pos="354947" algn="l"/>
                <a:tab pos="355582" algn="l"/>
              </a:tabLst>
            </a:pPr>
            <a:r>
              <a:rPr sz="3200" b="1" spc="-20" dirty="0">
                <a:latin typeface="Calibri"/>
                <a:cs typeface="Calibri"/>
              </a:rPr>
              <a:t>Kedua </a:t>
            </a:r>
            <a:r>
              <a:rPr sz="3200" b="1" spc="-5" dirty="0">
                <a:latin typeface="Calibri"/>
                <a:cs typeface="Calibri"/>
              </a:rPr>
              <a:t>ibu jari </a:t>
            </a:r>
            <a:r>
              <a:rPr sz="3200" b="1" spc="-10" dirty="0">
                <a:latin typeface="Calibri"/>
                <a:cs typeface="Calibri"/>
              </a:rPr>
              <a:t>untuk menekan </a:t>
            </a:r>
            <a:r>
              <a:rPr sz="3200" b="1" spc="-5" dirty="0">
                <a:latin typeface="Calibri"/>
                <a:cs typeface="Calibri"/>
              </a:rPr>
              <a:t>tulang dada</a:t>
            </a:r>
            <a:endParaRPr sz="3200" dirty="0">
              <a:latin typeface="Calibri"/>
              <a:cs typeface="Calibri"/>
            </a:endParaRPr>
          </a:p>
          <a:p>
            <a:pPr marL="355582" marR="357487" indent="-342882">
              <a:lnSpc>
                <a:spcPts val="3790"/>
              </a:lnSpc>
              <a:spcBef>
                <a:spcPts val="935"/>
              </a:spcBef>
              <a:buClr>
                <a:srgbClr val="C00000"/>
              </a:buClr>
              <a:buSzPct val="90625"/>
              <a:buFont typeface="Arial"/>
              <a:buChar char="•"/>
              <a:tabLst>
                <a:tab pos="354947" algn="l"/>
                <a:tab pos="355582" algn="l"/>
              </a:tabLst>
            </a:pPr>
            <a:r>
              <a:rPr sz="3200" b="1" spc="-20" dirty="0">
                <a:latin typeface="Calibri"/>
                <a:cs typeface="Calibri"/>
              </a:rPr>
              <a:t>Kedua tangan </a:t>
            </a:r>
            <a:r>
              <a:rPr sz="3200" b="1" spc="-10" dirty="0">
                <a:latin typeface="Calibri"/>
                <a:cs typeface="Calibri"/>
              </a:rPr>
              <a:t>melingkari </a:t>
            </a:r>
            <a:r>
              <a:rPr sz="3200" b="1" spc="-5" dirty="0">
                <a:latin typeface="Calibri"/>
                <a:cs typeface="Calibri"/>
              </a:rPr>
              <a:t>dada </a:t>
            </a:r>
            <a:r>
              <a:rPr sz="3200" b="1" dirty="0">
                <a:latin typeface="Calibri"/>
                <a:cs typeface="Calibri"/>
              </a:rPr>
              <a:t>&amp; </a:t>
            </a:r>
            <a:r>
              <a:rPr sz="3200" b="1" spc="-5" dirty="0">
                <a:latin typeface="Calibri"/>
                <a:cs typeface="Calibri"/>
              </a:rPr>
              <a:t>jari-jari  </a:t>
            </a:r>
            <a:r>
              <a:rPr sz="3200" b="1" spc="-20" dirty="0">
                <a:latin typeface="Calibri"/>
                <a:cs typeface="Calibri"/>
              </a:rPr>
              <a:t>tangan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menopang punggung </a:t>
            </a:r>
            <a:r>
              <a:rPr sz="3200" b="1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bayi</a:t>
            </a:r>
            <a:endParaRPr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9414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5618" y="461738"/>
            <a:ext cx="5099685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699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Lokasi </a:t>
            </a:r>
            <a:r>
              <a:rPr spc="-20" dirty="0"/>
              <a:t>Kompresi</a:t>
            </a:r>
            <a:r>
              <a:rPr spc="-45" dirty="0"/>
              <a:t> </a:t>
            </a:r>
            <a:r>
              <a:rPr spc="-5" dirty="0"/>
              <a:t>Dada</a:t>
            </a:r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81227" y="1655178"/>
            <a:ext cx="5929312" cy="21046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5867402" y="3742287"/>
            <a:ext cx="4067175" cy="2765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  <p:extLst>
      <p:ext uri="{BB962C8B-B14F-4D97-AF65-F5344CB8AC3E}">
        <p14:creationId xmlns:p14="http://schemas.microsoft.com/office/powerpoint/2010/main" val="4156511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6445" y="461738"/>
            <a:ext cx="3039110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699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Obat-Obatan</a:t>
            </a:r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05213" y="1447799"/>
            <a:ext cx="5067300" cy="51389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7194331" y="1426778"/>
            <a:ext cx="1676400" cy="1295400"/>
          </a:xfrm>
          <a:custGeom>
            <a:avLst/>
            <a:gdLst/>
            <a:ahLst/>
            <a:cxnLst/>
            <a:rect l="l" t="t" r="r" b="b"/>
            <a:pathLst>
              <a:path w="1676400" h="1295400">
                <a:moveTo>
                  <a:pt x="1676400" y="0"/>
                </a:moveTo>
                <a:lnTo>
                  <a:pt x="0" y="0"/>
                </a:lnTo>
                <a:lnTo>
                  <a:pt x="0" y="1295400"/>
                </a:lnTo>
                <a:lnTo>
                  <a:pt x="1676400" y="1295400"/>
                </a:lnTo>
                <a:lnTo>
                  <a:pt x="1676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7194331" y="1426778"/>
            <a:ext cx="1676400" cy="1295400"/>
          </a:xfrm>
          <a:custGeom>
            <a:avLst/>
            <a:gdLst/>
            <a:ahLst/>
            <a:cxnLst/>
            <a:rect l="l" t="t" r="r" b="b"/>
            <a:pathLst>
              <a:path w="1676400" h="1295400">
                <a:moveTo>
                  <a:pt x="0" y="0"/>
                </a:moveTo>
                <a:lnTo>
                  <a:pt x="1676400" y="0"/>
                </a:lnTo>
                <a:lnTo>
                  <a:pt x="1676400" y="1295400"/>
                </a:lnTo>
                <a:lnTo>
                  <a:pt x="0" y="12954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3553647" y="2722180"/>
            <a:ext cx="2576830" cy="1625600"/>
          </a:xfrm>
          <a:custGeom>
            <a:avLst/>
            <a:gdLst/>
            <a:ahLst/>
            <a:cxnLst/>
            <a:rect l="l" t="t" r="r" b="b"/>
            <a:pathLst>
              <a:path w="2576829" h="1625600">
                <a:moveTo>
                  <a:pt x="2576512" y="0"/>
                </a:moveTo>
                <a:lnTo>
                  <a:pt x="0" y="0"/>
                </a:lnTo>
                <a:lnTo>
                  <a:pt x="0" y="1625232"/>
                </a:lnTo>
                <a:lnTo>
                  <a:pt x="2576512" y="1625232"/>
                </a:lnTo>
                <a:lnTo>
                  <a:pt x="25765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3553647" y="2722180"/>
            <a:ext cx="2576830" cy="1625600"/>
          </a:xfrm>
          <a:custGeom>
            <a:avLst/>
            <a:gdLst/>
            <a:ahLst/>
            <a:cxnLst/>
            <a:rect l="l" t="t" r="r" b="b"/>
            <a:pathLst>
              <a:path w="2576829" h="1625600">
                <a:moveTo>
                  <a:pt x="0" y="0"/>
                </a:moveTo>
                <a:lnTo>
                  <a:pt x="2576512" y="0"/>
                </a:lnTo>
                <a:lnTo>
                  <a:pt x="2576512" y="1625233"/>
                </a:lnTo>
                <a:lnTo>
                  <a:pt x="0" y="1625233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3279802" y="5486398"/>
            <a:ext cx="3124200" cy="1143000"/>
          </a:xfrm>
          <a:custGeom>
            <a:avLst/>
            <a:gdLst/>
            <a:ahLst/>
            <a:cxnLst/>
            <a:rect l="l" t="t" r="r" b="b"/>
            <a:pathLst>
              <a:path w="3124200" h="1143000">
                <a:moveTo>
                  <a:pt x="0" y="571500"/>
                </a:moveTo>
                <a:lnTo>
                  <a:pt x="5733" y="522188"/>
                </a:lnTo>
                <a:lnTo>
                  <a:pt x="22622" y="474042"/>
                </a:lnTo>
                <a:lnTo>
                  <a:pt x="50197" y="427232"/>
                </a:lnTo>
                <a:lnTo>
                  <a:pt x="87990" y="381930"/>
                </a:lnTo>
                <a:lnTo>
                  <a:pt x="135531" y="338307"/>
                </a:lnTo>
                <a:lnTo>
                  <a:pt x="192351" y="296535"/>
                </a:lnTo>
                <a:lnTo>
                  <a:pt x="257982" y="256786"/>
                </a:lnTo>
                <a:lnTo>
                  <a:pt x="293955" y="237724"/>
                </a:lnTo>
                <a:lnTo>
                  <a:pt x="331954" y="219231"/>
                </a:lnTo>
                <a:lnTo>
                  <a:pt x="371922" y="201330"/>
                </a:lnTo>
                <a:lnTo>
                  <a:pt x="413800" y="184042"/>
                </a:lnTo>
                <a:lnTo>
                  <a:pt x="457528" y="167388"/>
                </a:lnTo>
                <a:lnTo>
                  <a:pt x="503049" y="151390"/>
                </a:lnTo>
                <a:lnTo>
                  <a:pt x="550303" y="136069"/>
                </a:lnTo>
                <a:lnTo>
                  <a:pt x="599233" y="121446"/>
                </a:lnTo>
                <a:lnTo>
                  <a:pt x="649779" y="107544"/>
                </a:lnTo>
                <a:lnTo>
                  <a:pt x="701883" y="94383"/>
                </a:lnTo>
                <a:lnTo>
                  <a:pt x="755487" y="81985"/>
                </a:lnTo>
                <a:lnTo>
                  <a:pt x="810531" y="70372"/>
                </a:lnTo>
                <a:lnTo>
                  <a:pt x="866957" y="59564"/>
                </a:lnTo>
                <a:lnTo>
                  <a:pt x="924707" y="49584"/>
                </a:lnTo>
                <a:lnTo>
                  <a:pt x="983721" y="40452"/>
                </a:lnTo>
                <a:lnTo>
                  <a:pt x="1043942" y="32191"/>
                </a:lnTo>
                <a:lnTo>
                  <a:pt x="1105311" y="24821"/>
                </a:lnTo>
                <a:lnTo>
                  <a:pt x="1167768" y="18365"/>
                </a:lnTo>
                <a:lnTo>
                  <a:pt x="1231256" y="12842"/>
                </a:lnTo>
                <a:lnTo>
                  <a:pt x="1295715" y="8276"/>
                </a:lnTo>
                <a:lnTo>
                  <a:pt x="1361088" y="4687"/>
                </a:lnTo>
                <a:lnTo>
                  <a:pt x="1427316" y="2097"/>
                </a:lnTo>
                <a:lnTo>
                  <a:pt x="1494339" y="528"/>
                </a:lnTo>
                <a:lnTo>
                  <a:pt x="1562100" y="0"/>
                </a:lnTo>
                <a:lnTo>
                  <a:pt x="1629860" y="528"/>
                </a:lnTo>
                <a:lnTo>
                  <a:pt x="1696883" y="2097"/>
                </a:lnTo>
                <a:lnTo>
                  <a:pt x="1763111" y="4687"/>
                </a:lnTo>
                <a:lnTo>
                  <a:pt x="1828484" y="8276"/>
                </a:lnTo>
                <a:lnTo>
                  <a:pt x="1892943" y="12842"/>
                </a:lnTo>
                <a:lnTo>
                  <a:pt x="1956431" y="18365"/>
                </a:lnTo>
                <a:lnTo>
                  <a:pt x="2018888" y="24821"/>
                </a:lnTo>
                <a:lnTo>
                  <a:pt x="2080257" y="32191"/>
                </a:lnTo>
                <a:lnTo>
                  <a:pt x="2140478" y="40452"/>
                </a:lnTo>
                <a:lnTo>
                  <a:pt x="2199492" y="49584"/>
                </a:lnTo>
                <a:lnTo>
                  <a:pt x="2257242" y="59564"/>
                </a:lnTo>
                <a:lnTo>
                  <a:pt x="2313668" y="70372"/>
                </a:lnTo>
                <a:lnTo>
                  <a:pt x="2368712" y="81985"/>
                </a:lnTo>
                <a:lnTo>
                  <a:pt x="2422316" y="94383"/>
                </a:lnTo>
                <a:lnTo>
                  <a:pt x="2474420" y="107544"/>
                </a:lnTo>
                <a:lnTo>
                  <a:pt x="2524966" y="121446"/>
                </a:lnTo>
                <a:lnTo>
                  <a:pt x="2573896" y="136069"/>
                </a:lnTo>
                <a:lnTo>
                  <a:pt x="2621150" y="151390"/>
                </a:lnTo>
                <a:lnTo>
                  <a:pt x="2666671" y="167388"/>
                </a:lnTo>
                <a:lnTo>
                  <a:pt x="2710399" y="184042"/>
                </a:lnTo>
                <a:lnTo>
                  <a:pt x="2752277" y="201330"/>
                </a:lnTo>
                <a:lnTo>
                  <a:pt x="2792245" y="219231"/>
                </a:lnTo>
                <a:lnTo>
                  <a:pt x="2830245" y="237724"/>
                </a:lnTo>
                <a:lnTo>
                  <a:pt x="2866217" y="256786"/>
                </a:lnTo>
                <a:lnTo>
                  <a:pt x="2900105" y="276397"/>
                </a:lnTo>
                <a:lnTo>
                  <a:pt x="2961389" y="317179"/>
                </a:lnTo>
                <a:lnTo>
                  <a:pt x="3013628" y="359898"/>
                </a:lnTo>
                <a:lnTo>
                  <a:pt x="3056353" y="404382"/>
                </a:lnTo>
                <a:lnTo>
                  <a:pt x="3089096" y="450459"/>
                </a:lnTo>
                <a:lnTo>
                  <a:pt x="3111386" y="497959"/>
                </a:lnTo>
                <a:lnTo>
                  <a:pt x="3122756" y="546709"/>
                </a:lnTo>
                <a:lnTo>
                  <a:pt x="3124200" y="571500"/>
                </a:lnTo>
                <a:lnTo>
                  <a:pt x="3122756" y="596290"/>
                </a:lnTo>
                <a:lnTo>
                  <a:pt x="3111386" y="645040"/>
                </a:lnTo>
                <a:lnTo>
                  <a:pt x="3089096" y="692540"/>
                </a:lnTo>
                <a:lnTo>
                  <a:pt x="3056353" y="738617"/>
                </a:lnTo>
                <a:lnTo>
                  <a:pt x="3013628" y="783101"/>
                </a:lnTo>
                <a:lnTo>
                  <a:pt x="2961389" y="825820"/>
                </a:lnTo>
                <a:lnTo>
                  <a:pt x="2900105" y="866602"/>
                </a:lnTo>
                <a:lnTo>
                  <a:pt x="2866217" y="886213"/>
                </a:lnTo>
                <a:lnTo>
                  <a:pt x="2830245" y="905275"/>
                </a:lnTo>
                <a:lnTo>
                  <a:pt x="2792245" y="923768"/>
                </a:lnTo>
                <a:lnTo>
                  <a:pt x="2752277" y="941669"/>
                </a:lnTo>
                <a:lnTo>
                  <a:pt x="2710399" y="958957"/>
                </a:lnTo>
                <a:lnTo>
                  <a:pt x="2666671" y="975611"/>
                </a:lnTo>
                <a:lnTo>
                  <a:pt x="2621150" y="991609"/>
                </a:lnTo>
                <a:lnTo>
                  <a:pt x="2573896" y="1006930"/>
                </a:lnTo>
                <a:lnTo>
                  <a:pt x="2524966" y="1021553"/>
                </a:lnTo>
                <a:lnTo>
                  <a:pt x="2474420" y="1035455"/>
                </a:lnTo>
                <a:lnTo>
                  <a:pt x="2422316" y="1048616"/>
                </a:lnTo>
                <a:lnTo>
                  <a:pt x="2368712" y="1061014"/>
                </a:lnTo>
                <a:lnTo>
                  <a:pt x="2313668" y="1072627"/>
                </a:lnTo>
                <a:lnTo>
                  <a:pt x="2257242" y="1083435"/>
                </a:lnTo>
                <a:lnTo>
                  <a:pt x="2199492" y="1093415"/>
                </a:lnTo>
                <a:lnTo>
                  <a:pt x="2140478" y="1102547"/>
                </a:lnTo>
                <a:lnTo>
                  <a:pt x="2080257" y="1110808"/>
                </a:lnTo>
                <a:lnTo>
                  <a:pt x="2018888" y="1118178"/>
                </a:lnTo>
                <a:lnTo>
                  <a:pt x="1956431" y="1124634"/>
                </a:lnTo>
                <a:lnTo>
                  <a:pt x="1892943" y="1130157"/>
                </a:lnTo>
                <a:lnTo>
                  <a:pt x="1828484" y="1134723"/>
                </a:lnTo>
                <a:lnTo>
                  <a:pt x="1763111" y="1138312"/>
                </a:lnTo>
                <a:lnTo>
                  <a:pt x="1696883" y="1140902"/>
                </a:lnTo>
                <a:lnTo>
                  <a:pt x="1629860" y="1142472"/>
                </a:lnTo>
                <a:lnTo>
                  <a:pt x="1562100" y="1143000"/>
                </a:lnTo>
                <a:lnTo>
                  <a:pt x="1494339" y="1142472"/>
                </a:lnTo>
                <a:lnTo>
                  <a:pt x="1427316" y="1140902"/>
                </a:lnTo>
                <a:lnTo>
                  <a:pt x="1361088" y="1138312"/>
                </a:lnTo>
                <a:lnTo>
                  <a:pt x="1295715" y="1134723"/>
                </a:lnTo>
                <a:lnTo>
                  <a:pt x="1231256" y="1130157"/>
                </a:lnTo>
                <a:lnTo>
                  <a:pt x="1167768" y="1124634"/>
                </a:lnTo>
                <a:lnTo>
                  <a:pt x="1105311" y="1118178"/>
                </a:lnTo>
                <a:lnTo>
                  <a:pt x="1043942" y="1110808"/>
                </a:lnTo>
                <a:lnTo>
                  <a:pt x="983721" y="1102547"/>
                </a:lnTo>
                <a:lnTo>
                  <a:pt x="924707" y="1093415"/>
                </a:lnTo>
                <a:lnTo>
                  <a:pt x="866957" y="1083435"/>
                </a:lnTo>
                <a:lnTo>
                  <a:pt x="810531" y="1072627"/>
                </a:lnTo>
                <a:lnTo>
                  <a:pt x="755487" y="1061014"/>
                </a:lnTo>
                <a:lnTo>
                  <a:pt x="701883" y="1048616"/>
                </a:lnTo>
                <a:lnTo>
                  <a:pt x="649779" y="1035455"/>
                </a:lnTo>
                <a:lnTo>
                  <a:pt x="599233" y="1021553"/>
                </a:lnTo>
                <a:lnTo>
                  <a:pt x="550303" y="1006930"/>
                </a:lnTo>
                <a:lnTo>
                  <a:pt x="503049" y="991609"/>
                </a:lnTo>
                <a:lnTo>
                  <a:pt x="457528" y="975611"/>
                </a:lnTo>
                <a:lnTo>
                  <a:pt x="413800" y="958957"/>
                </a:lnTo>
                <a:lnTo>
                  <a:pt x="371922" y="941669"/>
                </a:lnTo>
                <a:lnTo>
                  <a:pt x="331954" y="923768"/>
                </a:lnTo>
                <a:lnTo>
                  <a:pt x="293955" y="905275"/>
                </a:lnTo>
                <a:lnTo>
                  <a:pt x="257982" y="886213"/>
                </a:lnTo>
                <a:lnTo>
                  <a:pt x="224094" y="866602"/>
                </a:lnTo>
                <a:lnTo>
                  <a:pt x="162810" y="825820"/>
                </a:lnTo>
                <a:lnTo>
                  <a:pt x="110571" y="783101"/>
                </a:lnTo>
                <a:lnTo>
                  <a:pt x="67846" y="738617"/>
                </a:lnTo>
                <a:lnTo>
                  <a:pt x="35103" y="692540"/>
                </a:lnTo>
                <a:lnTo>
                  <a:pt x="12813" y="645040"/>
                </a:lnTo>
                <a:lnTo>
                  <a:pt x="1443" y="596290"/>
                </a:lnTo>
                <a:lnTo>
                  <a:pt x="0" y="571500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</p:spTree>
    <p:extLst>
      <p:ext uri="{BB962C8B-B14F-4D97-AF65-F5344CB8AC3E}">
        <p14:creationId xmlns:p14="http://schemas.microsoft.com/office/powerpoint/2010/main" val="3536999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4684" y="1424081"/>
            <a:ext cx="487313" cy="27432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699">
              <a:lnSpc>
                <a:spcPts val="3785"/>
              </a:lnSpc>
            </a:pPr>
            <a:r>
              <a:rPr sz="3200" b="1" spc="-5" dirty="0">
                <a:latin typeface="Calibri"/>
                <a:cs typeface="Calibri"/>
              </a:rPr>
              <a:t>Jalur</a:t>
            </a:r>
            <a:r>
              <a:rPr sz="3200" b="1" spc="-80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Pemberian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23330" y="1046030"/>
            <a:ext cx="2201545" cy="5349240"/>
          </a:xfrm>
          <a:custGeom>
            <a:avLst/>
            <a:gdLst/>
            <a:ahLst/>
            <a:cxnLst/>
            <a:rect l="l" t="t" r="r" b="b"/>
            <a:pathLst>
              <a:path w="2201545" h="5349240">
                <a:moveTo>
                  <a:pt x="2201101" y="0"/>
                </a:moveTo>
                <a:lnTo>
                  <a:pt x="0" y="0"/>
                </a:lnTo>
                <a:lnTo>
                  <a:pt x="0" y="5349239"/>
                </a:lnTo>
                <a:lnTo>
                  <a:pt x="2201101" y="5349239"/>
                </a:lnTo>
                <a:lnTo>
                  <a:pt x="2201101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2023330" y="1046030"/>
            <a:ext cx="2201545" cy="5349240"/>
          </a:xfrm>
          <a:custGeom>
            <a:avLst/>
            <a:gdLst/>
            <a:ahLst/>
            <a:cxnLst/>
            <a:rect l="l" t="t" r="r" b="b"/>
            <a:pathLst>
              <a:path w="2201545" h="5349240">
                <a:moveTo>
                  <a:pt x="0" y="0"/>
                </a:moveTo>
                <a:lnTo>
                  <a:pt x="2201102" y="0"/>
                </a:lnTo>
                <a:lnTo>
                  <a:pt x="2201102" y="5349240"/>
                </a:lnTo>
                <a:lnTo>
                  <a:pt x="0" y="534924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 txBox="1"/>
          <p:nvPr/>
        </p:nvSpPr>
        <p:spPr>
          <a:xfrm>
            <a:off x="2188429" y="1373631"/>
            <a:ext cx="1866264" cy="3468257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240653" marR="363201" indent="-228588">
              <a:lnSpc>
                <a:spcPts val="2690"/>
              </a:lnSpc>
              <a:spcBef>
                <a:spcPts val="445"/>
              </a:spcBef>
              <a:buFont typeface="Calibri"/>
              <a:buChar char="•"/>
              <a:tabLst>
                <a:tab pos="241288" algn="l"/>
              </a:tabLst>
            </a:pPr>
            <a:r>
              <a:rPr sz="2500" b="1" spc="-35" dirty="0">
                <a:solidFill>
                  <a:srgbClr val="FFFFFF"/>
                </a:solidFill>
                <a:latin typeface="Calibri"/>
                <a:cs typeface="Calibri"/>
              </a:rPr>
              <a:t>Vena  </a:t>
            </a:r>
            <a:r>
              <a:rPr sz="2500" b="1" spc="-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mbili</a:t>
            </a:r>
            <a:r>
              <a:rPr sz="2500" b="1" spc="-3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endParaRPr sz="2500">
              <a:latin typeface="Calibri"/>
              <a:cs typeface="Calibri"/>
            </a:endParaRPr>
          </a:p>
          <a:p>
            <a:pPr marL="240653" marR="38733" indent="-228588">
              <a:lnSpc>
                <a:spcPts val="2810"/>
              </a:lnSpc>
              <a:spcBef>
                <a:spcPts val="405"/>
              </a:spcBef>
              <a:buFont typeface="Calibri"/>
              <a:buChar char="•"/>
              <a:tabLst>
                <a:tab pos="241288" algn="l"/>
              </a:tabLst>
            </a:pPr>
            <a:r>
              <a:rPr sz="2500" b="1" spc="-5" dirty="0">
                <a:solidFill>
                  <a:srgbClr val="FFFFFF"/>
                </a:solidFill>
                <a:latin typeface="Calibri"/>
                <a:cs typeface="Calibri"/>
              </a:rPr>
              <a:t>Pipa 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Endot</a:t>
            </a:r>
            <a:r>
              <a:rPr sz="2500" b="1" spc="-5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500" b="1" spc="-7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eal</a:t>
            </a:r>
            <a:endParaRPr sz="2500">
              <a:latin typeface="Calibri"/>
              <a:cs typeface="Calibri"/>
            </a:endParaRPr>
          </a:p>
          <a:p>
            <a:pPr marL="241288" indent="-228588">
              <a:spcBef>
                <a:spcPts val="130"/>
              </a:spcBef>
              <a:buFont typeface="Calibri"/>
              <a:buChar char="•"/>
              <a:tabLst>
                <a:tab pos="241288" algn="l"/>
              </a:tabLst>
            </a:pPr>
            <a:r>
              <a:rPr sz="2500" b="1" spc="-35" dirty="0">
                <a:solidFill>
                  <a:srgbClr val="FFFFFF"/>
                </a:solidFill>
                <a:latin typeface="Calibri"/>
                <a:cs typeface="Calibri"/>
              </a:rPr>
              <a:t>Vena</a:t>
            </a:r>
            <a:r>
              <a:rPr sz="25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-15" dirty="0">
                <a:solidFill>
                  <a:srgbClr val="FFFFFF"/>
                </a:solidFill>
                <a:latin typeface="Calibri"/>
                <a:cs typeface="Calibri"/>
              </a:rPr>
              <a:t>Perifer</a:t>
            </a:r>
            <a:endParaRPr sz="2500">
              <a:latin typeface="Calibri"/>
              <a:cs typeface="Calibri"/>
            </a:endParaRPr>
          </a:p>
          <a:p>
            <a:pPr marL="240653" marR="111119" indent="-228588">
              <a:lnSpc>
                <a:spcPts val="2690"/>
              </a:lnSpc>
              <a:spcBef>
                <a:spcPts val="560"/>
              </a:spcBef>
              <a:buFont typeface="Calibri"/>
              <a:buChar char="•"/>
              <a:tabLst>
                <a:tab pos="241288" algn="l"/>
              </a:tabLst>
            </a:pPr>
            <a:r>
              <a:rPr sz="2500" b="1" spc="-5" dirty="0">
                <a:solidFill>
                  <a:srgbClr val="FFFFFF"/>
                </a:solidFill>
                <a:latin typeface="Calibri"/>
                <a:cs typeface="Calibri"/>
              </a:rPr>
              <a:t>Jalur 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500" b="1" spc="-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500" b="1" spc="-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500" b="1" spc="-6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500" b="1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osse</a:t>
            </a:r>
            <a:r>
              <a:rPr sz="2500" b="1" spc="-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2500">
              <a:latin typeface="Calibri"/>
              <a:cs typeface="Calibri"/>
            </a:endParaRPr>
          </a:p>
          <a:p>
            <a:pPr marL="240653" marR="363201" indent="-228588">
              <a:lnSpc>
                <a:spcPts val="2780"/>
              </a:lnSpc>
              <a:spcBef>
                <a:spcPts val="455"/>
              </a:spcBef>
              <a:buFont typeface="Calibri"/>
              <a:buChar char="•"/>
              <a:tabLst>
                <a:tab pos="241288" algn="l"/>
              </a:tabLst>
            </a:pPr>
            <a:r>
              <a:rPr sz="2500" b="1" spc="-10" dirty="0">
                <a:solidFill>
                  <a:srgbClr val="FFFFFF"/>
                </a:solidFill>
                <a:latin typeface="Calibri"/>
                <a:cs typeface="Calibri"/>
              </a:rPr>
              <a:t>Arteri  </a:t>
            </a:r>
            <a:r>
              <a:rPr sz="2500" b="1" spc="-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mbili</a:t>
            </a:r>
            <a:r>
              <a:rPr sz="2500" b="1" spc="-3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81436" y="462730"/>
            <a:ext cx="883787" cy="8837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1581437" y="462730"/>
            <a:ext cx="883919" cy="883919"/>
          </a:xfrm>
          <a:custGeom>
            <a:avLst/>
            <a:gdLst/>
            <a:ahLst/>
            <a:cxnLst/>
            <a:rect l="l" t="t" r="r" b="b"/>
            <a:pathLst>
              <a:path w="883919" h="883919">
                <a:moveTo>
                  <a:pt x="0" y="0"/>
                </a:moveTo>
                <a:lnTo>
                  <a:pt x="883788" y="0"/>
                </a:lnTo>
                <a:lnTo>
                  <a:pt x="883788" y="883788"/>
                </a:lnTo>
                <a:lnTo>
                  <a:pt x="0" y="883788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 txBox="1"/>
          <p:nvPr/>
        </p:nvSpPr>
        <p:spPr>
          <a:xfrm>
            <a:off x="4717748" y="1422797"/>
            <a:ext cx="487313" cy="16719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699">
              <a:lnSpc>
                <a:spcPts val="3785"/>
              </a:lnSpc>
            </a:pPr>
            <a:r>
              <a:rPr sz="3200" b="1" spc="-10" dirty="0">
                <a:latin typeface="Calibri"/>
                <a:cs typeface="Calibri"/>
              </a:rPr>
              <a:t>Adrenalin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16395" y="1046030"/>
            <a:ext cx="2201545" cy="5349240"/>
          </a:xfrm>
          <a:custGeom>
            <a:avLst/>
            <a:gdLst/>
            <a:ahLst/>
            <a:cxnLst/>
            <a:rect l="l" t="t" r="r" b="b"/>
            <a:pathLst>
              <a:path w="2201545" h="5349240">
                <a:moveTo>
                  <a:pt x="2201103" y="0"/>
                </a:moveTo>
                <a:lnTo>
                  <a:pt x="0" y="0"/>
                </a:lnTo>
                <a:lnTo>
                  <a:pt x="0" y="5349239"/>
                </a:lnTo>
                <a:lnTo>
                  <a:pt x="2201103" y="5349239"/>
                </a:lnTo>
                <a:lnTo>
                  <a:pt x="2201103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5216395" y="1046030"/>
            <a:ext cx="2201545" cy="5349240"/>
          </a:xfrm>
          <a:custGeom>
            <a:avLst/>
            <a:gdLst/>
            <a:ahLst/>
            <a:cxnLst/>
            <a:rect l="l" t="t" r="r" b="b"/>
            <a:pathLst>
              <a:path w="2201545" h="5349240">
                <a:moveTo>
                  <a:pt x="0" y="0"/>
                </a:moveTo>
                <a:lnTo>
                  <a:pt x="2201102" y="0"/>
                </a:lnTo>
                <a:lnTo>
                  <a:pt x="2201102" y="5349240"/>
                </a:lnTo>
                <a:lnTo>
                  <a:pt x="0" y="534924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 txBox="1"/>
          <p:nvPr/>
        </p:nvSpPr>
        <p:spPr>
          <a:xfrm>
            <a:off x="5331712" y="1371091"/>
            <a:ext cx="1926589" cy="4039438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84140" indent="-171441">
              <a:spcBef>
                <a:spcPts val="219"/>
              </a:spcBef>
              <a:buFont typeface="Calibri"/>
              <a:buChar char="•"/>
              <a:tabLst>
                <a:tab pos="184140" algn="l"/>
              </a:tabLst>
            </a:pP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Indikasi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>
              <a:latin typeface="Calibri"/>
              <a:cs typeface="Calibri"/>
            </a:endParaRPr>
          </a:p>
          <a:p>
            <a:pPr marL="355582" marR="163822" lvl="1" indent="-171441">
              <a:lnSpc>
                <a:spcPct val="92800"/>
              </a:lnSpc>
              <a:spcBef>
                <a:spcPts val="275"/>
              </a:spcBef>
              <a:buFont typeface="Calibri"/>
              <a:buChar char="•"/>
              <a:tabLst>
                <a:tab pos="355582" algn="l"/>
              </a:tabLst>
            </a:pP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VTP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dan  </a:t>
            </a:r>
            <a:r>
              <a:rPr b="1" spc="-15" dirty="0">
                <a:solidFill>
                  <a:srgbClr val="FFFFFF"/>
                </a:solidFill>
                <a:latin typeface="Calibri"/>
                <a:cs typeface="Calibri"/>
              </a:rPr>
              <a:t>kompresi</a:t>
            </a:r>
            <a:r>
              <a:rPr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dada  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adekuat</a:t>
            </a:r>
            <a:r>
              <a:rPr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20" dirty="0">
                <a:solidFill>
                  <a:srgbClr val="FFFFFF"/>
                </a:solidFill>
                <a:latin typeface="Calibri"/>
                <a:cs typeface="Calibri"/>
              </a:rPr>
              <a:t>gagal</a:t>
            </a:r>
            <a:endParaRPr>
              <a:latin typeface="Calibri"/>
              <a:cs typeface="Calibri"/>
            </a:endParaRPr>
          </a:p>
          <a:p>
            <a:pPr marL="184140" indent="-171441">
              <a:lnSpc>
                <a:spcPts val="2030"/>
              </a:lnSpc>
              <a:spcBef>
                <a:spcPts val="145"/>
              </a:spcBef>
              <a:buFont typeface="Calibri"/>
              <a:buChar char="•"/>
              <a:tabLst>
                <a:tab pos="184140" algn="l"/>
              </a:tabLst>
            </a:pP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Meningkatkan</a:t>
            </a:r>
            <a:r>
              <a:rPr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LDJ</a:t>
            </a:r>
            <a:endParaRPr>
              <a:latin typeface="Calibri"/>
              <a:cs typeface="Calibri"/>
            </a:endParaRPr>
          </a:p>
          <a:p>
            <a:pPr marL="184140">
              <a:lnSpc>
                <a:spcPts val="2030"/>
              </a:lnSpc>
            </a:pP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&gt; 60x/</a:t>
            </a:r>
            <a:r>
              <a:rPr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menit</a:t>
            </a:r>
            <a:endParaRPr>
              <a:latin typeface="Calibri"/>
              <a:cs typeface="Calibri"/>
            </a:endParaRPr>
          </a:p>
          <a:p>
            <a:pPr marL="184140" indent="-171441">
              <a:spcBef>
                <a:spcPts val="140"/>
              </a:spcBef>
              <a:buFont typeface="Calibri"/>
              <a:buChar char="•"/>
              <a:tabLst>
                <a:tab pos="184140" algn="l"/>
              </a:tabLst>
            </a:pP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Dosis:</a:t>
            </a:r>
            <a:endParaRPr>
              <a:latin typeface="Calibri"/>
              <a:cs typeface="Calibri"/>
            </a:endParaRPr>
          </a:p>
          <a:p>
            <a:pPr marL="407013" lvl="1" indent="-223508">
              <a:lnSpc>
                <a:spcPts val="2030"/>
              </a:lnSpc>
              <a:spcBef>
                <a:spcPts val="240"/>
              </a:spcBef>
              <a:buFont typeface="Calibri"/>
              <a:buChar char="•"/>
              <a:tabLst>
                <a:tab pos="407649" algn="l"/>
              </a:tabLst>
            </a:pP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IV :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10-</a:t>
            </a:r>
            <a:r>
              <a:rPr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endParaRPr>
              <a:latin typeface="Calibri"/>
              <a:cs typeface="Calibri"/>
            </a:endParaRPr>
          </a:p>
          <a:p>
            <a:pPr marL="355582" marR="33018">
              <a:lnSpc>
                <a:spcPts val="1989"/>
              </a:lnSpc>
              <a:spcBef>
                <a:spcPts val="80"/>
              </a:spcBef>
            </a:pP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mcg/KgBB,  bolus</a:t>
            </a:r>
            <a:r>
              <a:rPr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(1:10.000)</a:t>
            </a:r>
            <a:endParaRPr>
              <a:latin typeface="Calibri"/>
              <a:cs typeface="Calibri"/>
            </a:endParaRPr>
          </a:p>
          <a:p>
            <a:pPr marL="355582" lvl="1" indent="-171441">
              <a:lnSpc>
                <a:spcPts val="2090"/>
              </a:lnSpc>
              <a:spcBef>
                <a:spcPts val="105"/>
              </a:spcBef>
              <a:buFont typeface="Calibri"/>
              <a:buChar char="•"/>
              <a:tabLst>
                <a:tab pos="355582" algn="l"/>
              </a:tabLst>
            </a:pP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Endotrakeal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50</a:t>
            </a:r>
            <a:endParaRPr>
              <a:latin typeface="Calibri"/>
              <a:cs typeface="Calibri"/>
            </a:endParaRPr>
          </a:p>
          <a:p>
            <a:pPr marL="355582">
              <a:lnSpc>
                <a:spcPts val="2005"/>
              </a:lnSpc>
            </a:pP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100</a:t>
            </a:r>
            <a:endParaRPr>
              <a:latin typeface="Calibri"/>
              <a:cs typeface="Calibri"/>
            </a:endParaRPr>
          </a:p>
          <a:p>
            <a:pPr marL="355582" marR="8889">
              <a:lnSpc>
                <a:spcPct val="90000"/>
              </a:lnSpc>
              <a:spcBef>
                <a:spcPts val="135"/>
              </a:spcBef>
            </a:pP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mc</a:t>
            </a:r>
            <a:r>
              <a:rPr b="1" spc="5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kgB</a:t>
            </a:r>
            <a:r>
              <a:rPr b="1" spc="-2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,dil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nj 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utkan VTP  (1:10.000)</a:t>
            </a:r>
            <a:endParaRPr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74501" y="462730"/>
            <a:ext cx="883787" cy="8837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4774502" y="462730"/>
            <a:ext cx="883919" cy="883919"/>
          </a:xfrm>
          <a:custGeom>
            <a:avLst/>
            <a:gdLst/>
            <a:ahLst/>
            <a:cxnLst/>
            <a:rect l="l" t="t" r="r" b="b"/>
            <a:pathLst>
              <a:path w="883920" h="883919">
                <a:moveTo>
                  <a:pt x="0" y="0"/>
                </a:moveTo>
                <a:lnTo>
                  <a:pt x="883788" y="0"/>
                </a:lnTo>
                <a:lnTo>
                  <a:pt x="883788" y="883788"/>
                </a:lnTo>
                <a:lnTo>
                  <a:pt x="0" y="883788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 txBox="1"/>
          <p:nvPr/>
        </p:nvSpPr>
        <p:spPr>
          <a:xfrm>
            <a:off x="7910807" y="1423566"/>
            <a:ext cx="487313" cy="1207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699">
              <a:lnSpc>
                <a:spcPts val="3785"/>
              </a:lnSpc>
            </a:pPr>
            <a:r>
              <a:rPr sz="3200" b="1" dirty="0">
                <a:latin typeface="Calibri"/>
                <a:cs typeface="Calibri"/>
              </a:rPr>
              <a:t>C</a:t>
            </a:r>
            <a:r>
              <a:rPr sz="3200" b="1" spc="-5" dirty="0">
                <a:latin typeface="Calibri"/>
                <a:cs typeface="Calibri"/>
              </a:rPr>
              <a:t>ai</a:t>
            </a:r>
            <a:r>
              <a:rPr sz="3200" b="1" spc="-75" dirty="0">
                <a:latin typeface="Calibri"/>
                <a:cs typeface="Calibri"/>
              </a:rPr>
              <a:t>r</a:t>
            </a:r>
            <a:r>
              <a:rPr sz="3200" b="1" spc="-5" dirty="0">
                <a:latin typeface="Calibri"/>
                <a:cs typeface="Calibri"/>
              </a:rPr>
              <a:t>a</a:t>
            </a:r>
            <a:r>
              <a:rPr sz="3200" b="1" dirty="0">
                <a:latin typeface="Calibri"/>
                <a:cs typeface="Calibri"/>
              </a:rPr>
              <a:t>n: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409461" y="1046030"/>
            <a:ext cx="2201545" cy="5349240"/>
          </a:xfrm>
          <a:custGeom>
            <a:avLst/>
            <a:gdLst/>
            <a:ahLst/>
            <a:cxnLst/>
            <a:rect l="l" t="t" r="r" b="b"/>
            <a:pathLst>
              <a:path w="2201545" h="5349240">
                <a:moveTo>
                  <a:pt x="2201101" y="0"/>
                </a:moveTo>
                <a:lnTo>
                  <a:pt x="0" y="0"/>
                </a:lnTo>
                <a:lnTo>
                  <a:pt x="0" y="5349239"/>
                </a:lnTo>
                <a:lnTo>
                  <a:pt x="2201101" y="5349239"/>
                </a:lnTo>
                <a:lnTo>
                  <a:pt x="2201101" y="0"/>
                </a:lnTo>
                <a:close/>
              </a:path>
            </a:pathLst>
          </a:custGeom>
          <a:solidFill>
            <a:srgbClr val="8064A2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8409461" y="1046030"/>
            <a:ext cx="2201545" cy="5349240"/>
          </a:xfrm>
          <a:custGeom>
            <a:avLst/>
            <a:gdLst/>
            <a:ahLst/>
            <a:cxnLst/>
            <a:rect l="l" t="t" r="r" b="b"/>
            <a:pathLst>
              <a:path w="2201545" h="5349240">
                <a:moveTo>
                  <a:pt x="0" y="0"/>
                </a:moveTo>
                <a:lnTo>
                  <a:pt x="2201102" y="0"/>
                </a:lnTo>
                <a:lnTo>
                  <a:pt x="2201102" y="5349240"/>
                </a:lnTo>
                <a:lnTo>
                  <a:pt x="0" y="534924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 txBox="1"/>
          <p:nvPr/>
        </p:nvSpPr>
        <p:spPr>
          <a:xfrm>
            <a:off x="8524778" y="1386332"/>
            <a:ext cx="1899285" cy="1339726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84140" marR="5080" indent="-171441">
              <a:lnSpc>
                <a:spcPct val="90000"/>
              </a:lnSpc>
              <a:spcBef>
                <a:spcPts val="315"/>
              </a:spcBef>
              <a:buFont typeface="Calibri"/>
              <a:buChar char="•"/>
              <a:tabLst>
                <a:tab pos="184140" algn="l"/>
              </a:tabLst>
            </a:pP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Pasang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infus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/ 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umbilikal,</a:t>
            </a:r>
            <a:r>
              <a:rPr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i="1" spc="-5" dirty="0">
                <a:solidFill>
                  <a:srgbClr val="FFFFFF"/>
                </a:solidFill>
                <a:latin typeface="Calibri"/>
                <a:cs typeface="Calibri"/>
              </a:rPr>
              <a:t>loading 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NaCl</a:t>
            </a:r>
            <a:r>
              <a:rPr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0,9%</a:t>
            </a:r>
            <a:endParaRPr>
              <a:latin typeface="Calibri"/>
              <a:cs typeface="Calibri"/>
            </a:endParaRPr>
          </a:p>
          <a:p>
            <a:pPr marL="184140" marR="83181" indent="-171441">
              <a:lnSpc>
                <a:spcPts val="1900"/>
              </a:lnSpc>
              <a:spcBef>
                <a:spcPts val="520"/>
              </a:spcBef>
              <a:buFont typeface="Calibri"/>
              <a:buChar char="•"/>
              <a:tabLst>
                <a:tab pos="184140" algn="l"/>
              </a:tabLst>
            </a:pPr>
            <a:r>
              <a:rPr b="1" spc="-15" dirty="0">
                <a:solidFill>
                  <a:srgbClr val="FFFFFF"/>
                </a:solidFill>
                <a:latin typeface="Calibri"/>
                <a:cs typeface="Calibri"/>
              </a:rPr>
              <a:t>Pastikan</a:t>
            </a:r>
            <a:r>
              <a:rPr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sirkulasi  baik.</a:t>
            </a:r>
            <a:endParaRPr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967568" y="462730"/>
            <a:ext cx="883787" cy="8837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7967568" y="462730"/>
            <a:ext cx="883919" cy="883919"/>
          </a:xfrm>
          <a:custGeom>
            <a:avLst/>
            <a:gdLst/>
            <a:ahLst/>
            <a:cxnLst/>
            <a:rect l="l" t="t" r="r" b="b"/>
            <a:pathLst>
              <a:path w="883920" h="883919">
                <a:moveTo>
                  <a:pt x="0" y="0"/>
                </a:moveTo>
                <a:lnTo>
                  <a:pt x="883788" y="0"/>
                </a:lnTo>
                <a:lnTo>
                  <a:pt x="883788" y="883788"/>
                </a:lnTo>
                <a:lnTo>
                  <a:pt x="0" y="883788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</p:spTree>
    <p:extLst>
      <p:ext uri="{BB962C8B-B14F-4D97-AF65-F5344CB8AC3E}">
        <p14:creationId xmlns:p14="http://schemas.microsoft.com/office/powerpoint/2010/main" val="3400117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2807" y="529064"/>
            <a:ext cx="2846705" cy="843821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699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latin typeface="Calibri"/>
                <a:cs typeface="Calibri"/>
              </a:rPr>
              <a:t>S T A B L</a:t>
            </a:r>
            <a:r>
              <a:rPr sz="5400" spc="-85" dirty="0">
                <a:latin typeface="Calibri"/>
                <a:cs typeface="Calibri"/>
              </a:rPr>
              <a:t> </a:t>
            </a:r>
            <a:r>
              <a:rPr sz="5400" dirty="0">
                <a:latin typeface="Calibri"/>
                <a:cs typeface="Calibri"/>
              </a:rPr>
              <a:t>E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00" y="1524000"/>
            <a:ext cx="3048000" cy="685800"/>
          </a:xfrm>
          <a:custGeom>
            <a:avLst/>
            <a:gdLst/>
            <a:ahLst/>
            <a:cxnLst/>
            <a:rect l="l" t="t" r="r" b="b"/>
            <a:pathLst>
              <a:path w="3048000" h="685800">
                <a:moveTo>
                  <a:pt x="2933696" y="0"/>
                </a:moveTo>
                <a:lnTo>
                  <a:pt x="114303" y="0"/>
                </a:lnTo>
                <a:lnTo>
                  <a:pt x="69811" y="8982"/>
                </a:lnTo>
                <a:lnTo>
                  <a:pt x="33478" y="33478"/>
                </a:lnTo>
                <a:lnTo>
                  <a:pt x="8982" y="69811"/>
                </a:lnTo>
                <a:lnTo>
                  <a:pt x="0" y="114303"/>
                </a:lnTo>
                <a:lnTo>
                  <a:pt x="0" y="571496"/>
                </a:lnTo>
                <a:lnTo>
                  <a:pt x="8982" y="615988"/>
                </a:lnTo>
                <a:lnTo>
                  <a:pt x="33478" y="652321"/>
                </a:lnTo>
                <a:lnTo>
                  <a:pt x="69811" y="676817"/>
                </a:lnTo>
                <a:lnTo>
                  <a:pt x="114303" y="685800"/>
                </a:lnTo>
                <a:lnTo>
                  <a:pt x="2933696" y="685800"/>
                </a:lnTo>
                <a:lnTo>
                  <a:pt x="2978188" y="676817"/>
                </a:lnTo>
                <a:lnTo>
                  <a:pt x="3014521" y="652321"/>
                </a:lnTo>
                <a:lnTo>
                  <a:pt x="3039017" y="615988"/>
                </a:lnTo>
                <a:lnTo>
                  <a:pt x="3048000" y="571496"/>
                </a:lnTo>
                <a:lnTo>
                  <a:pt x="3048000" y="114303"/>
                </a:lnTo>
                <a:lnTo>
                  <a:pt x="3039017" y="69811"/>
                </a:lnTo>
                <a:lnTo>
                  <a:pt x="3014521" y="33478"/>
                </a:lnTo>
                <a:lnTo>
                  <a:pt x="2978188" y="8982"/>
                </a:lnTo>
                <a:lnTo>
                  <a:pt x="293369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1905000" y="1524000"/>
            <a:ext cx="3048000" cy="685800"/>
          </a:xfrm>
          <a:custGeom>
            <a:avLst/>
            <a:gdLst/>
            <a:ahLst/>
            <a:cxnLst/>
            <a:rect l="l" t="t" r="r" b="b"/>
            <a:pathLst>
              <a:path w="3048000" h="685800">
                <a:moveTo>
                  <a:pt x="0" y="114303"/>
                </a:moveTo>
                <a:lnTo>
                  <a:pt x="8982" y="69811"/>
                </a:lnTo>
                <a:lnTo>
                  <a:pt x="33478" y="33478"/>
                </a:lnTo>
                <a:lnTo>
                  <a:pt x="69811" y="8982"/>
                </a:lnTo>
                <a:lnTo>
                  <a:pt x="114303" y="0"/>
                </a:lnTo>
                <a:lnTo>
                  <a:pt x="2933697" y="0"/>
                </a:lnTo>
                <a:lnTo>
                  <a:pt x="2978189" y="8982"/>
                </a:lnTo>
                <a:lnTo>
                  <a:pt x="3014521" y="33478"/>
                </a:lnTo>
                <a:lnTo>
                  <a:pt x="3039017" y="69811"/>
                </a:lnTo>
                <a:lnTo>
                  <a:pt x="3048000" y="114303"/>
                </a:lnTo>
                <a:lnTo>
                  <a:pt x="3048000" y="571496"/>
                </a:lnTo>
                <a:lnTo>
                  <a:pt x="3039017" y="615988"/>
                </a:lnTo>
                <a:lnTo>
                  <a:pt x="3014521" y="652321"/>
                </a:lnTo>
                <a:lnTo>
                  <a:pt x="2978189" y="676817"/>
                </a:lnTo>
                <a:lnTo>
                  <a:pt x="2933697" y="685800"/>
                </a:lnTo>
                <a:lnTo>
                  <a:pt x="114303" y="685800"/>
                </a:lnTo>
                <a:lnTo>
                  <a:pt x="69811" y="676817"/>
                </a:lnTo>
                <a:lnTo>
                  <a:pt x="33478" y="652321"/>
                </a:lnTo>
                <a:lnTo>
                  <a:pt x="8982" y="615988"/>
                </a:lnTo>
                <a:lnTo>
                  <a:pt x="0" y="571496"/>
                </a:lnTo>
                <a:lnTo>
                  <a:pt x="0" y="114303"/>
                </a:lnTo>
                <a:close/>
              </a:path>
            </a:pathLst>
          </a:custGeom>
          <a:ln w="25400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 txBox="1"/>
          <p:nvPr/>
        </p:nvSpPr>
        <p:spPr>
          <a:xfrm>
            <a:off x="2485263" y="1703323"/>
            <a:ext cx="188785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pc="-5" dirty="0">
                <a:solidFill>
                  <a:srgbClr val="FFFFFF"/>
                </a:solidFill>
                <a:latin typeface="Calibri"/>
                <a:cs typeface="Calibri"/>
              </a:rPr>
              <a:t>SUGAR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+ 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SAFE</a:t>
            </a:r>
            <a:r>
              <a:rPr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FFFFFF"/>
                </a:solidFill>
                <a:latin typeface="Calibri"/>
                <a:cs typeface="Calibri"/>
              </a:rPr>
              <a:t>CARE</a:t>
            </a:r>
            <a:endParaRPr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05000" y="2362200"/>
            <a:ext cx="3048000" cy="609600"/>
          </a:xfrm>
          <a:custGeom>
            <a:avLst/>
            <a:gdLst/>
            <a:ahLst/>
            <a:cxnLst/>
            <a:rect l="l" t="t" r="r" b="b"/>
            <a:pathLst>
              <a:path w="3048000" h="609600">
                <a:moveTo>
                  <a:pt x="2946396" y="0"/>
                </a:moveTo>
                <a:lnTo>
                  <a:pt x="101603" y="0"/>
                </a:lnTo>
                <a:lnTo>
                  <a:pt x="62054" y="7984"/>
                </a:lnTo>
                <a:lnTo>
                  <a:pt x="29758" y="29758"/>
                </a:lnTo>
                <a:lnTo>
                  <a:pt x="7984" y="62054"/>
                </a:lnTo>
                <a:lnTo>
                  <a:pt x="0" y="101603"/>
                </a:lnTo>
                <a:lnTo>
                  <a:pt x="0" y="507996"/>
                </a:lnTo>
                <a:lnTo>
                  <a:pt x="7984" y="547545"/>
                </a:lnTo>
                <a:lnTo>
                  <a:pt x="29758" y="579841"/>
                </a:lnTo>
                <a:lnTo>
                  <a:pt x="62054" y="601615"/>
                </a:lnTo>
                <a:lnTo>
                  <a:pt x="101603" y="609600"/>
                </a:lnTo>
                <a:lnTo>
                  <a:pt x="2946396" y="609600"/>
                </a:lnTo>
                <a:lnTo>
                  <a:pt x="2985944" y="601615"/>
                </a:lnTo>
                <a:lnTo>
                  <a:pt x="3018240" y="579841"/>
                </a:lnTo>
                <a:lnTo>
                  <a:pt x="3040015" y="547545"/>
                </a:lnTo>
                <a:lnTo>
                  <a:pt x="3048000" y="507996"/>
                </a:lnTo>
                <a:lnTo>
                  <a:pt x="3048000" y="101603"/>
                </a:lnTo>
                <a:lnTo>
                  <a:pt x="3040015" y="62054"/>
                </a:lnTo>
                <a:lnTo>
                  <a:pt x="3018240" y="29758"/>
                </a:lnTo>
                <a:lnTo>
                  <a:pt x="2985944" y="7984"/>
                </a:lnTo>
                <a:lnTo>
                  <a:pt x="294639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1905000" y="2362200"/>
            <a:ext cx="3048000" cy="609600"/>
          </a:xfrm>
          <a:custGeom>
            <a:avLst/>
            <a:gdLst/>
            <a:ahLst/>
            <a:cxnLst/>
            <a:rect l="l" t="t" r="r" b="b"/>
            <a:pathLst>
              <a:path w="3048000" h="609600">
                <a:moveTo>
                  <a:pt x="0" y="101603"/>
                </a:moveTo>
                <a:lnTo>
                  <a:pt x="7984" y="62054"/>
                </a:lnTo>
                <a:lnTo>
                  <a:pt x="29758" y="29758"/>
                </a:lnTo>
                <a:lnTo>
                  <a:pt x="62054" y="7984"/>
                </a:lnTo>
                <a:lnTo>
                  <a:pt x="101603" y="0"/>
                </a:lnTo>
                <a:lnTo>
                  <a:pt x="2946397" y="0"/>
                </a:lnTo>
                <a:lnTo>
                  <a:pt x="2985945" y="7984"/>
                </a:lnTo>
                <a:lnTo>
                  <a:pt x="3018241" y="29758"/>
                </a:lnTo>
                <a:lnTo>
                  <a:pt x="3040015" y="62054"/>
                </a:lnTo>
                <a:lnTo>
                  <a:pt x="3048000" y="101603"/>
                </a:lnTo>
                <a:lnTo>
                  <a:pt x="3048000" y="507996"/>
                </a:lnTo>
                <a:lnTo>
                  <a:pt x="3040015" y="547545"/>
                </a:lnTo>
                <a:lnTo>
                  <a:pt x="3018241" y="579841"/>
                </a:lnTo>
                <a:lnTo>
                  <a:pt x="2985945" y="601615"/>
                </a:lnTo>
                <a:lnTo>
                  <a:pt x="2946397" y="609600"/>
                </a:lnTo>
                <a:lnTo>
                  <a:pt x="101603" y="609600"/>
                </a:lnTo>
                <a:lnTo>
                  <a:pt x="62054" y="601615"/>
                </a:lnTo>
                <a:lnTo>
                  <a:pt x="29758" y="579841"/>
                </a:lnTo>
                <a:lnTo>
                  <a:pt x="7984" y="547545"/>
                </a:lnTo>
                <a:lnTo>
                  <a:pt x="0" y="507996"/>
                </a:lnTo>
                <a:lnTo>
                  <a:pt x="0" y="101603"/>
                </a:lnTo>
                <a:close/>
              </a:path>
            </a:pathLst>
          </a:custGeom>
          <a:ln w="25400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 txBox="1"/>
          <p:nvPr/>
        </p:nvSpPr>
        <p:spPr>
          <a:xfrm>
            <a:off x="2728309" y="2504947"/>
            <a:ext cx="140208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pc="-20" dirty="0">
                <a:solidFill>
                  <a:srgbClr val="FFFFFF"/>
                </a:solidFill>
                <a:latin typeface="Calibri"/>
                <a:cs typeface="Calibri"/>
              </a:rPr>
              <a:t>TEMPERATURE</a:t>
            </a:r>
            <a:endParaRPr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05000" y="3124201"/>
            <a:ext cx="3048000" cy="609600"/>
          </a:xfrm>
          <a:custGeom>
            <a:avLst/>
            <a:gdLst/>
            <a:ahLst/>
            <a:cxnLst/>
            <a:rect l="l" t="t" r="r" b="b"/>
            <a:pathLst>
              <a:path w="3048000" h="609600">
                <a:moveTo>
                  <a:pt x="2946396" y="0"/>
                </a:moveTo>
                <a:lnTo>
                  <a:pt x="101603" y="0"/>
                </a:lnTo>
                <a:lnTo>
                  <a:pt x="62054" y="7984"/>
                </a:lnTo>
                <a:lnTo>
                  <a:pt x="29758" y="29758"/>
                </a:lnTo>
                <a:lnTo>
                  <a:pt x="7984" y="62054"/>
                </a:lnTo>
                <a:lnTo>
                  <a:pt x="0" y="101603"/>
                </a:lnTo>
                <a:lnTo>
                  <a:pt x="0" y="507996"/>
                </a:lnTo>
                <a:lnTo>
                  <a:pt x="7984" y="547545"/>
                </a:lnTo>
                <a:lnTo>
                  <a:pt x="29758" y="579841"/>
                </a:lnTo>
                <a:lnTo>
                  <a:pt x="62054" y="601615"/>
                </a:lnTo>
                <a:lnTo>
                  <a:pt x="101603" y="609600"/>
                </a:lnTo>
                <a:lnTo>
                  <a:pt x="2946396" y="609600"/>
                </a:lnTo>
                <a:lnTo>
                  <a:pt x="2985944" y="601615"/>
                </a:lnTo>
                <a:lnTo>
                  <a:pt x="3018240" y="579841"/>
                </a:lnTo>
                <a:lnTo>
                  <a:pt x="3040015" y="547545"/>
                </a:lnTo>
                <a:lnTo>
                  <a:pt x="3048000" y="507996"/>
                </a:lnTo>
                <a:lnTo>
                  <a:pt x="3048000" y="101603"/>
                </a:lnTo>
                <a:lnTo>
                  <a:pt x="3040015" y="62054"/>
                </a:lnTo>
                <a:lnTo>
                  <a:pt x="3018240" y="29758"/>
                </a:lnTo>
                <a:lnTo>
                  <a:pt x="2985944" y="7984"/>
                </a:lnTo>
                <a:lnTo>
                  <a:pt x="294639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1905000" y="3124201"/>
            <a:ext cx="3048000" cy="609600"/>
          </a:xfrm>
          <a:custGeom>
            <a:avLst/>
            <a:gdLst/>
            <a:ahLst/>
            <a:cxnLst/>
            <a:rect l="l" t="t" r="r" b="b"/>
            <a:pathLst>
              <a:path w="3048000" h="609600">
                <a:moveTo>
                  <a:pt x="0" y="101603"/>
                </a:moveTo>
                <a:lnTo>
                  <a:pt x="7984" y="62054"/>
                </a:lnTo>
                <a:lnTo>
                  <a:pt x="29758" y="29758"/>
                </a:lnTo>
                <a:lnTo>
                  <a:pt x="62054" y="7984"/>
                </a:lnTo>
                <a:lnTo>
                  <a:pt x="101603" y="0"/>
                </a:lnTo>
                <a:lnTo>
                  <a:pt x="2946397" y="0"/>
                </a:lnTo>
                <a:lnTo>
                  <a:pt x="2985945" y="7984"/>
                </a:lnTo>
                <a:lnTo>
                  <a:pt x="3018241" y="29758"/>
                </a:lnTo>
                <a:lnTo>
                  <a:pt x="3040015" y="62054"/>
                </a:lnTo>
                <a:lnTo>
                  <a:pt x="3048000" y="101603"/>
                </a:lnTo>
                <a:lnTo>
                  <a:pt x="3048000" y="507996"/>
                </a:lnTo>
                <a:lnTo>
                  <a:pt x="3040015" y="547545"/>
                </a:lnTo>
                <a:lnTo>
                  <a:pt x="3018241" y="579841"/>
                </a:lnTo>
                <a:lnTo>
                  <a:pt x="2985945" y="601615"/>
                </a:lnTo>
                <a:lnTo>
                  <a:pt x="2946397" y="609600"/>
                </a:lnTo>
                <a:lnTo>
                  <a:pt x="101603" y="609600"/>
                </a:lnTo>
                <a:lnTo>
                  <a:pt x="62054" y="601615"/>
                </a:lnTo>
                <a:lnTo>
                  <a:pt x="29758" y="579841"/>
                </a:lnTo>
                <a:lnTo>
                  <a:pt x="7984" y="547545"/>
                </a:lnTo>
                <a:lnTo>
                  <a:pt x="0" y="507996"/>
                </a:lnTo>
                <a:lnTo>
                  <a:pt x="0" y="101603"/>
                </a:lnTo>
                <a:close/>
              </a:path>
            </a:pathLst>
          </a:custGeom>
          <a:ln w="25400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 txBox="1"/>
          <p:nvPr/>
        </p:nvSpPr>
        <p:spPr>
          <a:xfrm>
            <a:off x="3051460" y="3266947"/>
            <a:ext cx="75565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pc="-5" dirty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spc="-2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pc="-8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pc="-14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05000" y="3886200"/>
            <a:ext cx="3048000" cy="609600"/>
          </a:xfrm>
          <a:custGeom>
            <a:avLst/>
            <a:gdLst/>
            <a:ahLst/>
            <a:cxnLst/>
            <a:rect l="l" t="t" r="r" b="b"/>
            <a:pathLst>
              <a:path w="3048000" h="609600">
                <a:moveTo>
                  <a:pt x="2946396" y="0"/>
                </a:moveTo>
                <a:lnTo>
                  <a:pt x="101603" y="0"/>
                </a:lnTo>
                <a:lnTo>
                  <a:pt x="62054" y="7984"/>
                </a:lnTo>
                <a:lnTo>
                  <a:pt x="29758" y="29758"/>
                </a:lnTo>
                <a:lnTo>
                  <a:pt x="7984" y="62054"/>
                </a:lnTo>
                <a:lnTo>
                  <a:pt x="0" y="101603"/>
                </a:lnTo>
                <a:lnTo>
                  <a:pt x="0" y="507996"/>
                </a:lnTo>
                <a:lnTo>
                  <a:pt x="7984" y="547545"/>
                </a:lnTo>
                <a:lnTo>
                  <a:pt x="29758" y="579841"/>
                </a:lnTo>
                <a:lnTo>
                  <a:pt x="62054" y="601615"/>
                </a:lnTo>
                <a:lnTo>
                  <a:pt x="101603" y="609600"/>
                </a:lnTo>
                <a:lnTo>
                  <a:pt x="2946396" y="609600"/>
                </a:lnTo>
                <a:lnTo>
                  <a:pt x="2985944" y="601615"/>
                </a:lnTo>
                <a:lnTo>
                  <a:pt x="3018240" y="579841"/>
                </a:lnTo>
                <a:lnTo>
                  <a:pt x="3040015" y="547545"/>
                </a:lnTo>
                <a:lnTo>
                  <a:pt x="3048000" y="507996"/>
                </a:lnTo>
                <a:lnTo>
                  <a:pt x="3048000" y="101603"/>
                </a:lnTo>
                <a:lnTo>
                  <a:pt x="3040015" y="62054"/>
                </a:lnTo>
                <a:lnTo>
                  <a:pt x="3018240" y="29758"/>
                </a:lnTo>
                <a:lnTo>
                  <a:pt x="2985944" y="7984"/>
                </a:lnTo>
                <a:lnTo>
                  <a:pt x="294639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1905000" y="3886200"/>
            <a:ext cx="3048000" cy="609600"/>
          </a:xfrm>
          <a:custGeom>
            <a:avLst/>
            <a:gdLst/>
            <a:ahLst/>
            <a:cxnLst/>
            <a:rect l="l" t="t" r="r" b="b"/>
            <a:pathLst>
              <a:path w="3048000" h="609600">
                <a:moveTo>
                  <a:pt x="0" y="101603"/>
                </a:moveTo>
                <a:lnTo>
                  <a:pt x="7984" y="62054"/>
                </a:lnTo>
                <a:lnTo>
                  <a:pt x="29758" y="29758"/>
                </a:lnTo>
                <a:lnTo>
                  <a:pt x="62054" y="7984"/>
                </a:lnTo>
                <a:lnTo>
                  <a:pt x="101603" y="0"/>
                </a:lnTo>
                <a:lnTo>
                  <a:pt x="2946397" y="0"/>
                </a:lnTo>
                <a:lnTo>
                  <a:pt x="2985945" y="7984"/>
                </a:lnTo>
                <a:lnTo>
                  <a:pt x="3018241" y="29758"/>
                </a:lnTo>
                <a:lnTo>
                  <a:pt x="3040015" y="62054"/>
                </a:lnTo>
                <a:lnTo>
                  <a:pt x="3048000" y="101603"/>
                </a:lnTo>
                <a:lnTo>
                  <a:pt x="3048000" y="507996"/>
                </a:lnTo>
                <a:lnTo>
                  <a:pt x="3040015" y="547545"/>
                </a:lnTo>
                <a:lnTo>
                  <a:pt x="3018241" y="579841"/>
                </a:lnTo>
                <a:lnTo>
                  <a:pt x="2985945" y="601615"/>
                </a:lnTo>
                <a:lnTo>
                  <a:pt x="2946397" y="609600"/>
                </a:lnTo>
                <a:lnTo>
                  <a:pt x="101603" y="609600"/>
                </a:lnTo>
                <a:lnTo>
                  <a:pt x="62054" y="601615"/>
                </a:lnTo>
                <a:lnTo>
                  <a:pt x="29758" y="579841"/>
                </a:lnTo>
                <a:lnTo>
                  <a:pt x="7984" y="547545"/>
                </a:lnTo>
                <a:lnTo>
                  <a:pt x="0" y="507996"/>
                </a:lnTo>
                <a:lnTo>
                  <a:pt x="0" y="101603"/>
                </a:lnTo>
                <a:close/>
              </a:path>
            </a:pathLst>
          </a:custGeom>
          <a:ln w="25400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 txBox="1"/>
          <p:nvPr/>
        </p:nvSpPr>
        <p:spPr>
          <a:xfrm>
            <a:off x="2590451" y="4028947"/>
            <a:ext cx="16783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BLOOD</a:t>
            </a:r>
            <a:r>
              <a:rPr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PRESSURE</a:t>
            </a:r>
            <a:endParaRPr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905000" y="4800600"/>
            <a:ext cx="3048000" cy="685800"/>
          </a:xfrm>
          <a:custGeom>
            <a:avLst/>
            <a:gdLst/>
            <a:ahLst/>
            <a:cxnLst/>
            <a:rect l="l" t="t" r="r" b="b"/>
            <a:pathLst>
              <a:path w="3048000" h="685800">
                <a:moveTo>
                  <a:pt x="2933696" y="0"/>
                </a:moveTo>
                <a:lnTo>
                  <a:pt x="114303" y="0"/>
                </a:lnTo>
                <a:lnTo>
                  <a:pt x="69811" y="8982"/>
                </a:lnTo>
                <a:lnTo>
                  <a:pt x="33478" y="33478"/>
                </a:lnTo>
                <a:lnTo>
                  <a:pt x="8982" y="69811"/>
                </a:lnTo>
                <a:lnTo>
                  <a:pt x="0" y="114303"/>
                </a:lnTo>
                <a:lnTo>
                  <a:pt x="0" y="571496"/>
                </a:lnTo>
                <a:lnTo>
                  <a:pt x="8982" y="615988"/>
                </a:lnTo>
                <a:lnTo>
                  <a:pt x="33478" y="652321"/>
                </a:lnTo>
                <a:lnTo>
                  <a:pt x="69811" y="676817"/>
                </a:lnTo>
                <a:lnTo>
                  <a:pt x="114303" y="685800"/>
                </a:lnTo>
                <a:lnTo>
                  <a:pt x="2933696" y="685800"/>
                </a:lnTo>
                <a:lnTo>
                  <a:pt x="2978188" y="676817"/>
                </a:lnTo>
                <a:lnTo>
                  <a:pt x="3014521" y="652321"/>
                </a:lnTo>
                <a:lnTo>
                  <a:pt x="3039017" y="615988"/>
                </a:lnTo>
                <a:lnTo>
                  <a:pt x="3048000" y="571496"/>
                </a:lnTo>
                <a:lnTo>
                  <a:pt x="3048000" y="114303"/>
                </a:lnTo>
                <a:lnTo>
                  <a:pt x="3039017" y="69811"/>
                </a:lnTo>
                <a:lnTo>
                  <a:pt x="3014521" y="33478"/>
                </a:lnTo>
                <a:lnTo>
                  <a:pt x="2978188" y="8982"/>
                </a:lnTo>
                <a:lnTo>
                  <a:pt x="293369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1905000" y="4800600"/>
            <a:ext cx="3048000" cy="685800"/>
          </a:xfrm>
          <a:custGeom>
            <a:avLst/>
            <a:gdLst/>
            <a:ahLst/>
            <a:cxnLst/>
            <a:rect l="l" t="t" r="r" b="b"/>
            <a:pathLst>
              <a:path w="3048000" h="685800">
                <a:moveTo>
                  <a:pt x="0" y="114303"/>
                </a:moveTo>
                <a:lnTo>
                  <a:pt x="8982" y="69811"/>
                </a:lnTo>
                <a:lnTo>
                  <a:pt x="33478" y="33478"/>
                </a:lnTo>
                <a:lnTo>
                  <a:pt x="69811" y="8982"/>
                </a:lnTo>
                <a:lnTo>
                  <a:pt x="114303" y="0"/>
                </a:lnTo>
                <a:lnTo>
                  <a:pt x="2933697" y="0"/>
                </a:lnTo>
                <a:lnTo>
                  <a:pt x="2978189" y="8982"/>
                </a:lnTo>
                <a:lnTo>
                  <a:pt x="3014521" y="33478"/>
                </a:lnTo>
                <a:lnTo>
                  <a:pt x="3039017" y="69811"/>
                </a:lnTo>
                <a:lnTo>
                  <a:pt x="3048000" y="114303"/>
                </a:lnTo>
                <a:lnTo>
                  <a:pt x="3048000" y="571496"/>
                </a:lnTo>
                <a:lnTo>
                  <a:pt x="3039017" y="615988"/>
                </a:lnTo>
                <a:lnTo>
                  <a:pt x="3014521" y="652321"/>
                </a:lnTo>
                <a:lnTo>
                  <a:pt x="2978189" y="676817"/>
                </a:lnTo>
                <a:lnTo>
                  <a:pt x="2933697" y="685800"/>
                </a:lnTo>
                <a:lnTo>
                  <a:pt x="114303" y="685800"/>
                </a:lnTo>
                <a:lnTo>
                  <a:pt x="69811" y="676817"/>
                </a:lnTo>
                <a:lnTo>
                  <a:pt x="33478" y="652321"/>
                </a:lnTo>
                <a:lnTo>
                  <a:pt x="8982" y="615988"/>
                </a:lnTo>
                <a:lnTo>
                  <a:pt x="0" y="571496"/>
                </a:lnTo>
                <a:lnTo>
                  <a:pt x="0" y="114303"/>
                </a:lnTo>
                <a:close/>
              </a:path>
            </a:pathLst>
          </a:custGeom>
          <a:ln w="25400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 txBox="1"/>
          <p:nvPr/>
        </p:nvSpPr>
        <p:spPr>
          <a:xfrm>
            <a:off x="2916682" y="4979923"/>
            <a:ext cx="102425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pc="-5" dirty="0">
                <a:solidFill>
                  <a:srgbClr val="FFFFFF"/>
                </a:solidFill>
                <a:latin typeface="Calibri"/>
                <a:cs typeface="Calibri"/>
              </a:rPr>
              <a:t>LAB</a:t>
            </a:r>
            <a:r>
              <a:rPr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WORK</a:t>
            </a:r>
            <a:endParaRPr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981200" y="5715000"/>
            <a:ext cx="3048000" cy="685800"/>
          </a:xfrm>
          <a:custGeom>
            <a:avLst/>
            <a:gdLst/>
            <a:ahLst/>
            <a:cxnLst/>
            <a:rect l="l" t="t" r="r" b="b"/>
            <a:pathLst>
              <a:path w="3048000" h="685800">
                <a:moveTo>
                  <a:pt x="2933696" y="0"/>
                </a:moveTo>
                <a:lnTo>
                  <a:pt x="114303" y="0"/>
                </a:lnTo>
                <a:lnTo>
                  <a:pt x="69811" y="8982"/>
                </a:lnTo>
                <a:lnTo>
                  <a:pt x="33478" y="33478"/>
                </a:lnTo>
                <a:lnTo>
                  <a:pt x="8982" y="69811"/>
                </a:lnTo>
                <a:lnTo>
                  <a:pt x="0" y="114303"/>
                </a:lnTo>
                <a:lnTo>
                  <a:pt x="0" y="571496"/>
                </a:lnTo>
                <a:lnTo>
                  <a:pt x="8982" y="615988"/>
                </a:lnTo>
                <a:lnTo>
                  <a:pt x="33478" y="652321"/>
                </a:lnTo>
                <a:lnTo>
                  <a:pt x="69811" y="676817"/>
                </a:lnTo>
                <a:lnTo>
                  <a:pt x="114303" y="685799"/>
                </a:lnTo>
                <a:lnTo>
                  <a:pt x="2933696" y="685799"/>
                </a:lnTo>
                <a:lnTo>
                  <a:pt x="2978188" y="676817"/>
                </a:lnTo>
                <a:lnTo>
                  <a:pt x="3014521" y="652321"/>
                </a:lnTo>
                <a:lnTo>
                  <a:pt x="3039017" y="615988"/>
                </a:lnTo>
                <a:lnTo>
                  <a:pt x="3048000" y="571496"/>
                </a:lnTo>
                <a:lnTo>
                  <a:pt x="3048000" y="114303"/>
                </a:lnTo>
                <a:lnTo>
                  <a:pt x="3039017" y="69811"/>
                </a:lnTo>
                <a:lnTo>
                  <a:pt x="3014521" y="33478"/>
                </a:lnTo>
                <a:lnTo>
                  <a:pt x="2978188" y="8982"/>
                </a:lnTo>
                <a:lnTo>
                  <a:pt x="293369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1981200" y="5715000"/>
            <a:ext cx="3048000" cy="685800"/>
          </a:xfrm>
          <a:custGeom>
            <a:avLst/>
            <a:gdLst/>
            <a:ahLst/>
            <a:cxnLst/>
            <a:rect l="l" t="t" r="r" b="b"/>
            <a:pathLst>
              <a:path w="3048000" h="685800">
                <a:moveTo>
                  <a:pt x="0" y="114303"/>
                </a:moveTo>
                <a:lnTo>
                  <a:pt x="8982" y="69811"/>
                </a:lnTo>
                <a:lnTo>
                  <a:pt x="33478" y="33478"/>
                </a:lnTo>
                <a:lnTo>
                  <a:pt x="69811" y="8982"/>
                </a:lnTo>
                <a:lnTo>
                  <a:pt x="114303" y="0"/>
                </a:lnTo>
                <a:lnTo>
                  <a:pt x="2933697" y="0"/>
                </a:lnTo>
                <a:lnTo>
                  <a:pt x="2978189" y="8982"/>
                </a:lnTo>
                <a:lnTo>
                  <a:pt x="3014521" y="33478"/>
                </a:lnTo>
                <a:lnTo>
                  <a:pt x="3039017" y="69811"/>
                </a:lnTo>
                <a:lnTo>
                  <a:pt x="3048000" y="114303"/>
                </a:lnTo>
                <a:lnTo>
                  <a:pt x="3048000" y="571496"/>
                </a:lnTo>
                <a:lnTo>
                  <a:pt x="3039017" y="615988"/>
                </a:lnTo>
                <a:lnTo>
                  <a:pt x="3014521" y="652321"/>
                </a:lnTo>
                <a:lnTo>
                  <a:pt x="2978189" y="676817"/>
                </a:lnTo>
                <a:lnTo>
                  <a:pt x="2933697" y="685800"/>
                </a:lnTo>
                <a:lnTo>
                  <a:pt x="114303" y="685800"/>
                </a:lnTo>
                <a:lnTo>
                  <a:pt x="69811" y="676817"/>
                </a:lnTo>
                <a:lnTo>
                  <a:pt x="33478" y="652321"/>
                </a:lnTo>
                <a:lnTo>
                  <a:pt x="8982" y="615988"/>
                </a:lnTo>
                <a:lnTo>
                  <a:pt x="0" y="571496"/>
                </a:lnTo>
                <a:lnTo>
                  <a:pt x="0" y="114303"/>
                </a:lnTo>
                <a:close/>
              </a:path>
            </a:pathLst>
          </a:custGeom>
          <a:ln w="25400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 txBox="1"/>
          <p:nvPr/>
        </p:nvSpPr>
        <p:spPr>
          <a:xfrm>
            <a:off x="2458465" y="5894323"/>
            <a:ext cx="209423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EMOTIONAL</a:t>
            </a:r>
            <a:r>
              <a:rPr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SUPPORT</a:t>
            </a:r>
            <a:endParaRPr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310312" y="1500187"/>
            <a:ext cx="3714750" cy="685800"/>
          </a:xfrm>
          <a:custGeom>
            <a:avLst/>
            <a:gdLst/>
            <a:ahLst/>
            <a:cxnLst/>
            <a:rect l="l" t="t" r="r" b="b"/>
            <a:pathLst>
              <a:path w="3714750" h="685800">
                <a:moveTo>
                  <a:pt x="3600447" y="0"/>
                </a:moveTo>
                <a:lnTo>
                  <a:pt x="114302" y="0"/>
                </a:lnTo>
                <a:lnTo>
                  <a:pt x="69810" y="8982"/>
                </a:lnTo>
                <a:lnTo>
                  <a:pt x="33478" y="33478"/>
                </a:lnTo>
                <a:lnTo>
                  <a:pt x="8982" y="69811"/>
                </a:lnTo>
                <a:lnTo>
                  <a:pt x="0" y="114302"/>
                </a:lnTo>
                <a:lnTo>
                  <a:pt x="0" y="571497"/>
                </a:lnTo>
                <a:lnTo>
                  <a:pt x="8982" y="615989"/>
                </a:lnTo>
                <a:lnTo>
                  <a:pt x="33478" y="652321"/>
                </a:lnTo>
                <a:lnTo>
                  <a:pt x="69810" y="676817"/>
                </a:lnTo>
                <a:lnTo>
                  <a:pt x="114302" y="685800"/>
                </a:lnTo>
                <a:lnTo>
                  <a:pt x="3600447" y="685800"/>
                </a:lnTo>
                <a:lnTo>
                  <a:pt x="3644939" y="676817"/>
                </a:lnTo>
                <a:lnTo>
                  <a:pt x="3681271" y="652321"/>
                </a:lnTo>
                <a:lnTo>
                  <a:pt x="3705767" y="615989"/>
                </a:lnTo>
                <a:lnTo>
                  <a:pt x="3714750" y="571497"/>
                </a:lnTo>
                <a:lnTo>
                  <a:pt x="3714750" y="114302"/>
                </a:lnTo>
                <a:lnTo>
                  <a:pt x="3705767" y="69811"/>
                </a:lnTo>
                <a:lnTo>
                  <a:pt x="3681271" y="33478"/>
                </a:lnTo>
                <a:lnTo>
                  <a:pt x="3644939" y="8982"/>
                </a:lnTo>
                <a:lnTo>
                  <a:pt x="3600447" y="0"/>
                </a:lnTo>
                <a:close/>
              </a:path>
            </a:pathLst>
          </a:custGeom>
          <a:solidFill>
            <a:srgbClr val="4274A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2" name="object 22"/>
          <p:cNvSpPr/>
          <p:nvPr/>
        </p:nvSpPr>
        <p:spPr>
          <a:xfrm>
            <a:off x="5310188" y="2928937"/>
            <a:ext cx="786130" cy="1929130"/>
          </a:xfrm>
          <a:custGeom>
            <a:avLst/>
            <a:gdLst/>
            <a:ahLst/>
            <a:cxnLst/>
            <a:rect l="l" t="t" r="r" b="b"/>
            <a:pathLst>
              <a:path w="786129" h="1929129">
                <a:moveTo>
                  <a:pt x="392907" y="0"/>
                </a:moveTo>
                <a:lnTo>
                  <a:pt x="392907" y="482203"/>
                </a:lnTo>
                <a:lnTo>
                  <a:pt x="0" y="482203"/>
                </a:lnTo>
                <a:lnTo>
                  <a:pt x="196452" y="964406"/>
                </a:lnTo>
                <a:lnTo>
                  <a:pt x="0" y="1446610"/>
                </a:lnTo>
                <a:lnTo>
                  <a:pt x="392907" y="1446610"/>
                </a:lnTo>
                <a:lnTo>
                  <a:pt x="392907" y="1928812"/>
                </a:lnTo>
                <a:lnTo>
                  <a:pt x="785812" y="964406"/>
                </a:lnTo>
                <a:lnTo>
                  <a:pt x="39290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3" name="object 23"/>
          <p:cNvSpPr/>
          <p:nvPr/>
        </p:nvSpPr>
        <p:spPr>
          <a:xfrm>
            <a:off x="6310312" y="2286000"/>
            <a:ext cx="3714750" cy="685800"/>
          </a:xfrm>
          <a:custGeom>
            <a:avLst/>
            <a:gdLst/>
            <a:ahLst/>
            <a:cxnLst/>
            <a:rect l="l" t="t" r="r" b="b"/>
            <a:pathLst>
              <a:path w="3714750" h="685800">
                <a:moveTo>
                  <a:pt x="3600447" y="0"/>
                </a:moveTo>
                <a:lnTo>
                  <a:pt x="114302" y="0"/>
                </a:lnTo>
                <a:lnTo>
                  <a:pt x="69810" y="8982"/>
                </a:lnTo>
                <a:lnTo>
                  <a:pt x="33478" y="33478"/>
                </a:lnTo>
                <a:lnTo>
                  <a:pt x="8982" y="69810"/>
                </a:lnTo>
                <a:lnTo>
                  <a:pt x="0" y="114302"/>
                </a:lnTo>
                <a:lnTo>
                  <a:pt x="0" y="571497"/>
                </a:lnTo>
                <a:lnTo>
                  <a:pt x="8982" y="615989"/>
                </a:lnTo>
                <a:lnTo>
                  <a:pt x="33478" y="652321"/>
                </a:lnTo>
                <a:lnTo>
                  <a:pt x="69810" y="676817"/>
                </a:lnTo>
                <a:lnTo>
                  <a:pt x="114302" y="685800"/>
                </a:lnTo>
                <a:lnTo>
                  <a:pt x="3600447" y="685800"/>
                </a:lnTo>
                <a:lnTo>
                  <a:pt x="3644939" y="676817"/>
                </a:lnTo>
                <a:lnTo>
                  <a:pt x="3681271" y="652321"/>
                </a:lnTo>
                <a:lnTo>
                  <a:pt x="3705767" y="615989"/>
                </a:lnTo>
                <a:lnTo>
                  <a:pt x="3714750" y="571497"/>
                </a:lnTo>
                <a:lnTo>
                  <a:pt x="3714750" y="114302"/>
                </a:lnTo>
                <a:lnTo>
                  <a:pt x="3705767" y="69810"/>
                </a:lnTo>
                <a:lnTo>
                  <a:pt x="3681271" y="33478"/>
                </a:lnTo>
                <a:lnTo>
                  <a:pt x="3644939" y="8982"/>
                </a:lnTo>
                <a:lnTo>
                  <a:pt x="3600447" y="0"/>
                </a:lnTo>
                <a:close/>
              </a:path>
            </a:pathLst>
          </a:custGeom>
          <a:solidFill>
            <a:srgbClr val="4274A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4" name="object 24"/>
          <p:cNvSpPr txBox="1"/>
          <p:nvPr/>
        </p:nvSpPr>
        <p:spPr>
          <a:xfrm>
            <a:off x="6537737" y="1544828"/>
            <a:ext cx="3260090" cy="143949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05405" marR="99690" algn="ctr">
              <a:lnSpc>
                <a:spcPts val="2090"/>
              </a:lnSpc>
              <a:spcBef>
                <a:spcPts val="225"/>
              </a:spcBef>
            </a:pPr>
            <a:r>
              <a:rPr spc="-15" dirty="0">
                <a:solidFill>
                  <a:srgbClr val="FFFFFF"/>
                </a:solidFill>
                <a:latin typeface="Calibri"/>
                <a:cs typeface="Calibri"/>
              </a:rPr>
              <a:t>Periksa </a:t>
            </a:r>
            <a:r>
              <a:rPr spc="-5" dirty="0">
                <a:solidFill>
                  <a:srgbClr val="FFFFFF"/>
                </a:solidFill>
                <a:latin typeface="Calibri"/>
                <a:cs typeface="Calibri"/>
              </a:rPr>
              <a:t>gula 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darah, </a:t>
            </a:r>
            <a:r>
              <a:rPr spc="-5" dirty="0">
                <a:solidFill>
                  <a:srgbClr val="FFFFFF"/>
                </a:solidFill>
                <a:latin typeface="Calibri"/>
                <a:cs typeface="Calibri"/>
              </a:rPr>
              <a:t>pasang infus/  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umbilikal</a:t>
            </a:r>
            <a:endParaRPr>
              <a:latin typeface="Calibri"/>
              <a:cs typeface="Calibri"/>
            </a:endParaRPr>
          </a:p>
          <a:p>
            <a:pPr marL="38098" marR="30479" algn="ctr">
              <a:lnSpc>
                <a:spcPts val="1900"/>
              </a:lnSpc>
              <a:spcBef>
                <a:spcPts val="1230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Inkubator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transpor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/ </a:t>
            </a:r>
            <a:r>
              <a:rPr sz="1600" i="1" spc="-5" dirty="0">
                <a:solidFill>
                  <a:srgbClr val="FFFFFF"/>
                </a:solidFill>
                <a:latin typeface="Calibri"/>
                <a:cs typeface="Calibri"/>
              </a:rPr>
              <a:t>Kangaroo</a:t>
            </a:r>
            <a:r>
              <a:rPr sz="16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FFFFFF"/>
                </a:solidFill>
                <a:latin typeface="Calibri"/>
                <a:cs typeface="Calibri"/>
              </a:rPr>
              <a:t>Mother  Care.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830"/>
              </a:lnSpc>
            </a:pP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Target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suhu: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36,5 –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37,5</a:t>
            </a:r>
            <a:r>
              <a:rPr sz="1650" spc="-7" baseline="25252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310312" y="3071812"/>
            <a:ext cx="3714750" cy="685800"/>
          </a:xfrm>
          <a:custGeom>
            <a:avLst/>
            <a:gdLst/>
            <a:ahLst/>
            <a:cxnLst/>
            <a:rect l="l" t="t" r="r" b="b"/>
            <a:pathLst>
              <a:path w="3714750" h="685800">
                <a:moveTo>
                  <a:pt x="3600447" y="0"/>
                </a:moveTo>
                <a:lnTo>
                  <a:pt x="114302" y="0"/>
                </a:lnTo>
                <a:lnTo>
                  <a:pt x="69810" y="8982"/>
                </a:lnTo>
                <a:lnTo>
                  <a:pt x="33478" y="33478"/>
                </a:lnTo>
                <a:lnTo>
                  <a:pt x="8982" y="69811"/>
                </a:lnTo>
                <a:lnTo>
                  <a:pt x="0" y="114303"/>
                </a:lnTo>
                <a:lnTo>
                  <a:pt x="0" y="571497"/>
                </a:lnTo>
                <a:lnTo>
                  <a:pt x="8982" y="615989"/>
                </a:lnTo>
                <a:lnTo>
                  <a:pt x="33478" y="652321"/>
                </a:lnTo>
                <a:lnTo>
                  <a:pt x="69810" y="676817"/>
                </a:lnTo>
                <a:lnTo>
                  <a:pt x="114302" y="685800"/>
                </a:lnTo>
                <a:lnTo>
                  <a:pt x="3600447" y="685800"/>
                </a:lnTo>
                <a:lnTo>
                  <a:pt x="3644939" y="676817"/>
                </a:lnTo>
                <a:lnTo>
                  <a:pt x="3681271" y="652321"/>
                </a:lnTo>
                <a:lnTo>
                  <a:pt x="3705767" y="615989"/>
                </a:lnTo>
                <a:lnTo>
                  <a:pt x="3714750" y="571497"/>
                </a:lnTo>
                <a:lnTo>
                  <a:pt x="3714750" y="114303"/>
                </a:lnTo>
                <a:lnTo>
                  <a:pt x="3705767" y="69811"/>
                </a:lnTo>
                <a:lnTo>
                  <a:pt x="3681271" y="33478"/>
                </a:lnTo>
                <a:lnTo>
                  <a:pt x="3644939" y="8982"/>
                </a:lnTo>
                <a:lnTo>
                  <a:pt x="3600447" y="0"/>
                </a:lnTo>
                <a:close/>
              </a:path>
            </a:pathLst>
          </a:custGeom>
          <a:solidFill>
            <a:srgbClr val="4274A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6" name="object 26"/>
          <p:cNvSpPr txBox="1"/>
          <p:nvPr/>
        </p:nvSpPr>
        <p:spPr>
          <a:xfrm>
            <a:off x="6824187" y="3251708"/>
            <a:ext cx="268668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pc="-5" dirty="0">
                <a:solidFill>
                  <a:srgbClr val="FFFFFF"/>
                </a:solidFill>
                <a:latin typeface="Calibri"/>
                <a:cs typeface="Calibri"/>
              </a:rPr>
              <a:t>Nasal 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kanul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/ </a:t>
            </a:r>
            <a:r>
              <a:rPr spc="-40" dirty="0">
                <a:solidFill>
                  <a:srgbClr val="FFFFFF"/>
                </a:solidFill>
                <a:latin typeface="Calibri"/>
                <a:cs typeface="Calibri"/>
              </a:rPr>
              <a:t>CPAP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FFFFFF"/>
                </a:solidFill>
                <a:latin typeface="Calibri"/>
                <a:cs typeface="Calibri"/>
              </a:rPr>
              <a:t>intubasi</a:t>
            </a:r>
            <a:endParaRPr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400800" y="5791200"/>
            <a:ext cx="3714750" cy="685800"/>
          </a:xfrm>
          <a:custGeom>
            <a:avLst/>
            <a:gdLst/>
            <a:ahLst/>
            <a:cxnLst/>
            <a:rect l="l" t="t" r="r" b="b"/>
            <a:pathLst>
              <a:path w="3714750" h="685800">
                <a:moveTo>
                  <a:pt x="3600447" y="0"/>
                </a:moveTo>
                <a:lnTo>
                  <a:pt x="114302" y="0"/>
                </a:lnTo>
                <a:lnTo>
                  <a:pt x="69810" y="8982"/>
                </a:lnTo>
                <a:lnTo>
                  <a:pt x="33478" y="33478"/>
                </a:lnTo>
                <a:lnTo>
                  <a:pt x="8982" y="69810"/>
                </a:lnTo>
                <a:lnTo>
                  <a:pt x="0" y="114302"/>
                </a:lnTo>
                <a:lnTo>
                  <a:pt x="0" y="571497"/>
                </a:lnTo>
                <a:lnTo>
                  <a:pt x="8982" y="615989"/>
                </a:lnTo>
                <a:lnTo>
                  <a:pt x="33478" y="652321"/>
                </a:lnTo>
                <a:lnTo>
                  <a:pt x="69810" y="676817"/>
                </a:lnTo>
                <a:lnTo>
                  <a:pt x="114302" y="685799"/>
                </a:lnTo>
                <a:lnTo>
                  <a:pt x="3600447" y="685799"/>
                </a:lnTo>
                <a:lnTo>
                  <a:pt x="3644939" y="676817"/>
                </a:lnTo>
                <a:lnTo>
                  <a:pt x="3681271" y="652321"/>
                </a:lnTo>
                <a:lnTo>
                  <a:pt x="3705767" y="615989"/>
                </a:lnTo>
                <a:lnTo>
                  <a:pt x="3714750" y="571497"/>
                </a:lnTo>
                <a:lnTo>
                  <a:pt x="3714750" y="114302"/>
                </a:lnTo>
                <a:lnTo>
                  <a:pt x="3705767" y="69810"/>
                </a:lnTo>
                <a:lnTo>
                  <a:pt x="3681271" y="33478"/>
                </a:lnTo>
                <a:lnTo>
                  <a:pt x="3644939" y="8982"/>
                </a:lnTo>
                <a:lnTo>
                  <a:pt x="3600447" y="0"/>
                </a:lnTo>
                <a:close/>
              </a:path>
            </a:pathLst>
          </a:custGeom>
          <a:solidFill>
            <a:srgbClr val="4274A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8" name="object 28"/>
          <p:cNvSpPr txBox="1"/>
          <p:nvPr/>
        </p:nvSpPr>
        <p:spPr>
          <a:xfrm>
            <a:off x="6602444" y="5833365"/>
            <a:ext cx="3310890" cy="559961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526388" marR="5080" indent="-514324">
              <a:lnSpc>
                <a:spcPct val="102200"/>
              </a:lnSpc>
              <a:spcBef>
                <a:spcPts val="50"/>
              </a:spcBef>
            </a:pP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INFORM CONSENT </a:t>
            </a:r>
            <a:r>
              <a:rPr spc="-30" dirty="0">
                <a:solidFill>
                  <a:srgbClr val="FFFFFF"/>
                </a:solidFill>
                <a:latin typeface="Calibri"/>
                <a:cs typeface="Calibri"/>
              </a:rPr>
              <a:t>Tentang 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Kondisi  </a:t>
            </a:r>
            <a:r>
              <a:rPr spc="-15" dirty="0">
                <a:solidFill>
                  <a:srgbClr val="FFFFFF"/>
                </a:solidFill>
                <a:latin typeface="Calibri"/>
                <a:cs typeface="Calibri"/>
              </a:rPr>
              <a:t>Bayi </a:t>
            </a:r>
            <a:r>
              <a:rPr spc="-10" dirty="0">
                <a:solidFill>
                  <a:srgbClr val="FFFFFF"/>
                </a:solidFill>
                <a:latin typeface="Wingdings"/>
                <a:cs typeface="Wingdings"/>
              </a:rPr>
              <a:t>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Empati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Tertulis</a:t>
            </a:r>
            <a:endParaRPr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310312" y="3857625"/>
            <a:ext cx="3714750" cy="685800"/>
          </a:xfrm>
          <a:custGeom>
            <a:avLst/>
            <a:gdLst/>
            <a:ahLst/>
            <a:cxnLst/>
            <a:rect l="l" t="t" r="r" b="b"/>
            <a:pathLst>
              <a:path w="3714750" h="685800">
                <a:moveTo>
                  <a:pt x="3600447" y="0"/>
                </a:moveTo>
                <a:lnTo>
                  <a:pt x="114302" y="0"/>
                </a:lnTo>
                <a:lnTo>
                  <a:pt x="69810" y="8982"/>
                </a:lnTo>
                <a:lnTo>
                  <a:pt x="33478" y="33478"/>
                </a:lnTo>
                <a:lnTo>
                  <a:pt x="8982" y="69810"/>
                </a:lnTo>
                <a:lnTo>
                  <a:pt x="0" y="114302"/>
                </a:lnTo>
                <a:lnTo>
                  <a:pt x="0" y="571497"/>
                </a:lnTo>
                <a:lnTo>
                  <a:pt x="8982" y="615989"/>
                </a:lnTo>
                <a:lnTo>
                  <a:pt x="33478" y="652321"/>
                </a:lnTo>
                <a:lnTo>
                  <a:pt x="69810" y="676817"/>
                </a:lnTo>
                <a:lnTo>
                  <a:pt x="114302" y="685800"/>
                </a:lnTo>
                <a:lnTo>
                  <a:pt x="3600447" y="685800"/>
                </a:lnTo>
                <a:lnTo>
                  <a:pt x="3644939" y="676817"/>
                </a:lnTo>
                <a:lnTo>
                  <a:pt x="3681271" y="652321"/>
                </a:lnTo>
                <a:lnTo>
                  <a:pt x="3705767" y="615989"/>
                </a:lnTo>
                <a:lnTo>
                  <a:pt x="3714750" y="571497"/>
                </a:lnTo>
                <a:lnTo>
                  <a:pt x="3714750" y="114302"/>
                </a:lnTo>
                <a:lnTo>
                  <a:pt x="3705767" y="69810"/>
                </a:lnTo>
                <a:lnTo>
                  <a:pt x="3681271" y="33478"/>
                </a:lnTo>
                <a:lnTo>
                  <a:pt x="3644939" y="8982"/>
                </a:lnTo>
                <a:lnTo>
                  <a:pt x="3600447" y="0"/>
                </a:lnTo>
                <a:close/>
              </a:path>
            </a:pathLst>
          </a:custGeom>
          <a:solidFill>
            <a:srgbClr val="4274A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0" name="object 30"/>
          <p:cNvSpPr txBox="1"/>
          <p:nvPr/>
        </p:nvSpPr>
        <p:spPr>
          <a:xfrm>
            <a:off x="6617272" y="3810509"/>
            <a:ext cx="3101975" cy="74122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699" marR="5080" algn="ctr">
              <a:lnSpc>
                <a:spcPts val="1900"/>
              </a:lnSpc>
              <a:spcBef>
                <a:spcPts val="180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Pasang infus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/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umbilikal, </a:t>
            </a:r>
            <a:r>
              <a:rPr sz="1600" i="1" spc="-5" dirty="0">
                <a:solidFill>
                  <a:srgbClr val="FFFFFF"/>
                </a:solidFill>
                <a:latin typeface="Calibri"/>
                <a:cs typeface="Calibri"/>
              </a:rPr>
              <a:t>loading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NaCl 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0,9%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830"/>
              </a:lnSpc>
            </a:pP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Pastikan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sirkulasi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baik.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462712" y="4795837"/>
            <a:ext cx="3714750" cy="685800"/>
          </a:xfrm>
          <a:custGeom>
            <a:avLst/>
            <a:gdLst/>
            <a:ahLst/>
            <a:cxnLst/>
            <a:rect l="l" t="t" r="r" b="b"/>
            <a:pathLst>
              <a:path w="3714750" h="685800">
                <a:moveTo>
                  <a:pt x="3600447" y="0"/>
                </a:moveTo>
                <a:lnTo>
                  <a:pt x="114302" y="0"/>
                </a:lnTo>
                <a:lnTo>
                  <a:pt x="69810" y="8982"/>
                </a:lnTo>
                <a:lnTo>
                  <a:pt x="33478" y="33478"/>
                </a:lnTo>
                <a:lnTo>
                  <a:pt x="8982" y="69811"/>
                </a:lnTo>
                <a:lnTo>
                  <a:pt x="0" y="114302"/>
                </a:lnTo>
                <a:lnTo>
                  <a:pt x="0" y="571497"/>
                </a:lnTo>
                <a:lnTo>
                  <a:pt x="8982" y="615989"/>
                </a:lnTo>
                <a:lnTo>
                  <a:pt x="33478" y="652321"/>
                </a:lnTo>
                <a:lnTo>
                  <a:pt x="69810" y="676817"/>
                </a:lnTo>
                <a:lnTo>
                  <a:pt x="114302" y="685800"/>
                </a:lnTo>
                <a:lnTo>
                  <a:pt x="3600447" y="685800"/>
                </a:lnTo>
                <a:lnTo>
                  <a:pt x="3644939" y="676817"/>
                </a:lnTo>
                <a:lnTo>
                  <a:pt x="3681271" y="652321"/>
                </a:lnTo>
                <a:lnTo>
                  <a:pt x="3705767" y="615989"/>
                </a:lnTo>
                <a:lnTo>
                  <a:pt x="3714750" y="571497"/>
                </a:lnTo>
                <a:lnTo>
                  <a:pt x="3714750" y="114302"/>
                </a:lnTo>
                <a:lnTo>
                  <a:pt x="3705767" y="69811"/>
                </a:lnTo>
                <a:lnTo>
                  <a:pt x="3681271" y="33478"/>
                </a:lnTo>
                <a:lnTo>
                  <a:pt x="3644939" y="8982"/>
                </a:lnTo>
                <a:lnTo>
                  <a:pt x="3600447" y="0"/>
                </a:lnTo>
                <a:close/>
              </a:path>
            </a:pathLst>
          </a:custGeom>
          <a:solidFill>
            <a:srgbClr val="4274A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2" name="object 32"/>
          <p:cNvSpPr txBox="1"/>
          <p:nvPr/>
        </p:nvSpPr>
        <p:spPr>
          <a:xfrm>
            <a:off x="6766305" y="4839716"/>
            <a:ext cx="3107690" cy="56746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019123" marR="5080" indent="-1007059">
              <a:lnSpc>
                <a:spcPts val="2090"/>
              </a:lnSpc>
              <a:spcBef>
                <a:spcPts val="225"/>
              </a:spcBef>
            </a:pP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AGD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pc="5" dirty="0">
                <a:solidFill>
                  <a:srgbClr val="FFFFFF"/>
                </a:solidFill>
                <a:latin typeface="Calibri"/>
                <a:cs typeface="Calibri"/>
              </a:rPr>
              <a:t>DPL, </a:t>
            </a:r>
            <a:r>
              <a:rPr i="1" spc="-5" dirty="0">
                <a:solidFill>
                  <a:srgbClr val="FFFFFF"/>
                </a:solidFill>
                <a:latin typeface="Calibri"/>
                <a:cs typeface="Calibri"/>
              </a:rPr>
              <a:t>septic work up </a:t>
            </a:r>
            <a:r>
              <a:rPr spc="-5" dirty="0">
                <a:solidFill>
                  <a:srgbClr val="FFFFFF"/>
                </a:solidFill>
                <a:latin typeface="Calibri"/>
                <a:cs typeface="Calibri"/>
              </a:rPr>
              <a:t>(sesuai  kebutuhan)</a:t>
            </a:r>
            <a:endParaRPr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0949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15672" y="461738"/>
            <a:ext cx="6761480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699">
              <a:lnSpc>
                <a:spcPct val="100000"/>
              </a:lnSpc>
              <a:spcBef>
                <a:spcPts val="100"/>
              </a:spcBef>
            </a:pPr>
            <a:r>
              <a:rPr spc="-30" dirty="0">
                <a:latin typeface="Calibri"/>
                <a:cs typeface="Calibri"/>
              </a:rPr>
              <a:t>Etika </a:t>
            </a:r>
            <a:r>
              <a:rPr spc="-15" dirty="0">
                <a:latin typeface="Calibri"/>
                <a:cs typeface="Calibri"/>
              </a:rPr>
              <a:t>menghentikan</a:t>
            </a:r>
            <a:r>
              <a:rPr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resusitasi</a:t>
            </a:r>
            <a:endParaRPr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56607" y="1598883"/>
            <a:ext cx="11166763" cy="3660233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355582" marR="1008328" indent="-342882">
              <a:lnSpc>
                <a:spcPts val="3790"/>
              </a:lnSpc>
              <a:spcBef>
                <a:spcPts val="265"/>
              </a:spcBef>
              <a:buFont typeface="Arial"/>
              <a:buChar char="•"/>
              <a:tabLst>
                <a:tab pos="354947" algn="l"/>
                <a:tab pos="355582" algn="l"/>
                <a:tab pos="5335632" algn="l"/>
              </a:tabLst>
            </a:pPr>
            <a:r>
              <a:rPr sz="3200" dirty="0">
                <a:latin typeface="Calibri"/>
                <a:cs typeface="Calibri"/>
              </a:rPr>
              <a:t>Tidak </a:t>
            </a:r>
            <a:r>
              <a:rPr sz="3200" spc="-15" dirty="0" err="1">
                <a:latin typeface="Calibri"/>
                <a:cs typeface="Calibri"/>
              </a:rPr>
              <a:t>terdapat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lang="en-US" sz="3200" spc="-15" dirty="0" err="1">
                <a:latin typeface="Calibri"/>
                <a:cs typeface="Calibri"/>
              </a:rPr>
              <a:t>b</a:t>
            </a:r>
            <a:r>
              <a:rPr sz="3200" spc="-15" dirty="0" err="1">
                <a:latin typeface="Calibri"/>
                <a:cs typeface="Calibri"/>
              </a:rPr>
              <a:t>unyi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lang="en-US" sz="3200" spc="-5" dirty="0" err="1">
                <a:latin typeface="Calibri"/>
                <a:cs typeface="Calibri"/>
              </a:rPr>
              <a:t>j</a:t>
            </a:r>
            <a:r>
              <a:rPr sz="3200" spc="-5" dirty="0" err="1">
                <a:latin typeface="Calibri"/>
                <a:cs typeface="Calibri"/>
              </a:rPr>
              <a:t>antung</a:t>
            </a:r>
            <a:r>
              <a:rPr sz="3200" spc="-5" dirty="0">
                <a:latin typeface="Calibri"/>
                <a:cs typeface="Calibri"/>
              </a:rPr>
              <a:t>	</a:t>
            </a:r>
            <a:r>
              <a:rPr sz="3200" spc="-10" dirty="0">
                <a:latin typeface="Calibri"/>
                <a:cs typeface="Calibri"/>
              </a:rPr>
              <a:t>setelah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10  </a:t>
            </a:r>
            <a:r>
              <a:rPr sz="3200" spc="-5" dirty="0">
                <a:latin typeface="Calibri"/>
                <a:cs typeface="Calibri"/>
              </a:rPr>
              <a:t>menit </a:t>
            </a:r>
            <a:r>
              <a:rPr sz="3200" spc="-15" dirty="0">
                <a:latin typeface="Calibri"/>
                <a:cs typeface="Calibri"/>
              </a:rPr>
              <a:t>melakukan resusitasi</a:t>
            </a:r>
            <a:r>
              <a:rPr sz="3200" spc="40" dirty="0">
                <a:latin typeface="Calibri"/>
                <a:cs typeface="Calibri"/>
              </a:rPr>
              <a:t> </a:t>
            </a:r>
            <a:r>
              <a:rPr sz="3200" spc="-40" dirty="0">
                <a:latin typeface="Calibri"/>
                <a:cs typeface="Calibri"/>
              </a:rPr>
              <a:t>aktif.</a:t>
            </a:r>
            <a:endParaRPr sz="3200" dirty="0">
              <a:latin typeface="Calibri"/>
              <a:cs typeface="Calibri"/>
            </a:endParaRPr>
          </a:p>
          <a:p>
            <a:pPr marL="355582" marR="424158" indent="-342882">
              <a:lnSpc>
                <a:spcPct val="101200"/>
              </a:lnSpc>
              <a:spcBef>
                <a:spcPts val="605"/>
              </a:spcBef>
              <a:buFont typeface="Arial"/>
              <a:buChar char="•"/>
              <a:tabLst>
                <a:tab pos="354947" algn="l"/>
                <a:tab pos="355582" algn="l"/>
              </a:tabLst>
            </a:pPr>
            <a:r>
              <a:rPr sz="3200" dirty="0">
                <a:latin typeface="Calibri"/>
                <a:cs typeface="Calibri"/>
              </a:rPr>
              <a:t>Bila </a:t>
            </a:r>
            <a:r>
              <a:rPr sz="3200" spc="-15" dirty="0">
                <a:latin typeface="Calibri"/>
                <a:cs typeface="Calibri"/>
              </a:rPr>
              <a:t>kemungkinan hidupnya </a:t>
            </a:r>
            <a:r>
              <a:rPr sz="3200" spc="-25" dirty="0">
                <a:latin typeface="Calibri"/>
                <a:cs typeface="Calibri"/>
              </a:rPr>
              <a:t>kecil </a:t>
            </a:r>
            <a:r>
              <a:rPr sz="3200" spc="-15" dirty="0">
                <a:latin typeface="Calibri"/>
                <a:cs typeface="Calibri"/>
              </a:rPr>
              <a:t>maka </a:t>
            </a:r>
            <a:r>
              <a:rPr sz="3200" dirty="0">
                <a:latin typeface="Calibri"/>
                <a:cs typeface="Calibri"/>
              </a:rPr>
              <a:t>tidak  </a:t>
            </a:r>
            <a:r>
              <a:rPr sz="3200" spc="-5" dirty="0">
                <a:latin typeface="Calibri"/>
                <a:cs typeface="Calibri"/>
              </a:rPr>
              <a:t>perlu </a:t>
            </a:r>
            <a:r>
              <a:rPr sz="3200" dirty="0">
                <a:latin typeface="Calibri"/>
                <a:cs typeface="Calibri"/>
              </a:rPr>
              <a:t>memulai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resusitasi</a:t>
            </a:r>
            <a:endParaRPr sz="3200" dirty="0">
              <a:latin typeface="Calibri"/>
              <a:cs typeface="Calibri"/>
            </a:endParaRPr>
          </a:p>
          <a:p>
            <a:pPr marL="355582" marR="5080" indent="-342882">
              <a:lnSpc>
                <a:spcPct val="99800"/>
              </a:lnSpc>
              <a:spcBef>
                <a:spcPts val="780"/>
              </a:spcBef>
              <a:buFont typeface="Arial"/>
              <a:buChar char="•"/>
              <a:tabLst>
                <a:tab pos="354947" algn="l"/>
                <a:tab pos="355582" algn="l"/>
              </a:tabLst>
            </a:pPr>
            <a:r>
              <a:rPr sz="3200" dirty="0">
                <a:latin typeface="Calibri"/>
                <a:cs typeface="Calibri"/>
              </a:rPr>
              <a:t>Bila </a:t>
            </a:r>
            <a:r>
              <a:rPr sz="3200" spc="-20" dirty="0">
                <a:latin typeface="Calibri"/>
                <a:cs typeface="Calibri"/>
              </a:rPr>
              <a:t>berisiko </a:t>
            </a:r>
            <a:r>
              <a:rPr sz="3200" spc="5" dirty="0">
                <a:latin typeface="Calibri"/>
                <a:cs typeface="Calibri"/>
              </a:rPr>
              <a:t>tinggi </a:t>
            </a:r>
            <a:r>
              <a:rPr sz="3200" spc="-5" dirty="0">
                <a:latin typeface="Calibri"/>
                <a:cs typeface="Calibri"/>
              </a:rPr>
              <a:t>meninggal </a:t>
            </a:r>
            <a:r>
              <a:rPr sz="3200" spc="-15" dirty="0">
                <a:latin typeface="Calibri"/>
                <a:cs typeface="Calibri"/>
              </a:rPr>
              <a:t>atau </a:t>
            </a:r>
            <a:r>
              <a:rPr sz="3200" spc="-10" dirty="0">
                <a:latin typeface="Calibri"/>
                <a:cs typeface="Calibri"/>
              </a:rPr>
              <a:t>mempunyai  </a:t>
            </a:r>
            <a:r>
              <a:rPr sz="3200" spc="-5" dirty="0">
                <a:latin typeface="Calibri"/>
                <a:cs typeface="Calibri"/>
              </a:rPr>
              <a:t>morbiditas </a:t>
            </a:r>
            <a:r>
              <a:rPr sz="3200" spc="-10" dirty="0">
                <a:latin typeface="Calibri"/>
                <a:cs typeface="Calibri"/>
              </a:rPr>
              <a:t>yang </a:t>
            </a:r>
            <a:r>
              <a:rPr sz="3200" spc="-20" dirty="0">
                <a:latin typeface="Calibri"/>
                <a:cs typeface="Calibri"/>
              </a:rPr>
              <a:t>berat </a:t>
            </a:r>
            <a:r>
              <a:rPr sz="3200" spc="-15" dirty="0">
                <a:latin typeface="Calibri"/>
                <a:cs typeface="Calibri"/>
              </a:rPr>
              <a:t>maka </a:t>
            </a:r>
            <a:r>
              <a:rPr sz="3200" dirty="0">
                <a:latin typeface="Calibri"/>
                <a:cs typeface="Calibri"/>
              </a:rPr>
              <a:t>harus </a:t>
            </a:r>
            <a:r>
              <a:rPr sz="3200" spc="-15" dirty="0">
                <a:latin typeface="Calibri"/>
                <a:cs typeface="Calibri"/>
              </a:rPr>
              <a:t>berdiskusi  </a:t>
            </a:r>
            <a:r>
              <a:rPr sz="3200" spc="-10" dirty="0">
                <a:latin typeface="Calibri"/>
                <a:cs typeface="Calibri"/>
              </a:rPr>
              <a:t>dengan </a:t>
            </a:r>
            <a:r>
              <a:rPr sz="3200" spc="-30" dirty="0">
                <a:latin typeface="Calibri"/>
                <a:cs typeface="Calibri"/>
              </a:rPr>
              <a:t>keluarga </a:t>
            </a:r>
            <a:r>
              <a:rPr sz="3200" spc="-5" dirty="0">
                <a:latin typeface="Calibri"/>
                <a:cs typeface="Calibri"/>
              </a:rPr>
              <a:t>untuk </a:t>
            </a:r>
            <a:r>
              <a:rPr sz="3200" spc="-10" dirty="0">
                <a:latin typeface="Calibri"/>
                <a:cs typeface="Calibri"/>
              </a:rPr>
              <a:t>menetukan seberapa  </a:t>
            </a:r>
            <a:r>
              <a:rPr sz="3200" dirty="0">
                <a:latin typeface="Calibri"/>
                <a:cs typeface="Calibri"/>
              </a:rPr>
              <a:t>jauh </a:t>
            </a:r>
            <a:r>
              <a:rPr sz="3200" spc="-10" dirty="0">
                <a:latin typeface="Calibri"/>
                <a:cs typeface="Calibri"/>
              </a:rPr>
              <a:t>tindakan yang </a:t>
            </a:r>
            <a:r>
              <a:rPr sz="3200" spc="-15" dirty="0">
                <a:latin typeface="Calibri"/>
                <a:cs typeface="Calibri"/>
              </a:rPr>
              <a:t>akan</a:t>
            </a:r>
            <a:r>
              <a:rPr sz="3200" spc="3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diberikan.</a:t>
            </a:r>
            <a:endParaRPr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0543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AA479-F473-A84D-AA0F-9A1467BF9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2036" y="1825625"/>
            <a:ext cx="5451764" cy="4351338"/>
          </a:xfrm>
        </p:spPr>
        <p:txBody>
          <a:bodyPr/>
          <a:lstStyle/>
          <a:p>
            <a:r>
              <a:rPr lang="en-US" dirty="0" err="1"/>
              <a:t>TeamWork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04CC22-89C0-3945-83AF-9324D437D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6190"/>
            <a:ext cx="4854611" cy="64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579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379" y="87728"/>
            <a:ext cx="8229600" cy="1066800"/>
          </a:xfrm>
        </p:spPr>
        <p:txBody>
          <a:bodyPr/>
          <a:lstStyle/>
          <a:p>
            <a:r>
              <a:rPr lang="en-US" dirty="0"/>
              <a:t>SKOR APGAR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80" y="1015117"/>
            <a:ext cx="6054439" cy="432511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dirty="0"/>
              <a:t>Apgar </a:t>
            </a:r>
            <a:r>
              <a:rPr lang="en-US" dirty="0" err="1"/>
              <a:t>kepanjangan</a:t>
            </a:r>
            <a:r>
              <a:rPr lang="en-US" dirty="0"/>
              <a:t> </a:t>
            </a:r>
            <a:r>
              <a:rPr lang="en-US" b="1" dirty="0"/>
              <a:t>A</a:t>
            </a:r>
            <a:r>
              <a:rPr lang="en-US" dirty="0"/>
              <a:t>merican </a:t>
            </a:r>
            <a:r>
              <a:rPr lang="en-US" b="1" dirty="0"/>
              <a:t>P</a:t>
            </a:r>
            <a:r>
              <a:rPr lang="en-US" dirty="0"/>
              <a:t>ediatric </a:t>
            </a:r>
            <a:r>
              <a:rPr lang="en-US" b="1" dirty="0"/>
              <a:t>G</a:t>
            </a:r>
            <a:r>
              <a:rPr lang="en-US" dirty="0"/>
              <a:t>ross </a:t>
            </a:r>
            <a:r>
              <a:rPr lang="en-US" b="1" dirty="0"/>
              <a:t>A</a:t>
            </a:r>
            <a:r>
              <a:rPr lang="en-US" dirty="0"/>
              <a:t>ssessment </a:t>
            </a:r>
            <a:r>
              <a:rPr lang="en-US" b="1" dirty="0"/>
              <a:t>R</a:t>
            </a:r>
            <a:r>
              <a:rPr lang="en-US" dirty="0"/>
              <a:t>ecord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Tes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juga </a:t>
            </a:r>
            <a:r>
              <a:rPr lang="en-US" dirty="0" err="1"/>
              <a:t>direformulasikan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singkatan</a:t>
            </a:r>
            <a:r>
              <a:rPr lang="en-US" dirty="0"/>
              <a:t> “</a:t>
            </a:r>
            <a:r>
              <a:rPr lang="en-US" b="1" dirty="0"/>
              <a:t>H</a:t>
            </a:r>
            <a:r>
              <a:rPr lang="en-US" dirty="0"/>
              <a:t>ow </a:t>
            </a:r>
            <a:r>
              <a:rPr lang="en-US" b="1" dirty="0"/>
              <a:t>R</a:t>
            </a:r>
            <a:r>
              <a:rPr lang="en-US" dirty="0"/>
              <a:t>eady </a:t>
            </a:r>
            <a:r>
              <a:rPr lang="en-US" b="1" dirty="0"/>
              <a:t>I</a:t>
            </a:r>
            <a:r>
              <a:rPr lang="en-US" dirty="0"/>
              <a:t>s </a:t>
            </a:r>
            <a:r>
              <a:rPr lang="en-US" b="1" dirty="0"/>
              <a:t>T</a:t>
            </a:r>
            <a:r>
              <a:rPr lang="en-US" dirty="0"/>
              <a:t>his </a:t>
            </a:r>
            <a:r>
              <a:rPr lang="en-US" b="1" dirty="0"/>
              <a:t>C</a:t>
            </a:r>
            <a:r>
              <a:rPr lang="en-US" dirty="0"/>
              <a:t>hild”,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kriteria</a:t>
            </a:r>
            <a:r>
              <a:rPr lang="en-US" dirty="0"/>
              <a:t> yang pada </a:t>
            </a:r>
            <a:r>
              <a:rPr lang="en-US" dirty="0" err="1"/>
              <a:t>dasarnya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: </a:t>
            </a:r>
            <a:r>
              <a:rPr lang="en-US" b="1" dirty="0"/>
              <a:t>H</a:t>
            </a:r>
            <a:r>
              <a:rPr lang="en-US" dirty="0"/>
              <a:t>eart rate, </a:t>
            </a:r>
            <a:r>
              <a:rPr lang="en-US" b="1" dirty="0" err="1"/>
              <a:t>R</a:t>
            </a:r>
            <a:r>
              <a:rPr lang="en-US" dirty="0" err="1"/>
              <a:t>espirotary</a:t>
            </a:r>
            <a:r>
              <a:rPr lang="en-US" dirty="0"/>
              <a:t> effort, </a:t>
            </a:r>
            <a:r>
              <a:rPr lang="en-US" b="1" dirty="0"/>
              <a:t>I</a:t>
            </a:r>
            <a:r>
              <a:rPr lang="en-US" dirty="0"/>
              <a:t>rritability, </a:t>
            </a:r>
            <a:r>
              <a:rPr lang="en-US" b="1" dirty="0"/>
              <a:t>T</a:t>
            </a:r>
            <a:r>
              <a:rPr lang="en-US" dirty="0"/>
              <a:t>one, dan </a:t>
            </a:r>
            <a:r>
              <a:rPr lang="en-US" b="1" dirty="0"/>
              <a:t>C</a:t>
            </a:r>
            <a:r>
              <a:rPr lang="en-US" dirty="0"/>
              <a:t>olor</a:t>
            </a:r>
          </a:p>
          <a:p>
            <a:pPr algn="just"/>
            <a:endParaRPr lang="en-US" dirty="0"/>
          </a:p>
          <a:p>
            <a:pPr algn="just"/>
            <a:r>
              <a:rPr lang="en-US" b="1" dirty="0" err="1"/>
              <a:t>Kegunaan</a:t>
            </a:r>
            <a:r>
              <a:rPr lang="en-US" b="1" dirty="0"/>
              <a:t> </a:t>
            </a:r>
            <a:r>
              <a:rPr lang="en-US" b="1" dirty="0" err="1"/>
              <a:t>penilaian</a:t>
            </a:r>
            <a:r>
              <a:rPr lang="en-US" b="1" dirty="0"/>
              <a:t> </a:t>
            </a:r>
          </a:p>
          <a:p>
            <a:pPr marL="109722" indent="0">
              <a:buNone/>
            </a:pPr>
            <a:r>
              <a:rPr lang="en-US" altLang="en-US" dirty="0"/>
              <a:t>   1   </a:t>
            </a:r>
            <a:r>
              <a:rPr lang="en-US" altLang="en-US" dirty="0" err="1"/>
              <a:t>menit</a:t>
            </a:r>
            <a:r>
              <a:rPr lang="en-US" altLang="en-US" dirty="0"/>
              <a:t> </a:t>
            </a:r>
            <a:r>
              <a:rPr lang="en-US" altLang="en-US" dirty="0" err="1"/>
              <a:t>pertama</a:t>
            </a:r>
            <a:r>
              <a:rPr lang="en-US" altLang="en-US" dirty="0"/>
              <a:t> </a:t>
            </a:r>
            <a:r>
              <a:rPr lang="en-US" altLang="en-US" dirty="0" err="1"/>
              <a:t>untuk</a:t>
            </a:r>
            <a:r>
              <a:rPr lang="en-US" altLang="en-US" dirty="0"/>
              <a:t>  </a:t>
            </a:r>
            <a:r>
              <a:rPr lang="en-US" altLang="en-US" dirty="0" err="1"/>
              <a:t>menentukan</a:t>
            </a:r>
            <a:r>
              <a:rPr lang="en-US" altLang="en-US" dirty="0"/>
              <a:t> </a:t>
            </a:r>
            <a:r>
              <a:rPr lang="en-US" altLang="en-US" dirty="0" err="1"/>
              <a:t>tindakan</a:t>
            </a:r>
            <a:r>
              <a:rPr lang="en-US" altLang="en-US" dirty="0"/>
              <a:t> </a:t>
            </a:r>
          </a:p>
          <a:p>
            <a:pPr marL="109722" indent="0">
              <a:buNone/>
            </a:pPr>
            <a:r>
              <a:rPr lang="en-US" altLang="en-US" dirty="0"/>
              <a:t>   5   </a:t>
            </a:r>
            <a:r>
              <a:rPr lang="en-US" altLang="en-US" dirty="0" err="1"/>
              <a:t>menit</a:t>
            </a:r>
            <a:r>
              <a:rPr lang="en-US" altLang="en-US" dirty="0"/>
              <a:t> </a:t>
            </a:r>
            <a:r>
              <a:rPr lang="en-US" altLang="en-US" dirty="0" err="1"/>
              <a:t>pertama</a:t>
            </a:r>
            <a:r>
              <a:rPr lang="en-US" altLang="en-US" dirty="0"/>
              <a:t>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menentukan</a:t>
            </a:r>
            <a:r>
              <a:rPr lang="en-US" altLang="en-US" dirty="0"/>
              <a:t> prognosis</a:t>
            </a:r>
          </a:p>
          <a:p>
            <a:pPr marL="109722" indent="0">
              <a:buNone/>
            </a:pPr>
            <a:r>
              <a:rPr lang="en-US" altLang="en-US" dirty="0"/>
              <a:t>   10 </a:t>
            </a:r>
            <a:r>
              <a:rPr lang="en-US" altLang="en-US" dirty="0" err="1"/>
              <a:t>menit</a:t>
            </a:r>
            <a:r>
              <a:rPr lang="en-US" altLang="en-US" dirty="0"/>
              <a:t> </a:t>
            </a:r>
            <a:r>
              <a:rPr lang="en-US" altLang="en-US" dirty="0" err="1"/>
              <a:t>pertama</a:t>
            </a:r>
            <a:r>
              <a:rPr lang="en-US" altLang="en-US" dirty="0"/>
              <a:t>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menentukan</a:t>
            </a:r>
            <a:r>
              <a:rPr lang="en-US" altLang="en-US" dirty="0"/>
              <a:t> </a:t>
            </a:r>
            <a:r>
              <a:rPr lang="en-US" altLang="en-US" dirty="0" err="1"/>
              <a:t>tindakan</a:t>
            </a:r>
            <a:r>
              <a:rPr lang="en-US" altLang="en-US" dirty="0"/>
              <a:t>   </a:t>
            </a:r>
          </a:p>
          <a:p>
            <a:pPr marL="109722" indent="0">
              <a:buNone/>
            </a:pPr>
            <a:r>
              <a:rPr lang="en-US" altLang="en-US" dirty="0"/>
              <a:t>        </a:t>
            </a:r>
            <a:r>
              <a:rPr lang="en-US" altLang="en-US" dirty="0" err="1"/>
              <a:t>selanjutnya</a:t>
            </a:r>
            <a:endParaRPr lang="en-US" altLang="en-US" dirty="0"/>
          </a:p>
          <a:p>
            <a:pPr algn="just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270E63-2251-E448-B55B-7AAE5169F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711" y="67134"/>
            <a:ext cx="4364182" cy="3110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8E8FC7-799D-A344-973C-2374D492D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365" y="3316212"/>
            <a:ext cx="5439264" cy="329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18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68484" y="195386"/>
            <a:ext cx="10464800" cy="934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542" tIns="56271" rIns="112542" bIns="56271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3200" b="1" dirty="0" err="1"/>
              <a:t>Evaluasi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Gawat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Napas</a:t>
            </a:r>
            <a:r>
              <a:rPr lang="en-US" altLang="en-US" sz="3200" b="1" i="1" dirty="0"/>
              <a:t> </a:t>
            </a:r>
            <a:r>
              <a:rPr lang="en-US" altLang="en-US" sz="3200" b="1" dirty="0" err="1"/>
              <a:t>dengan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Menggunakan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Skor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Downe</a:t>
            </a:r>
            <a:r>
              <a:rPr lang="en-US" altLang="en-US" sz="3200" b="1" dirty="0"/>
              <a:t> </a:t>
            </a:r>
          </a:p>
        </p:txBody>
      </p:sp>
      <p:sp>
        <p:nvSpPr>
          <p:cNvPr id="237596" name="Line 28"/>
          <p:cNvSpPr>
            <a:spLocks noChangeShapeType="1"/>
          </p:cNvSpPr>
          <p:nvPr/>
        </p:nvSpPr>
        <p:spPr bwMode="auto">
          <a:xfrm>
            <a:off x="322385" y="1918678"/>
            <a:ext cx="11556999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bg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7599" name="Line 31"/>
          <p:cNvSpPr>
            <a:spLocks noChangeShapeType="1"/>
          </p:cNvSpPr>
          <p:nvPr/>
        </p:nvSpPr>
        <p:spPr bwMode="auto">
          <a:xfrm>
            <a:off x="322385" y="4476262"/>
            <a:ext cx="11556999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7600" name="Line 32"/>
          <p:cNvSpPr>
            <a:spLocks noChangeShapeType="1"/>
          </p:cNvSpPr>
          <p:nvPr/>
        </p:nvSpPr>
        <p:spPr bwMode="auto">
          <a:xfrm>
            <a:off x="322385" y="5337908"/>
            <a:ext cx="11556999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7605" name="Line 37"/>
          <p:cNvSpPr>
            <a:spLocks noChangeShapeType="1"/>
          </p:cNvSpPr>
          <p:nvPr/>
        </p:nvSpPr>
        <p:spPr bwMode="auto">
          <a:xfrm>
            <a:off x="6254262" y="1918678"/>
            <a:ext cx="0" cy="5142523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7607" name="Line 39"/>
          <p:cNvSpPr>
            <a:spLocks noChangeShapeType="1"/>
          </p:cNvSpPr>
          <p:nvPr/>
        </p:nvSpPr>
        <p:spPr bwMode="auto">
          <a:xfrm>
            <a:off x="11879385" y="1918678"/>
            <a:ext cx="0" cy="5142523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bg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046090"/>
              </p:ext>
            </p:extLst>
          </p:nvPr>
        </p:nvGraphicFramePr>
        <p:xfrm>
          <a:off x="858716" y="908852"/>
          <a:ext cx="9379516" cy="42081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4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4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4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4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6942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2542" marR="112542" marT="56271" marB="56271"/>
                </a:tc>
                <a:tc>
                  <a:txBody>
                    <a:bodyPr/>
                    <a:lstStyle/>
                    <a:p>
                      <a:pPr lvl="1" algn="ctr">
                        <a:lnSpc>
                          <a:spcPct val="150000"/>
                        </a:lnSpc>
                      </a:pPr>
                      <a:r>
                        <a:rPr lang="en-US" sz="2500" dirty="0"/>
                        <a:t>0</a:t>
                      </a:r>
                    </a:p>
                  </a:txBody>
                  <a:tcPr marL="112542" marR="112542" marT="56271" marB="56271"/>
                </a:tc>
                <a:tc>
                  <a:txBody>
                    <a:bodyPr/>
                    <a:lstStyle/>
                    <a:p>
                      <a:pPr lvl="1" algn="ctr">
                        <a:lnSpc>
                          <a:spcPct val="150000"/>
                        </a:lnSpc>
                      </a:pPr>
                      <a:r>
                        <a:rPr lang="en-US" sz="2500" dirty="0"/>
                        <a:t>1</a:t>
                      </a:r>
                    </a:p>
                  </a:txBody>
                  <a:tcPr marL="112542" marR="112542" marT="56271" marB="56271"/>
                </a:tc>
                <a:tc>
                  <a:txBody>
                    <a:bodyPr/>
                    <a:lstStyle/>
                    <a:p>
                      <a:pPr lvl="1" algn="ctr">
                        <a:lnSpc>
                          <a:spcPct val="150000"/>
                        </a:lnSpc>
                      </a:pPr>
                      <a:r>
                        <a:rPr lang="en-US" sz="2500" dirty="0"/>
                        <a:t>2</a:t>
                      </a:r>
                    </a:p>
                  </a:txBody>
                  <a:tcPr marL="112542" marR="112542" marT="56271" marB="5627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942">
                <a:tc>
                  <a:txBody>
                    <a:bodyPr/>
                    <a:lstStyle/>
                    <a:p>
                      <a:r>
                        <a:rPr lang="en-US" sz="2500" b="1" dirty="0" err="1"/>
                        <a:t>Frek</a:t>
                      </a:r>
                      <a:r>
                        <a:rPr lang="en-US" sz="2500" b="1" dirty="0"/>
                        <a:t>. </a:t>
                      </a:r>
                      <a:r>
                        <a:rPr lang="en-US" sz="2500" b="1" dirty="0" err="1"/>
                        <a:t>Nafas</a:t>
                      </a:r>
                      <a:endParaRPr lang="en-US" sz="2500" b="1" dirty="0"/>
                    </a:p>
                  </a:txBody>
                  <a:tcPr marL="112542" marR="112542" marT="56271" marB="56271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2200" dirty="0"/>
                        <a:t>&lt; 60 x/</a:t>
                      </a:r>
                      <a:r>
                        <a:rPr lang="en-US" sz="2200" dirty="0" err="1"/>
                        <a:t>menit</a:t>
                      </a:r>
                      <a:endParaRPr lang="en-US" sz="2200" dirty="0"/>
                    </a:p>
                  </a:txBody>
                  <a:tcPr marL="112542" marR="112542" marT="56271" marB="56271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2200" dirty="0"/>
                        <a:t>60 -80 x/</a:t>
                      </a:r>
                      <a:r>
                        <a:rPr lang="en-US" sz="2200" dirty="0" err="1"/>
                        <a:t>menit</a:t>
                      </a:r>
                      <a:endParaRPr lang="en-US" sz="2200" dirty="0"/>
                    </a:p>
                  </a:txBody>
                  <a:tcPr marL="112542" marR="112542" marT="56271" marB="56271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2200" dirty="0"/>
                        <a:t> &gt;  80 x/</a:t>
                      </a:r>
                      <a:r>
                        <a:rPr lang="en-US" sz="2200" dirty="0" err="1"/>
                        <a:t>menit</a:t>
                      </a:r>
                      <a:endParaRPr lang="en-US" sz="2200" dirty="0"/>
                    </a:p>
                  </a:txBody>
                  <a:tcPr marL="112542" marR="112542" marT="56271" marB="5627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942">
                <a:tc>
                  <a:txBody>
                    <a:bodyPr/>
                    <a:lstStyle/>
                    <a:p>
                      <a:r>
                        <a:rPr lang="en-US" sz="2500" b="1" dirty="0" err="1"/>
                        <a:t>Retraksi</a:t>
                      </a:r>
                      <a:endParaRPr lang="en-US" sz="2500" b="1" dirty="0"/>
                    </a:p>
                  </a:txBody>
                  <a:tcPr marL="112542" marR="112542" marT="56271" marB="56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Tidak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ada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retraksi</a:t>
                      </a:r>
                      <a:endParaRPr lang="en-US" sz="2200" dirty="0"/>
                    </a:p>
                  </a:txBody>
                  <a:tcPr marL="112542" marR="112542" marT="56271" marB="56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Retraksi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ringan</a:t>
                      </a:r>
                      <a:endParaRPr lang="en-US" sz="2200" dirty="0"/>
                    </a:p>
                  </a:txBody>
                  <a:tcPr marL="112542" marR="112542" marT="56271" marB="56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Retraksi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berat</a:t>
                      </a:r>
                      <a:endParaRPr lang="en-US" sz="2200" dirty="0"/>
                    </a:p>
                  </a:txBody>
                  <a:tcPr marL="112542" marR="112542" marT="56271" marB="5627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828">
                <a:tc>
                  <a:txBody>
                    <a:bodyPr/>
                    <a:lstStyle/>
                    <a:p>
                      <a:r>
                        <a:rPr lang="en-US" sz="2500" b="1" dirty="0" err="1"/>
                        <a:t>Sianosis</a:t>
                      </a:r>
                      <a:endParaRPr lang="en-US" sz="2500" b="1" dirty="0"/>
                    </a:p>
                  </a:txBody>
                  <a:tcPr marL="112542" marR="112542" marT="56271" marB="56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Tidak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sianosis</a:t>
                      </a:r>
                      <a:endParaRPr lang="en-US" sz="2200" dirty="0"/>
                    </a:p>
                  </a:txBody>
                  <a:tcPr marL="112542" marR="112542" marT="56271" marB="56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Sianosis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hilang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dengan</a:t>
                      </a:r>
                      <a:r>
                        <a:rPr lang="en-US" sz="2200" dirty="0"/>
                        <a:t> O</a:t>
                      </a:r>
                      <a:r>
                        <a:rPr lang="en-US" sz="2200" baseline="-25000" dirty="0"/>
                        <a:t>2</a:t>
                      </a:r>
                    </a:p>
                  </a:txBody>
                  <a:tcPr marL="112542" marR="112542" marT="56271" marB="56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Tetap</a:t>
                      </a:r>
                      <a:r>
                        <a:rPr lang="en-US" sz="2200" baseline="0" dirty="0"/>
                        <a:t> </a:t>
                      </a:r>
                      <a:r>
                        <a:rPr lang="en-US" sz="2200" baseline="0" dirty="0" err="1"/>
                        <a:t>sianosis</a:t>
                      </a:r>
                      <a:r>
                        <a:rPr lang="en-US" sz="2200" baseline="0" dirty="0"/>
                        <a:t> </a:t>
                      </a:r>
                    </a:p>
                    <a:p>
                      <a:pPr algn="ctr"/>
                      <a:r>
                        <a:rPr lang="en-US" sz="2200" baseline="0" dirty="0" err="1"/>
                        <a:t>dengan</a:t>
                      </a:r>
                      <a:r>
                        <a:rPr lang="en-US" sz="2200" baseline="0" dirty="0"/>
                        <a:t> O</a:t>
                      </a:r>
                      <a:r>
                        <a:rPr lang="en-US" sz="2200" baseline="-25000" dirty="0"/>
                        <a:t>2</a:t>
                      </a:r>
                    </a:p>
                  </a:txBody>
                  <a:tcPr marL="112542" marR="112542" marT="56271" marB="5627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0828">
                <a:tc>
                  <a:txBody>
                    <a:bodyPr/>
                    <a:lstStyle/>
                    <a:p>
                      <a:r>
                        <a:rPr lang="en-US" sz="2500" b="1" i="1" dirty="0"/>
                        <a:t>Air entry</a:t>
                      </a:r>
                    </a:p>
                  </a:txBody>
                  <a:tcPr marL="112542" marR="112542" marT="56271" marB="56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Udara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masuk</a:t>
                      </a:r>
                      <a:r>
                        <a:rPr lang="en-US" sz="2200" dirty="0"/>
                        <a:t> bilateral </a:t>
                      </a:r>
                      <a:r>
                        <a:rPr lang="en-US" sz="2200" dirty="0" err="1"/>
                        <a:t>bak</a:t>
                      </a:r>
                      <a:endParaRPr lang="en-US" sz="2200" dirty="0"/>
                    </a:p>
                  </a:txBody>
                  <a:tcPr marL="112542" marR="112542" marT="56271" marB="56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Penurunan</a:t>
                      </a:r>
                      <a:r>
                        <a:rPr lang="en-US" sz="2200" baseline="0" dirty="0"/>
                        <a:t> </a:t>
                      </a:r>
                      <a:r>
                        <a:rPr lang="en-US" sz="2200" baseline="0" dirty="0" err="1"/>
                        <a:t>udara</a:t>
                      </a:r>
                      <a:r>
                        <a:rPr lang="en-US" sz="2200" baseline="0" dirty="0"/>
                        <a:t> </a:t>
                      </a:r>
                      <a:r>
                        <a:rPr lang="en-US" sz="2200" baseline="0" dirty="0" err="1"/>
                        <a:t>masuk</a:t>
                      </a:r>
                      <a:r>
                        <a:rPr lang="en-US" sz="2200" baseline="0" dirty="0"/>
                        <a:t> </a:t>
                      </a:r>
                      <a:r>
                        <a:rPr lang="en-US" sz="2200" baseline="0" dirty="0" err="1"/>
                        <a:t>ringan</a:t>
                      </a:r>
                      <a:endParaRPr lang="en-US" sz="2200" dirty="0"/>
                    </a:p>
                  </a:txBody>
                  <a:tcPr marL="112542" marR="112542" marT="56271" marB="56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Tidak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ada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udara</a:t>
                      </a:r>
                      <a:r>
                        <a:rPr lang="en-US" sz="2200" baseline="0" dirty="0"/>
                        <a:t> </a:t>
                      </a:r>
                      <a:r>
                        <a:rPr lang="en-US" sz="2200" baseline="0" dirty="0" err="1"/>
                        <a:t>masuk</a:t>
                      </a:r>
                      <a:endParaRPr lang="en-US" sz="2200" dirty="0"/>
                    </a:p>
                  </a:txBody>
                  <a:tcPr marL="112542" marR="112542" marT="56271" marB="5627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0828">
                <a:tc>
                  <a:txBody>
                    <a:bodyPr/>
                    <a:lstStyle/>
                    <a:p>
                      <a:r>
                        <a:rPr lang="en-US" sz="2500" b="1" dirty="0" err="1"/>
                        <a:t>Merintih</a:t>
                      </a:r>
                      <a:endParaRPr lang="en-US" sz="2500" b="1" dirty="0"/>
                    </a:p>
                  </a:txBody>
                  <a:tcPr marL="112542" marR="112542" marT="56271" marB="56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Tidak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merintih</a:t>
                      </a:r>
                      <a:endParaRPr lang="en-US" sz="2200" dirty="0"/>
                    </a:p>
                  </a:txBody>
                  <a:tcPr marL="112542" marR="112542" marT="56271" marB="56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Didengar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dengan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stetoskop</a:t>
                      </a:r>
                      <a:endParaRPr lang="en-US" sz="2200" dirty="0"/>
                    </a:p>
                  </a:txBody>
                  <a:tcPr marL="112542" marR="112542" marT="56271" marB="56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Dapat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didengar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tanpa</a:t>
                      </a:r>
                      <a:r>
                        <a:rPr lang="en-US" sz="2200" baseline="0" dirty="0"/>
                        <a:t> </a:t>
                      </a:r>
                      <a:r>
                        <a:rPr lang="en-US" sz="2200" baseline="0" dirty="0" err="1"/>
                        <a:t>alat</a:t>
                      </a:r>
                      <a:r>
                        <a:rPr lang="en-US" sz="2200" baseline="0" dirty="0"/>
                        <a:t> bantu</a:t>
                      </a:r>
                      <a:endParaRPr lang="en-US" sz="2200" dirty="0"/>
                    </a:p>
                  </a:txBody>
                  <a:tcPr marL="112542" marR="112542" marT="56271" marB="5627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47AC574-CA55-FF4B-AD9D-573DA9588585}"/>
              </a:ext>
            </a:extLst>
          </p:cNvPr>
          <p:cNvSpPr txBox="1"/>
          <p:nvPr/>
        </p:nvSpPr>
        <p:spPr>
          <a:xfrm>
            <a:off x="858716" y="5322663"/>
            <a:ext cx="3837974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/>
              <a:t>Skor</a:t>
            </a:r>
            <a:r>
              <a:rPr lang="en-US" sz="2000" dirty="0"/>
              <a:t> &lt; 4 :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ada</a:t>
            </a:r>
            <a:r>
              <a:rPr lang="en-US" sz="2000" dirty="0"/>
              <a:t> </a:t>
            </a:r>
            <a:r>
              <a:rPr lang="en-US" sz="2000" dirty="0" err="1"/>
              <a:t>gawat</a:t>
            </a:r>
            <a:r>
              <a:rPr lang="en-US" sz="2000" dirty="0"/>
              <a:t> </a:t>
            </a:r>
            <a:r>
              <a:rPr lang="en-US" sz="2000" dirty="0" err="1"/>
              <a:t>nafas</a:t>
            </a:r>
            <a:r>
              <a:rPr lang="en-US" sz="2000" dirty="0"/>
              <a:t> </a:t>
            </a:r>
          </a:p>
          <a:p>
            <a:r>
              <a:rPr lang="en-US" sz="2000" dirty="0" err="1"/>
              <a:t>Skor</a:t>
            </a:r>
            <a:r>
              <a:rPr lang="en-US" sz="2000" dirty="0"/>
              <a:t> 4-7 : </a:t>
            </a:r>
            <a:r>
              <a:rPr lang="en-US" sz="2000" dirty="0" err="1"/>
              <a:t>Gawat</a:t>
            </a:r>
            <a:r>
              <a:rPr lang="en-US" sz="2000" dirty="0"/>
              <a:t> </a:t>
            </a:r>
            <a:r>
              <a:rPr lang="en-US" sz="2000" dirty="0" err="1"/>
              <a:t>nafas</a:t>
            </a:r>
            <a:r>
              <a:rPr lang="en-US" sz="2000" dirty="0"/>
              <a:t> </a:t>
            </a:r>
          </a:p>
          <a:p>
            <a:r>
              <a:rPr lang="en-US" sz="2000" dirty="0" err="1"/>
              <a:t>Skor</a:t>
            </a:r>
            <a:r>
              <a:rPr lang="en-US" sz="2000" dirty="0"/>
              <a:t> &gt; 7 : </a:t>
            </a:r>
            <a:r>
              <a:rPr lang="en-US" sz="2000" dirty="0" err="1"/>
              <a:t>Ancaman</a:t>
            </a:r>
            <a:r>
              <a:rPr lang="en-US" sz="2000" dirty="0"/>
              <a:t> </a:t>
            </a:r>
            <a:r>
              <a:rPr lang="en-US" sz="2000" dirty="0" err="1"/>
              <a:t>gagal</a:t>
            </a:r>
            <a:r>
              <a:rPr lang="en-US" sz="2000" dirty="0"/>
              <a:t> </a:t>
            </a:r>
            <a:r>
              <a:rPr lang="en-US" sz="2000" dirty="0" err="1"/>
              <a:t>nafas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1197501"/>
      </p:ext>
    </p:extLst>
  </p:cSld>
  <p:clrMapOvr>
    <a:masterClrMapping/>
  </p:clrMapOvr>
  <p:transition spd="med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888"/>
            <a:ext cx="10515600" cy="590839"/>
          </a:xfrm>
        </p:spPr>
        <p:txBody>
          <a:bodyPr>
            <a:normAutofit/>
          </a:bodyPr>
          <a:lstStyle/>
          <a:p>
            <a:r>
              <a:rPr lang="en-US" sz="3600" dirty="0" err="1"/>
              <a:t>Evaluasi</a:t>
            </a:r>
            <a:r>
              <a:rPr lang="en-US" sz="3600" dirty="0"/>
              <a:t> </a:t>
            </a:r>
            <a:r>
              <a:rPr lang="en-US" sz="3600" dirty="0" err="1"/>
              <a:t>Maturitas</a:t>
            </a:r>
            <a:r>
              <a:rPr lang="en-US" sz="3600" dirty="0"/>
              <a:t> </a:t>
            </a:r>
            <a:r>
              <a:rPr lang="en-US" sz="3600" dirty="0" err="1"/>
              <a:t>Neonatus</a:t>
            </a:r>
            <a:r>
              <a:rPr lang="en-US" sz="3600" dirty="0"/>
              <a:t> </a:t>
            </a:r>
            <a:r>
              <a:rPr lang="en-US" sz="3600" dirty="0" err="1"/>
              <a:t>dengan</a:t>
            </a:r>
            <a:r>
              <a:rPr lang="en-US" sz="3600" dirty="0"/>
              <a:t> </a:t>
            </a:r>
            <a:r>
              <a:rPr lang="en-US" sz="3600" dirty="0" err="1"/>
              <a:t>skor</a:t>
            </a:r>
            <a:r>
              <a:rPr lang="en-US" sz="3600" dirty="0"/>
              <a:t> Ballard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90" y="803564"/>
            <a:ext cx="8201122" cy="5943599"/>
          </a:xfrm>
        </p:spPr>
      </p:pic>
    </p:spTree>
    <p:extLst>
      <p:ext uri="{BB962C8B-B14F-4D97-AF65-F5344CB8AC3E}">
        <p14:creationId xmlns:p14="http://schemas.microsoft.com/office/powerpoint/2010/main" val="399346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0A0BF-8426-CF4F-B615-4630491DF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365125"/>
            <a:ext cx="10853737" cy="1325563"/>
          </a:xfrm>
        </p:spPr>
        <p:txBody>
          <a:bodyPr/>
          <a:lstStyle/>
          <a:p>
            <a:r>
              <a:rPr lang="en-US" dirty="0" err="1"/>
              <a:t>Perubahan</a:t>
            </a:r>
            <a:r>
              <a:rPr lang="en-US" dirty="0"/>
              <a:t> </a:t>
            </a:r>
            <a:r>
              <a:rPr lang="en-US" dirty="0" err="1"/>
              <a:t>mendasar</a:t>
            </a:r>
            <a:r>
              <a:rPr lang="en-US" dirty="0"/>
              <a:t> pada JANIN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b="1" dirty="0"/>
              <a:t>BAYI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C3347-5C5F-9142-976E-B15E69B63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1933278"/>
            <a:ext cx="5379720" cy="4350990"/>
          </a:xfrm>
        </p:spPr>
        <p:txBody>
          <a:bodyPr/>
          <a:lstStyle/>
          <a:p>
            <a:r>
              <a:rPr lang="en-US" dirty="0" err="1"/>
              <a:t>Perubahan</a:t>
            </a:r>
            <a:r>
              <a:rPr lang="en-US" dirty="0"/>
              <a:t> PERNAPASAN</a:t>
            </a:r>
            <a:endParaRPr lang="en-US" dirty="0">
              <a:sym typeface="Wingdings" pitchFamily="2" charset="2"/>
            </a:endParaRPr>
          </a:p>
          <a:p>
            <a:r>
              <a:rPr lang="en-US" dirty="0" err="1">
                <a:sym typeface="Wingdings" pitchFamily="2" charset="2"/>
              </a:rPr>
              <a:t>Perubahan</a:t>
            </a:r>
            <a:r>
              <a:rPr lang="en-US" dirty="0">
                <a:sym typeface="Wingdings" pitchFamily="2" charset="2"/>
              </a:rPr>
              <a:t> ALIRAN DARAH </a:t>
            </a:r>
          </a:p>
          <a:p>
            <a:r>
              <a:rPr lang="en-US" dirty="0">
                <a:sym typeface="Wingdings" pitchFamily="2" charset="2"/>
              </a:rPr>
              <a:t>Homeostasis </a:t>
            </a:r>
            <a:r>
              <a:rPr lang="en-US" dirty="0" err="1">
                <a:sym typeface="Wingdings" pitchFamily="2" charset="2"/>
              </a:rPr>
              <a:t>glukosa</a:t>
            </a:r>
            <a:r>
              <a:rPr lang="en-US" dirty="0">
                <a:sym typeface="Wingdings" pitchFamily="2" charset="2"/>
              </a:rPr>
              <a:t> </a:t>
            </a:r>
          </a:p>
          <a:p>
            <a:r>
              <a:rPr lang="en-US" dirty="0" err="1">
                <a:sym typeface="Wingdings" pitchFamily="2" charset="2"/>
              </a:rPr>
              <a:t>Kontrol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suhu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Renal </a:t>
            </a:r>
          </a:p>
          <a:p>
            <a:r>
              <a:rPr lang="en-US" dirty="0" err="1">
                <a:sym typeface="Wingdings" pitchFamily="2" charset="2"/>
              </a:rPr>
              <a:t>Traktus</a:t>
            </a:r>
            <a:r>
              <a:rPr lang="en-US" dirty="0">
                <a:sym typeface="Wingdings" pitchFamily="2" charset="2"/>
              </a:rPr>
              <a:t> gastrointestinal 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253552C-E74A-4147-9348-F01A064A0FC4}"/>
              </a:ext>
            </a:extLst>
          </p:cNvPr>
          <p:cNvSpPr txBox="1">
            <a:spLocks/>
          </p:cNvSpPr>
          <p:nvPr/>
        </p:nvSpPr>
        <p:spPr bwMode="auto">
          <a:xfrm>
            <a:off x="6588696" y="2100918"/>
            <a:ext cx="3443510" cy="435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DETIK</a:t>
            </a:r>
          </a:p>
          <a:p>
            <a:pPr eaLnBrk="1" hangingPunct="1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DETIK</a:t>
            </a:r>
          </a:p>
          <a:p>
            <a:pPr eaLnBrk="1" hangingPunct="1">
              <a:buFont typeface="Wingdings" pitchFamily="2" charset="2"/>
              <a:buChar char="à"/>
            </a:pPr>
            <a:r>
              <a:rPr lang="en-US" dirty="0" err="1">
                <a:sym typeface="Wingdings" pitchFamily="2" charset="2"/>
              </a:rPr>
              <a:t>Menit</a:t>
            </a:r>
            <a:endParaRPr lang="en-US" dirty="0">
              <a:sym typeface="Wingdings" pitchFamily="2" charset="2"/>
            </a:endParaRPr>
          </a:p>
          <a:p>
            <a:pPr eaLnBrk="1" hangingPunct="1">
              <a:buFont typeface="Wingdings" pitchFamily="2" charset="2"/>
              <a:buChar char="à"/>
            </a:pPr>
            <a:r>
              <a:rPr lang="en-US" dirty="0" err="1">
                <a:sym typeface="Wingdings" pitchFamily="2" charset="2"/>
              </a:rPr>
              <a:t>Menit</a:t>
            </a:r>
            <a:endParaRPr lang="en-US" dirty="0">
              <a:sym typeface="Wingdings" pitchFamily="2" charset="2"/>
            </a:endParaRPr>
          </a:p>
          <a:p>
            <a:pPr eaLnBrk="1" hangingPunct="1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Jam – </a:t>
            </a:r>
            <a:r>
              <a:rPr lang="en-US" dirty="0" err="1">
                <a:sym typeface="Wingdings" pitchFamily="2" charset="2"/>
              </a:rPr>
              <a:t>hari</a:t>
            </a:r>
            <a:endParaRPr lang="en-US" dirty="0">
              <a:sym typeface="Wingdings" pitchFamily="2" charset="2"/>
            </a:endParaRPr>
          </a:p>
          <a:p>
            <a:pPr eaLnBrk="1" hangingPunct="1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Jam – </a:t>
            </a:r>
            <a:r>
              <a:rPr lang="en-US" dirty="0" err="1">
                <a:sym typeface="Wingdings" pitchFamily="2" charset="2"/>
              </a:rPr>
              <a:t>hari</a:t>
            </a: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33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009961B1-82D7-9440-847E-0155F8709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15" y="-99112"/>
            <a:ext cx="10515600" cy="1325563"/>
          </a:xfrm>
        </p:spPr>
        <p:txBody>
          <a:bodyPr/>
          <a:lstStyle/>
          <a:p>
            <a:r>
              <a:rPr lang="en-GB" altLang="en-US" sz="3516" dirty="0" err="1">
                <a:solidFill>
                  <a:srgbClr val="000000"/>
                </a:solidFill>
                <a:latin typeface="Arial Rounded MT Bold" panose="020F0704030504030204" pitchFamily="34" charset="77"/>
              </a:rPr>
              <a:t>Latar</a:t>
            </a:r>
            <a:r>
              <a:rPr lang="en-GB" altLang="en-US" sz="3516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 </a:t>
            </a:r>
            <a:r>
              <a:rPr lang="en-GB" altLang="en-US" sz="3516" dirty="0" err="1">
                <a:solidFill>
                  <a:srgbClr val="000000"/>
                </a:solidFill>
                <a:latin typeface="Arial Rounded MT Bold" panose="020F0704030504030204" pitchFamily="34" charset="77"/>
              </a:rPr>
              <a:t>Belakang</a:t>
            </a:r>
            <a:r>
              <a:rPr lang="en-GB" altLang="en-US" sz="3516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: </a:t>
            </a:r>
            <a:r>
              <a:rPr lang="en-GB" altLang="en-US" sz="2800" dirty="0" err="1">
                <a:solidFill>
                  <a:srgbClr val="000000"/>
                </a:solidFill>
                <a:latin typeface="Arial Rounded MT Bold" panose="020F0704030504030204" pitchFamily="34" charset="77"/>
              </a:rPr>
              <a:t>Transisi</a:t>
            </a:r>
            <a:r>
              <a:rPr lang="en-GB" altLang="en-US" sz="2800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 </a:t>
            </a:r>
            <a:r>
              <a:rPr lang="en-GB" altLang="en-US" sz="2800" dirty="0" err="1">
                <a:solidFill>
                  <a:srgbClr val="000000"/>
                </a:solidFill>
                <a:latin typeface="Arial Rounded MT Bold" panose="020F0704030504030204" pitchFamily="34" charset="77"/>
              </a:rPr>
              <a:t>Sistem</a:t>
            </a:r>
            <a:r>
              <a:rPr lang="en-GB" altLang="en-US" sz="2800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 </a:t>
            </a:r>
            <a:r>
              <a:rPr lang="en-GB" altLang="en-US" sz="2800" dirty="0" err="1">
                <a:solidFill>
                  <a:srgbClr val="000000"/>
                </a:solidFill>
                <a:latin typeface="Arial Rounded MT Bold" panose="020F0704030504030204" pitchFamily="34" charset="77"/>
              </a:rPr>
              <a:t>Pernapasan</a:t>
            </a:r>
            <a:r>
              <a:rPr lang="en-GB" altLang="en-US" sz="2800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 Neonatal</a:t>
            </a:r>
            <a:endParaRPr lang="en-GB" altLang="en-US" sz="3516" dirty="0">
              <a:solidFill>
                <a:srgbClr val="00000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0FAD15-49AC-674A-859C-D0C5DB89BF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3" t="2768" r="2142" b="3248"/>
          <a:stretch/>
        </p:blipFill>
        <p:spPr>
          <a:xfrm>
            <a:off x="9068484" y="1076181"/>
            <a:ext cx="2499739" cy="2872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C295A0-5ECD-FB4D-8AAD-D19399063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2" r="8983"/>
          <a:stretch/>
        </p:blipFill>
        <p:spPr>
          <a:xfrm>
            <a:off x="5175461" y="4242754"/>
            <a:ext cx="6839329" cy="1741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3AA7AD-87F9-9248-A4BD-04AE6D615C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07" t="13748" r="2207" b="6189"/>
          <a:stretch/>
        </p:blipFill>
        <p:spPr>
          <a:xfrm>
            <a:off x="4912243" y="1127436"/>
            <a:ext cx="3668735" cy="27668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5AFB07F-44AD-5F48-B3C5-EB3CBD25CE0B}"/>
              </a:ext>
            </a:extLst>
          </p:cNvPr>
          <p:cNvGrpSpPr/>
          <p:nvPr/>
        </p:nvGrpSpPr>
        <p:grpSpPr>
          <a:xfrm>
            <a:off x="0" y="962442"/>
            <a:ext cx="4912243" cy="5900874"/>
            <a:chOff x="0" y="962442"/>
            <a:chExt cx="4912243" cy="59008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33F43FA-B46A-C645-A44D-85F2290DC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307"/>
            <a:stretch/>
          </p:blipFill>
          <p:spPr>
            <a:xfrm>
              <a:off x="415761" y="962442"/>
              <a:ext cx="4496482" cy="590087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69D4055-245A-894C-8FE5-8E61228CD1A1}"/>
                </a:ext>
              </a:extLst>
            </p:cNvPr>
            <p:cNvSpPr/>
            <p:nvPr/>
          </p:nvSpPr>
          <p:spPr>
            <a:xfrm>
              <a:off x="0" y="5943600"/>
              <a:ext cx="1294228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117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3905F-E450-9443-8B12-7AEE90345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85"/>
            <a:ext cx="10515600" cy="1325563"/>
          </a:xfrm>
        </p:spPr>
        <p:txBody>
          <a:bodyPr/>
          <a:lstStyle/>
          <a:p>
            <a:r>
              <a:rPr lang="en-US" dirty="0" err="1"/>
              <a:t>Fase</a:t>
            </a:r>
            <a:r>
              <a:rPr lang="en-US" dirty="0"/>
              <a:t> </a:t>
            </a:r>
            <a:r>
              <a:rPr lang="en-US" dirty="0" err="1"/>
              <a:t>Transisi</a:t>
            </a:r>
            <a:r>
              <a:rPr lang="en-US" dirty="0"/>
              <a:t>: SISTEM PERNAPASAN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B9CD0-75E4-9949-AD6C-3A5C9CC01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8945" y="3122225"/>
            <a:ext cx="1907605" cy="2518172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Pertukaran</a:t>
            </a:r>
            <a:r>
              <a:rPr lang="en-US" dirty="0"/>
              <a:t> </a:t>
            </a:r>
            <a:r>
              <a:rPr lang="en-US" dirty="0" err="1"/>
              <a:t>udara</a:t>
            </a:r>
            <a:r>
              <a:rPr lang="en-US" dirty="0"/>
              <a:t> </a:t>
            </a:r>
            <a:r>
              <a:rPr lang="en-US" dirty="0" err="1"/>
              <a:t>diregulasi</a:t>
            </a:r>
            <a:r>
              <a:rPr lang="en-US" dirty="0"/>
              <a:t> oleh </a:t>
            </a:r>
            <a:r>
              <a:rPr lang="en-US" dirty="0" err="1"/>
              <a:t>plasenta</a:t>
            </a:r>
            <a:endParaRPr lang="en-US" dirty="0"/>
          </a:p>
          <a:p>
            <a:r>
              <a:rPr lang="en-US" dirty="0" err="1"/>
              <a:t>Terisi</a:t>
            </a:r>
            <a:r>
              <a:rPr lang="en-US" dirty="0"/>
              <a:t> </a:t>
            </a:r>
            <a:r>
              <a:rPr lang="en-US" dirty="0" err="1"/>
              <a:t>cairan</a:t>
            </a:r>
            <a:endParaRPr lang="en-US" dirty="0"/>
          </a:p>
          <a:p>
            <a:r>
              <a:rPr lang="en-US" dirty="0" err="1"/>
              <a:t>Resistensi</a:t>
            </a:r>
            <a:r>
              <a:rPr lang="en-US" dirty="0"/>
              <a:t> vascular </a:t>
            </a:r>
            <a:r>
              <a:rPr lang="en-US" dirty="0" err="1"/>
              <a:t>paru</a:t>
            </a:r>
            <a:r>
              <a:rPr lang="en-US" dirty="0"/>
              <a:t> </a:t>
            </a:r>
            <a:r>
              <a:rPr lang="en-US" dirty="0" err="1"/>
              <a:t>tinggi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E572F-D49D-AE47-9988-8F5EB0EE7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2" r="8983"/>
          <a:stretch/>
        </p:blipFill>
        <p:spPr>
          <a:xfrm>
            <a:off x="1889760" y="1005840"/>
            <a:ext cx="8381999" cy="213424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AA3D1D-1F18-3640-805D-B71B484E589C}"/>
              </a:ext>
            </a:extLst>
          </p:cNvPr>
          <p:cNvSpPr txBox="1">
            <a:spLocks/>
          </p:cNvSpPr>
          <p:nvPr/>
        </p:nvSpPr>
        <p:spPr bwMode="auto">
          <a:xfrm>
            <a:off x="4899488" y="3098522"/>
            <a:ext cx="5113909" cy="251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69" dirty="0" err="1"/>
              <a:t>Cairan</a:t>
            </a:r>
            <a:r>
              <a:rPr lang="en-US" sz="1969" dirty="0"/>
              <a:t> di alveoli </a:t>
            </a:r>
            <a:r>
              <a:rPr lang="en-US" sz="1969" dirty="0" err="1"/>
              <a:t>diserap</a:t>
            </a:r>
            <a:r>
              <a:rPr lang="en-US" sz="1969" dirty="0"/>
              <a:t> </a:t>
            </a:r>
            <a:r>
              <a:rPr lang="en-US" sz="1969" dirty="0" err="1"/>
              <a:t>jaringan</a:t>
            </a:r>
            <a:r>
              <a:rPr lang="en-US" sz="1969" dirty="0"/>
              <a:t> </a:t>
            </a:r>
            <a:r>
              <a:rPr lang="en-US" sz="1969" dirty="0" err="1"/>
              <a:t>paru</a:t>
            </a:r>
            <a:r>
              <a:rPr lang="en-US" sz="1969" dirty="0"/>
              <a:t>, </a:t>
            </a:r>
            <a:r>
              <a:rPr lang="en-US" sz="1969" dirty="0" err="1"/>
              <a:t>diganti</a:t>
            </a:r>
            <a:r>
              <a:rPr lang="en-US" sz="1969" dirty="0"/>
              <a:t> </a:t>
            </a:r>
            <a:r>
              <a:rPr lang="en-US" sz="1969" dirty="0" err="1"/>
              <a:t>udara</a:t>
            </a:r>
            <a:r>
              <a:rPr lang="en-US" sz="1969" dirty="0"/>
              <a:t>, O2 </a:t>
            </a:r>
            <a:r>
              <a:rPr lang="en-US" sz="1969" dirty="0" err="1"/>
              <a:t>udara</a:t>
            </a:r>
            <a:r>
              <a:rPr lang="en-US" sz="1969" dirty="0"/>
              <a:t> </a:t>
            </a:r>
            <a:r>
              <a:rPr lang="en-US" sz="1969" dirty="0" err="1"/>
              <a:t>berdifusi</a:t>
            </a:r>
            <a:r>
              <a:rPr lang="en-US" sz="1969" dirty="0"/>
              <a:t> </a:t>
            </a:r>
            <a:r>
              <a:rPr lang="en-US" sz="1969" dirty="0" err="1"/>
              <a:t>ke</a:t>
            </a:r>
            <a:r>
              <a:rPr lang="en-US" sz="1969" dirty="0"/>
              <a:t> </a:t>
            </a:r>
            <a:r>
              <a:rPr lang="en-US" sz="1969" dirty="0" err="1"/>
              <a:t>pembuluh</a:t>
            </a:r>
            <a:r>
              <a:rPr lang="en-US" sz="1969" dirty="0"/>
              <a:t> </a:t>
            </a:r>
            <a:r>
              <a:rPr lang="en-US" sz="1969" dirty="0" err="1"/>
              <a:t>darah</a:t>
            </a:r>
            <a:r>
              <a:rPr lang="en-US" sz="1969" dirty="0"/>
              <a:t> </a:t>
            </a:r>
            <a:r>
              <a:rPr lang="en-US" sz="1969" dirty="0" err="1"/>
              <a:t>sekeliling</a:t>
            </a:r>
            <a:r>
              <a:rPr lang="en-US" sz="1969" dirty="0"/>
              <a:t> alveoli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3A353D-7D83-D54C-9422-EF6E6C659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2250" y="4607024"/>
            <a:ext cx="3014023" cy="20193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3F375A-1E54-3149-B500-5AF44BBE2EDA}"/>
              </a:ext>
            </a:extLst>
          </p:cNvPr>
          <p:cNvSpPr txBox="1"/>
          <p:nvPr/>
        </p:nvSpPr>
        <p:spPr>
          <a:xfrm>
            <a:off x="5001613" y="5462951"/>
            <a:ext cx="356014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Pengembangan</a:t>
            </a:r>
            <a:r>
              <a:rPr lang="en-US" sz="1600" dirty="0"/>
              <a:t> </a:t>
            </a:r>
            <a:r>
              <a:rPr lang="en-US" sz="1600" dirty="0" err="1"/>
              <a:t>paru</a:t>
            </a:r>
            <a:r>
              <a:rPr lang="en-US" sz="1600" dirty="0"/>
              <a:t> dan </a:t>
            </a:r>
            <a:r>
              <a:rPr lang="en-US" sz="1600" dirty="0" err="1"/>
              <a:t>peningkatan</a:t>
            </a:r>
            <a:endParaRPr lang="en-US" sz="1600" dirty="0"/>
          </a:p>
          <a:p>
            <a:r>
              <a:rPr lang="en-US" sz="1600" dirty="0" err="1"/>
              <a:t>kadar</a:t>
            </a:r>
            <a:r>
              <a:rPr lang="en-US" sz="1600" dirty="0"/>
              <a:t> O2 </a:t>
            </a:r>
            <a:r>
              <a:rPr lang="en-US" sz="1600" dirty="0" err="1"/>
              <a:t>dalam</a:t>
            </a:r>
            <a:r>
              <a:rPr lang="en-US" sz="1600" dirty="0"/>
              <a:t> alveoli </a:t>
            </a:r>
            <a:r>
              <a:rPr lang="en-US" sz="1600" dirty="0" err="1"/>
              <a:t>akan</a:t>
            </a:r>
            <a:r>
              <a:rPr lang="en-US" sz="1600" dirty="0"/>
              <a:t> </a:t>
            </a:r>
            <a:r>
              <a:rPr lang="en-US" sz="1600" dirty="0" err="1"/>
              <a:t>mengurangi</a:t>
            </a:r>
            <a:endParaRPr lang="en-US" sz="1600" dirty="0"/>
          </a:p>
          <a:p>
            <a:r>
              <a:rPr lang="en-US" sz="1600" dirty="0" err="1"/>
              <a:t>tahanan</a:t>
            </a:r>
            <a:r>
              <a:rPr lang="en-US" sz="1600" dirty="0"/>
              <a:t> </a:t>
            </a:r>
            <a:r>
              <a:rPr lang="en-US" sz="1600" dirty="0" err="1"/>
              <a:t>pembuluh</a:t>
            </a:r>
            <a:r>
              <a:rPr lang="en-US" sz="1600" dirty="0"/>
              <a:t> </a:t>
            </a:r>
            <a:r>
              <a:rPr lang="en-US" sz="1600" dirty="0" err="1"/>
              <a:t>darah</a:t>
            </a:r>
            <a:r>
              <a:rPr lang="en-US" sz="1600" dirty="0"/>
              <a:t> </a:t>
            </a:r>
            <a:r>
              <a:rPr lang="en-US" sz="1600" dirty="0" err="1"/>
              <a:t>paru</a:t>
            </a:r>
            <a:endParaRPr lang="en-US" sz="1600" dirty="0"/>
          </a:p>
        </p:txBody>
      </p:sp>
      <p:sp>
        <p:nvSpPr>
          <p:cNvPr id="11" name="Notched Right Arrow 10">
            <a:extLst>
              <a:ext uri="{FF2B5EF4-FFF2-40B4-BE49-F238E27FC236}">
                <a16:creationId xmlns:a16="http://schemas.microsoft.com/office/drawing/2014/main" id="{9BB17A8F-DE90-4947-965B-4E3B9518537C}"/>
              </a:ext>
            </a:extLst>
          </p:cNvPr>
          <p:cNvSpPr/>
          <p:nvPr/>
        </p:nvSpPr>
        <p:spPr>
          <a:xfrm>
            <a:off x="4553623" y="4980973"/>
            <a:ext cx="4114800" cy="1892909"/>
          </a:xfrm>
          <a:prstGeom prst="notched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4294" tIns="32147" rIns="64294" bIns="321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66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FEA980-F3B6-7348-9F4F-DCD20F1193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4" t="4311" r="55256" b="4858"/>
          <a:stretch/>
        </p:blipFill>
        <p:spPr>
          <a:xfrm>
            <a:off x="518774" y="2501467"/>
            <a:ext cx="2316249" cy="2190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A57AF-0679-9F46-8955-7B391C387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32" y="4917758"/>
            <a:ext cx="2387741" cy="15869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040239-48BD-9041-9D00-BB4D8D9A2D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07" t="13748" r="2207" b="6189"/>
          <a:stretch/>
        </p:blipFill>
        <p:spPr>
          <a:xfrm>
            <a:off x="5001613" y="4002265"/>
            <a:ext cx="1828096" cy="137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8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10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F5BC-9253-CB4B-8F1B-2040ECA4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Fase</a:t>
            </a:r>
            <a:r>
              <a:rPr lang="en-US" dirty="0"/>
              <a:t> </a:t>
            </a:r>
            <a:r>
              <a:rPr lang="en-US" dirty="0" err="1"/>
              <a:t>Transisi</a:t>
            </a:r>
            <a:r>
              <a:rPr lang="en-US" dirty="0"/>
              <a:t>: SISTEM SIRKULASI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C3E4E-66BC-1042-B460-FFF7173E3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920" y="1690688"/>
            <a:ext cx="3857276" cy="3638848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Sirkuit</a:t>
            </a:r>
            <a:r>
              <a:rPr lang="en-US" dirty="0"/>
              <a:t> umbilicus-</a:t>
            </a:r>
            <a:r>
              <a:rPr lang="en-US" dirty="0" err="1"/>
              <a:t>plasenta</a:t>
            </a:r>
            <a:r>
              <a:rPr lang="en-US" dirty="0"/>
              <a:t> via </a:t>
            </a:r>
            <a:r>
              <a:rPr lang="en-US" dirty="0" err="1"/>
              <a:t>tali</a:t>
            </a:r>
            <a:r>
              <a:rPr lang="en-US" dirty="0"/>
              <a:t> </a:t>
            </a:r>
            <a:r>
              <a:rPr lang="en-US" dirty="0" err="1"/>
              <a:t>pusat</a:t>
            </a:r>
            <a:endParaRPr lang="en-US" dirty="0"/>
          </a:p>
          <a:p>
            <a:endParaRPr lang="en-US" dirty="0"/>
          </a:p>
          <a:p>
            <a:r>
              <a:rPr lang="en-US" i="1" dirty="0"/>
              <a:t>Bypass</a:t>
            </a:r>
            <a:r>
              <a:rPr lang="en-US" dirty="0"/>
              <a:t> </a:t>
            </a:r>
            <a:r>
              <a:rPr lang="en-US" dirty="0" err="1"/>
              <a:t>pirau</a:t>
            </a:r>
            <a:r>
              <a:rPr lang="en-US" dirty="0"/>
              <a:t> (shunts) </a:t>
            </a:r>
            <a:r>
              <a:rPr lang="en-US" dirty="0" err="1"/>
              <a:t>sirkulasi</a:t>
            </a:r>
            <a:endParaRPr lang="en-US" dirty="0"/>
          </a:p>
          <a:p>
            <a:pPr lvl="1"/>
            <a:r>
              <a:rPr lang="en-US" dirty="0" err="1"/>
              <a:t>Hepar</a:t>
            </a:r>
            <a:r>
              <a:rPr lang="en-US" dirty="0"/>
              <a:t> : </a:t>
            </a:r>
            <a:r>
              <a:rPr lang="en-US" dirty="0" err="1"/>
              <a:t>Duktus</a:t>
            </a:r>
            <a:r>
              <a:rPr lang="en-US" dirty="0"/>
              <a:t> venosus </a:t>
            </a:r>
            <a:r>
              <a:rPr lang="en-US" dirty="0" err="1"/>
              <a:t>ke</a:t>
            </a:r>
            <a:r>
              <a:rPr lang="en-US" dirty="0"/>
              <a:t> vena cava inferior</a:t>
            </a:r>
          </a:p>
          <a:p>
            <a:pPr lvl="1"/>
            <a:r>
              <a:rPr lang="en-US" dirty="0" err="1"/>
              <a:t>Paru</a:t>
            </a:r>
            <a:r>
              <a:rPr lang="en-US" dirty="0"/>
              <a:t>: foramen </a:t>
            </a:r>
            <a:r>
              <a:rPr lang="en-US" dirty="0" err="1"/>
              <a:t>ovale</a:t>
            </a:r>
            <a:r>
              <a:rPr lang="en-US" dirty="0"/>
              <a:t>, </a:t>
            </a:r>
            <a:r>
              <a:rPr lang="en-US" dirty="0" err="1"/>
              <a:t>antara</a:t>
            </a:r>
            <a:r>
              <a:rPr lang="en-US" dirty="0"/>
              <a:t> atrium </a:t>
            </a:r>
            <a:r>
              <a:rPr lang="en-US" dirty="0" err="1"/>
              <a:t>kanan</a:t>
            </a:r>
            <a:r>
              <a:rPr lang="en-US" dirty="0"/>
              <a:t> dan </a:t>
            </a:r>
            <a:r>
              <a:rPr lang="en-US" dirty="0" err="1"/>
              <a:t>kiri</a:t>
            </a:r>
            <a:r>
              <a:rPr lang="en-US" dirty="0"/>
              <a:t>; ductus arteriosus </a:t>
            </a:r>
            <a:r>
              <a:rPr lang="en-US" dirty="0" err="1"/>
              <a:t>menghubungkan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</a:t>
            </a:r>
            <a:r>
              <a:rPr lang="en-US" dirty="0" err="1"/>
              <a:t>arteri</a:t>
            </a:r>
            <a:r>
              <a:rPr lang="en-US" dirty="0"/>
              <a:t> </a:t>
            </a:r>
            <a:r>
              <a:rPr lang="en-US" dirty="0" err="1"/>
              <a:t>pumoner</a:t>
            </a:r>
            <a:r>
              <a:rPr lang="en-US" dirty="0"/>
              <a:t> dan aorta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78D87-D5CA-B84E-8359-EDD0FD712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506" y="1308200"/>
            <a:ext cx="5761015" cy="535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8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rcular Arrow 5">
            <a:extLst>
              <a:ext uri="{FF2B5EF4-FFF2-40B4-BE49-F238E27FC236}">
                <a16:creationId xmlns:a16="http://schemas.microsoft.com/office/drawing/2014/main" id="{1D49400B-62BA-2B46-8FCE-7DFD7FC51E57}"/>
              </a:ext>
            </a:extLst>
          </p:cNvPr>
          <p:cNvSpPr/>
          <p:nvPr/>
        </p:nvSpPr>
        <p:spPr>
          <a:xfrm rot="294635">
            <a:off x="2937925" y="1055694"/>
            <a:ext cx="1876034" cy="1655970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  <a:scene3d>
            <a:camera prst="perspectiveRelaxed">
              <a:rot lat="19149996" lon="20104178" rev="1577324"/>
            </a:camera>
            <a:lightRig rig="soft" dir="t"/>
            <a:backdrop>
              <a:anchor x="0" y="0" z="-210000"/>
              <a:norm dx="0" dy="0" dz="914400"/>
              <a:up dx="0" dy="914400" dz="0"/>
            </a:backdrop>
          </a:scene3d>
          <a:sp3d extrusionH="152250" prstMaterial="matte">
            <a:bevelT w="165100" prst="coolSlan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Circular Arrow 9">
            <a:extLst>
              <a:ext uri="{FF2B5EF4-FFF2-40B4-BE49-F238E27FC236}">
                <a16:creationId xmlns:a16="http://schemas.microsoft.com/office/drawing/2014/main" id="{1CBF2BE4-23E9-5446-88B2-55CDD71AD52D}"/>
              </a:ext>
            </a:extLst>
          </p:cNvPr>
          <p:cNvSpPr/>
          <p:nvPr/>
        </p:nvSpPr>
        <p:spPr>
          <a:xfrm rot="1262565">
            <a:off x="6245014" y="3344209"/>
            <a:ext cx="1926838" cy="1325564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3500000"/>
              <a:gd name="adj5" fmla="val 12500"/>
            </a:avLst>
          </a:prstGeom>
          <a:scene3d>
            <a:camera prst="perspectiveRelaxed">
              <a:rot lat="19149996" lon="20104178" rev="1577324"/>
            </a:camera>
            <a:lightRig rig="soft" dir="t"/>
            <a:backdrop>
              <a:anchor x="0" y="0" z="-210000"/>
              <a:norm dx="0" dy="0" dz="914400"/>
              <a:up dx="0" dy="914400" dz="0"/>
            </a:backdrop>
          </a:scene3d>
          <a:sp3d extrusionH="152250" prstMaterial="matte">
            <a:bevelT w="165100" prst="coolSlan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Shape 11">
            <a:extLst>
              <a:ext uri="{FF2B5EF4-FFF2-40B4-BE49-F238E27FC236}">
                <a16:creationId xmlns:a16="http://schemas.microsoft.com/office/drawing/2014/main" id="{442B9CE5-6C14-C043-AEA8-79B96C82370C}"/>
              </a:ext>
            </a:extLst>
          </p:cNvPr>
          <p:cNvSpPr/>
          <p:nvPr/>
        </p:nvSpPr>
        <p:spPr>
          <a:xfrm rot="18215961">
            <a:off x="6738545" y="5083143"/>
            <a:ext cx="1765351" cy="1871697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  <a:scene3d>
            <a:camera prst="perspectiveRelaxed">
              <a:rot lat="19149996" lon="20104178" rev="1577324"/>
            </a:camera>
            <a:lightRig rig="soft" dir="t"/>
            <a:backdrop>
              <a:anchor x="0" y="0" z="-210000"/>
              <a:norm dx="0" dy="0" dz="914400"/>
              <a:up dx="0" dy="914400" dz="0"/>
            </a:backdrop>
          </a:scene3d>
          <a:sp3d extrusionH="152250" prstMaterial="matte">
            <a:bevelT w="165100" prst="coolSlan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17ACDA-2C28-4D45-84E8-BE2356DE7A1D}"/>
              </a:ext>
            </a:extLst>
          </p:cNvPr>
          <p:cNvSpPr/>
          <p:nvPr/>
        </p:nvSpPr>
        <p:spPr>
          <a:xfrm>
            <a:off x="624840" y="2008605"/>
            <a:ext cx="32254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Napas</a:t>
            </a:r>
            <a:r>
              <a:rPr lang="en-US" sz="2000" dirty="0"/>
              <a:t> </a:t>
            </a:r>
            <a:r>
              <a:rPr lang="en-US" sz="2000" dirty="0" err="1"/>
              <a:t>pertama</a:t>
            </a:r>
            <a:r>
              <a:rPr lang="en-US" sz="2000" dirty="0"/>
              <a:t>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 err="1">
                <a:sym typeface="Wingdings" pitchFamily="2" charset="2"/>
              </a:rPr>
              <a:t>paru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mengembang</a:t>
            </a:r>
            <a:r>
              <a:rPr lang="en-US" sz="2000" dirty="0">
                <a:sym typeface="Wingdings" pitchFamily="2" charset="2"/>
              </a:rPr>
              <a:t> dan </a:t>
            </a:r>
            <a:r>
              <a:rPr lang="en-US" sz="2000" dirty="0" err="1">
                <a:sym typeface="Wingdings" pitchFamily="2" charset="2"/>
              </a:rPr>
              <a:t>menyebabkan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perubahan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sirkulasi</a:t>
            </a:r>
            <a:r>
              <a:rPr lang="en-US" sz="2000" dirty="0">
                <a:sym typeface="Wingdings" pitchFamily="2" charset="2"/>
              </a:rPr>
              <a:t>  </a:t>
            </a:r>
            <a:r>
              <a:rPr lang="en-US" sz="2000" dirty="0" err="1">
                <a:sym typeface="Wingdings" pitchFamily="2" charset="2"/>
              </a:rPr>
              <a:t>menurunnya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resistensi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aliran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darah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paru</a:t>
            </a:r>
            <a:r>
              <a:rPr lang="en-US" sz="2000" dirty="0">
                <a:sym typeface="Wingdings" pitchFamily="2" charset="2"/>
              </a:rPr>
              <a:t>, </a:t>
            </a:r>
            <a:r>
              <a:rPr lang="en-US" sz="2000" dirty="0" err="1">
                <a:sym typeface="Wingdings" pitchFamily="2" charset="2"/>
              </a:rPr>
              <a:t>meningkatkan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aliran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darah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arteri</a:t>
            </a:r>
            <a:r>
              <a:rPr lang="en-US" sz="2000" dirty="0">
                <a:sym typeface="Wingdings" pitchFamily="2" charset="2"/>
              </a:rPr>
              <a:t> pulmonal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9AD43F-93FA-9B42-BB72-411C22131860}"/>
              </a:ext>
            </a:extLst>
          </p:cNvPr>
          <p:cNvSpPr/>
          <p:nvPr/>
        </p:nvSpPr>
        <p:spPr>
          <a:xfrm>
            <a:off x="4437674" y="1630920"/>
            <a:ext cx="27179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ym typeface="Wingdings" pitchFamily="2" charset="2"/>
              </a:rPr>
              <a:t>Aliran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darah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balik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dari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paru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meningkat</a:t>
            </a:r>
            <a:endParaRPr lang="en-US" sz="2000" dirty="0">
              <a:sym typeface="Wingdings" pitchFamily="2" charset="2"/>
            </a:endParaRPr>
          </a:p>
          <a:p>
            <a:pPr algn="ctr"/>
            <a:r>
              <a:rPr lang="en-US" sz="2000" dirty="0" err="1">
                <a:sym typeface="Wingdings" pitchFamily="2" charset="2"/>
              </a:rPr>
              <a:t>Tekanan</a:t>
            </a:r>
            <a:r>
              <a:rPr lang="en-US" sz="2000" dirty="0">
                <a:sym typeface="Wingdings" pitchFamily="2" charset="2"/>
              </a:rPr>
              <a:t> atrium </a:t>
            </a:r>
            <a:r>
              <a:rPr lang="en-US" sz="2000" dirty="0" err="1">
                <a:sym typeface="Wingdings" pitchFamily="2" charset="2"/>
              </a:rPr>
              <a:t>kiri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meningkat</a:t>
            </a:r>
            <a:r>
              <a:rPr lang="en-US" sz="2000" dirty="0">
                <a:sym typeface="Wingdings" pitchFamily="2" charset="2"/>
              </a:rPr>
              <a:t>, </a:t>
            </a:r>
            <a:r>
              <a:rPr lang="en-US" sz="2000" dirty="0" err="1">
                <a:sym typeface="Wingdings" pitchFamily="2" charset="2"/>
              </a:rPr>
              <a:t>tekanan</a:t>
            </a:r>
            <a:r>
              <a:rPr lang="en-US" sz="2000" dirty="0">
                <a:sym typeface="Wingdings" pitchFamily="2" charset="2"/>
              </a:rPr>
              <a:t> atrium </a:t>
            </a:r>
            <a:r>
              <a:rPr lang="en-US" sz="2000" dirty="0" err="1">
                <a:sym typeface="Wingdings" pitchFamily="2" charset="2"/>
              </a:rPr>
              <a:t>kanan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menurun</a:t>
            </a:r>
            <a:r>
              <a:rPr lang="en-US" sz="2000" dirty="0">
                <a:sym typeface="Wingdings" pitchFamily="2" charset="2"/>
              </a:rPr>
              <a:t>  </a:t>
            </a:r>
            <a:r>
              <a:rPr lang="en-US" sz="2000" dirty="0" err="1">
                <a:sym typeface="Wingdings" pitchFamily="2" charset="2"/>
              </a:rPr>
              <a:t>penutupan</a:t>
            </a:r>
            <a:r>
              <a:rPr lang="en-US" sz="2000" dirty="0">
                <a:sym typeface="Wingdings" pitchFamily="2" charset="2"/>
              </a:rPr>
              <a:t> foramen </a:t>
            </a:r>
            <a:r>
              <a:rPr lang="en-US" sz="2000" dirty="0" err="1">
                <a:sym typeface="Wingdings" pitchFamily="2" charset="2"/>
              </a:rPr>
              <a:t>ovale</a:t>
            </a:r>
            <a:endParaRPr lang="en-US" sz="2000" dirty="0">
              <a:sym typeface="Wingdings" pitchFamily="2" charset="2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73157C-BBF1-244D-A3DB-70634CEAC422}"/>
              </a:ext>
            </a:extLst>
          </p:cNvPr>
          <p:cNvSpPr/>
          <p:nvPr/>
        </p:nvSpPr>
        <p:spPr>
          <a:xfrm>
            <a:off x="3850320" y="4369311"/>
            <a:ext cx="34806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ym typeface="Wingdings" pitchFamily="2" charset="2"/>
              </a:rPr>
              <a:t>Resistensi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sistemik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lebih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tinggi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dari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resistensi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paru</a:t>
            </a:r>
            <a:r>
              <a:rPr lang="en-US" sz="2000" dirty="0">
                <a:sym typeface="Wingdings" pitchFamily="2" charset="2"/>
              </a:rPr>
              <a:t> (24 jam)  </a:t>
            </a:r>
            <a:r>
              <a:rPr lang="en-US" sz="2000" dirty="0" err="1">
                <a:sym typeface="Wingdings" pitchFamily="2" charset="2"/>
              </a:rPr>
              <a:t>fungsi</a:t>
            </a:r>
            <a:r>
              <a:rPr lang="en-US" sz="2000" dirty="0">
                <a:sym typeface="Wingdings" pitchFamily="2" charset="2"/>
              </a:rPr>
              <a:t> prostaglandin  </a:t>
            </a:r>
            <a:r>
              <a:rPr lang="en-US" sz="2000" dirty="0" err="1">
                <a:sym typeface="Wingdings" pitchFamily="2" charset="2"/>
              </a:rPr>
              <a:t>penutupan</a:t>
            </a:r>
            <a:r>
              <a:rPr lang="en-US" sz="2000" dirty="0">
                <a:sym typeface="Wingdings" pitchFamily="2" charset="2"/>
              </a:rPr>
              <a:t> ductus arteriosus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30FA907-506F-E24A-BEBE-74B09CFA9007}"/>
              </a:ext>
            </a:extLst>
          </p:cNvPr>
          <p:cNvSpPr/>
          <p:nvPr/>
        </p:nvSpPr>
        <p:spPr>
          <a:xfrm>
            <a:off x="7916473" y="5031030"/>
            <a:ext cx="29546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ym typeface="Wingdings" pitchFamily="2" charset="2"/>
              </a:rPr>
              <a:t>Konstriksi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arteri</a:t>
            </a:r>
            <a:r>
              <a:rPr lang="en-US" sz="2000" dirty="0">
                <a:sym typeface="Wingdings" pitchFamily="2" charset="2"/>
              </a:rPr>
              <a:t> umbilical dan </a:t>
            </a:r>
            <a:r>
              <a:rPr lang="en-US" sz="2000" dirty="0" err="1">
                <a:sym typeface="Wingdings" pitchFamily="2" charset="2"/>
              </a:rPr>
              <a:t>berhentinya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aliran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darah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plasenta</a:t>
            </a:r>
            <a:endParaRPr lang="en-US" sz="2000" dirty="0">
              <a:sym typeface="Wingdings" pitchFamily="2" charset="2"/>
            </a:endParaRPr>
          </a:p>
        </p:txBody>
      </p:sp>
      <p:sp>
        <p:nvSpPr>
          <p:cNvPr id="23" name="Shape 22">
            <a:extLst>
              <a:ext uri="{FF2B5EF4-FFF2-40B4-BE49-F238E27FC236}">
                <a16:creationId xmlns:a16="http://schemas.microsoft.com/office/drawing/2014/main" id="{22D1A0E7-D419-4D4D-9322-EC85922A23DB}"/>
              </a:ext>
            </a:extLst>
          </p:cNvPr>
          <p:cNvSpPr/>
          <p:nvPr/>
        </p:nvSpPr>
        <p:spPr>
          <a:xfrm rot="17878482">
            <a:off x="3525675" y="2556326"/>
            <a:ext cx="1830286" cy="2016734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  <a:scene3d>
            <a:camera prst="perspectiveRelaxed">
              <a:rot lat="19149996" lon="20104178" rev="1577324"/>
            </a:camera>
            <a:lightRig rig="soft" dir="t"/>
            <a:backdrop>
              <a:anchor x="0" y="0" z="-210000"/>
              <a:norm dx="0" dy="0" dz="914400"/>
              <a:up dx="0" dy="914400" dz="0"/>
            </a:backdrop>
          </a:scene3d>
          <a:sp3d extrusionH="152250" prstMaterial="matte">
            <a:bevelT w="165100" prst="coolSlan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D600324-E250-C345-B061-C4A56EA40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 err="1"/>
              <a:t>Transisi</a:t>
            </a:r>
            <a:r>
              <a:rPr lang="en-US" dirty="0"/>
              <a:t> </a:t>
            </a:r>
            <a:r>
              <a:rPr lang="en-US" dirty="0" err="1"/>
              <a:t>sirkulasi</a:t>
            </a:r>
            <a:r>
              <a:rPr lang="en-US" dirty="0"/>
              <a:t> </a:t>
            </a:r>
            <a:r>
              <a:rPr lang="en-US" dirty="0" err="1"/>
              <a:t>ketika</a:t>
            </a:r>
            <a:r>
              <a:rPr lang="en-US" dirty="0"/>
              <a:t> </a:t>
            </a:r>
            <a:r>
              <a:rPr lang="en-US" dirty="0" err="1"/>
              <a:t>tali</a:t>
            </a:r>
            <a:r>
              <a:rPr lang="en-US" dirty="0"/>
              <a:t> </a:t>
            </a:r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dipotong</a:t>
            </a:r>
            <a:r>
              <a:rPr lang="en-US" dirty="0"/>
              <a:t>: </a:t>
            </a:r>
            <a:r>
              <a:rPr lang="en-US" dirty="0" err="1"/>
              <a:t>plasenta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lagi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paru</a:t>
            </a:r>
            <a:endParaRPr lang="en-US" dirty="0"/>
          </a:p>
        </p:txBody>
      </p:sp>
      <p:pic>
        <p:nvPicPr>
          <p:cNvPr id="11" name="Picture 2" descr="1-2">
            <a:extLst>
              <a:ext uri="{FF2B5EF4-FFF2-40B4-BE49-F238E27FC236}">
                <a16:creationId xmlns:a16="http://schemas.microsoft.com/office/drawing/2014/main" id="{C771FCE5-2AF3-8A43-BF34-9BC4F95AA6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47" y="4369312"/>
            <a:ext cx="3233901" cy="244049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rgbClr val="0000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1-5">
            <a:extLst>
              <a:ext uri="{FF2B5EF4-FFF2-40B4-BE49-F238E27FC236}">
                <a16:creationId xmlns:a16="http://schemas.microsoft.com/office/drawing/2014/main" id="{16760B27-62DE-2443-9374-281970B98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467" y="1324878"/>
            <a:ext cx="3907326" cy="293049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rgbClr val="0000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B47B08E-C801-9C45-9E6E-D48629A90760}"/>
              </a:ext>
            </a:extLst>
          </p:cNvPr>
          <p:cNvSpPr/>
          <p:nvPr/>
        </p:nvSpPr>
        <p:spPr>
          <a:xfrm>
            <a:off x="2104570" y="4900404"/>
            <a:ext cx="455357" cy="3973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CBD85BA-767F-8048-ADE0-D41EE44CC511}"/>
              </a:ext>
            </a:extLst>
          </p:cNvPr>
          <p:cNvSpPr/>
          <p:nvPr/>
        </p:nvSpPr>
        <p:spPr>
          <a:xfrm>
            <a:off x="10268858" y="2106398"/>
            <a:ext cx="455357" cy="3973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8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F636D-E802-B649-BCB5-7A606968A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HAMBATAN PERIODE TRANSISI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E8323-402D-5B48-99AD-FC5699C55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8016" y="3754939"/>
            <a:ext cx="1482328" cy="216689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Bayi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bernapas</a:t>
            </a:r>
            <a:r>
              <a:rPr lang="en-US" dirty="0"/>
              <a:t> </a:t>
            </a:r>
            <a:r>
              <a:rPr lang="en-US" dirty="0" err="1"/>
              <a:t>adekuat</a:t>
            </a:r>
            <a:endParaRPr lang="en-US" dirty="0"/>
          </a:p>
          <a:p>
            <a:r>
              <a:rPr lang="en-US" dirty="0" err="1"/>
              <a:t>Cairan</a:t>
            </a:r>
            <a:r>
              <a:rPr lang="en-US" dirty="0"/>
              <a:t> </a:t>
            </a:r>
            <a:r>
              <a:rPr lang="en-US" dirty="0" err="1"/>
              <a:t>tetap</a:t>
            </a:r>
            <a:r>
              <a:rPr lang="en-US" dirty="0"/>
              <a:t> di alveoli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D89B54-0E5F-7D4C-B364-46571E4AA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2" r="8983"/>
          <a:stretch/>
        </p:blipFill>
        <p:spPr>
          <a:xfrm>
            <a:off x="2244241" y="1962345"/>
            <a:ext cx="7703519" cy="182831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402724-9DA2-0747-9136-624805715B2E}"/>
              </a:ext>
            </a:extLst>
          </p:cNvPr>
          <p:cNvSpPr txBox="1">
            <a:spLocks/>
          </p:cNvSpPr>
          <p:nvPr/>
        </p:nvSpPr>
        <p:spPr bwMode="auto">
          <a:xfrm>
            <a:off x="6935391" y="3754939"/>
            <a:ext cx="1482328" cy="206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969" dirty="0" err="1"/>
              <a:t>Paru</a:t>
            </a:r>
            <a:r>
              <a:rPr lang="en-US" sz="1969" dirty="0"/>
              <a:t> </a:t>
            </a:r>
            <a:r>
              <a:rPr lang="en-US" sz="1969" dirty="0" err="1"/>
              <a:t>tidak</a:t>
            </a:r>
            <a:r>
              <a:rPr lang="en-US" sz="1969" dirty="0"/>
              <a:t> </a:t>
            </a:r>
            <a:r>
              <a:rPr lang="en-US" sz="1969" dirty="0" err="1"/>
              <a:t>terisi</a:t>
            </a:r>
            <a:r>
              <a:rPr lang="en-US" sz="1969" dirty="0"/>
              <a:t> </a:t>
            </a:r>
            <a:r>
              <a:rPr lang="en-US" sz="1969" dirty="0" err="1"/>
              <a:t>udara</a:t>
            </a:r>
            <a:endParaRPr lang="en-US" sz="1969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EDB1F1-A931-9544-8ED2-03ED86F34212}"/>
              </a:ext>
            </a:extLst>
          </p:cNvPr>
          <p:cNvSpPr txBox="1">
            <a:spLocks/>
          </p:cNvSpPr>
          <p:nvPr/>
        </p:nvSpPr>
        <p:spPr bwMode="auto">
          <a:xfrm>
            <a:off x="8507016" y="3808517"/>
            <a:ext cx="2146470" cy="206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969" dirty="0" err="1"/>
              <a:t>Oksigen</a:t>
            </a:r>
            <a:r>
              <a:rPr lang="en-US" sz="1969" dirty="0"/>
              <a:t> </a:t>
            </a:r>
            <a:r>
              <a:rPr lang="en-US" sz="1969" dirty="0" err="1"/>
              <a:t>tidak</a:t>
            </a:r>
            <a:r>
              <a:rPr lang="en-US" sz="1969" dirty="0"/>
              <a:t> </a:t>
            </a:r>
            <a:r>
              <a:rPr lang="en-US" sz="1969" dirty="0" err="1"/>
              <a:t>tersedia</a:t>
            </a:r>
            <a:r>
              <a:rPr lang="en-US" sz="1969" dirty="0"/>
              <a:t> pada </a:t>
            </a:r>
            <a:r>
              <a:rPr lang="en-US" sz="1969" dirty="0" err="1"/>
              <a:t>peredaran</a:t>
            </a:r>
            <a:r>
              <a:rPr lang="en-US" sz="1969" dirty="0"/>
              <a:t> </a:t>
            </a:r>
            <a:r>
              <a:rPr lang="en-US" sz="1969" dirty="0" err="1"/>
              <a:t>darah</a:t>
            </a:r>
            <a:r>
              <a:rPr lang="en-US" sz="1969" dirty="0"/>
              <a:t> </a:t>
            </a:r>
            <a:r>
              <a:rPr lang="en-US" sz="1969" dirty="0" err="1"/>
              <a:t>paru</a:t>
            </a:r>
            <a:endParaRPr lang="en-US" sz="1969" dirty="0"/>
          </a:p>
        </p:txBody>
      </p:sp>
      <p:sp>
        <p:nvSpPr>
          <p:cNvPr id="5" name="Striped Right Arrow 4">
            <a:extLst>
              <a:ext uri="{FF2B5EF4-FFF2-40B4-BE49-F238E27FC236}">
                <a16:creationId xmlns:a16="http://schemas.microsoft.com/office/drawing/2014/main" id="{D59CC403-4DDE-D14A-94E9-2B371451E964}"/>
              </a:ext>
            </a:extLst>
          </p:cNvPr>
          <p:cNvSpPr/>
          <p:nvPr/>
        </p:nvSpPr>
        <p:spPr>
          <a:xfrm rot="5400000">
            <a:off x="9091047" y="5040975"/>
            <a:ext cx="978408" cy="11142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FDC1D9-2D40-C345-80B2-BD841E65FC8E}"/>
              </a:ext>
            </a:extLst>
          </p:cNvPr>
          <p:cNvSpPr txBox="1"/>
          <p:nvPr/>
        </p:nvSpPr>
        <p:spPr>
          <a:xfrm>
            <a:off x="8984982" y="6250153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BAYI SESAK</a:t>
            </a:r>
          </a:p>
        </p:txBody>
      </p:sp>
    </p:spTree>
    <p:extLst>
      <p:ext uri="{BB962C8B-B14F-4D97-AF65-F5344CB8AC3E}">
        <p14:creationId xmlns:p14="http://schemas.microsoft.com/office/powerpoint/2010/main" val="1870352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11085</TotalTime>
  <Words>1205</Words>
  <Application>Microsoft Macintosh PowerPoint</Application>
  <PresentationFormat>Widescreen</PresentationFormat>
  <Paragraphs>246</Paragraphs>
  <Slides>39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Arial Rounded MT Bold</vt:lpstr>
      <vt:lpstr>Calibri</vt:lpstr>
      <vt:lpstr>Calibri Light</vt:lpstr>
      <vt:lpstr>Times New Roman</vt:lpstr>
      <vt:lpstr>Wingdings</vt:lpstr>
      <vt:lpstr>Office Theme</vt:lpstr>
      <vt:lpstr>RESUSITASI NEONATUS</vt:lpstr>
      <vt:lpstr>Latar Belakang: Transisi Neonatal</vt:lpstr>
      <vt:lpstr>Latar Belakang: Transisi Neonatal</vt:lpstr>
      <vt:lpstr>Perubahan mendasar pada JANIN menjadi BAYI</vt:lpstr>
      <vt:lpstr>Latar Belakang: Transisi Sistem Pernapasan Neonatal</vt:lpstr>
      <vt:lpstr>Fase Transisi: SISTEM PERNAPASAN</vt:lpstr>
      <vt:lpstr>Fase Transisi: SISTEM SIRKULASI</vt:lpstr>
      <vt:lpstr>Transisi sirkulasi ketika tali pusat dipotong: plasenta tidak lagi menjadi paru</vt:lpstr>
      <vt:lpstr>HAMBATAN PERIODE TRANSISI</vt:lpstr>
      <vt:lpstr>HAMBATAN PERIODE TRANSISI </vt:lpstr>
      <vt:lpstr>Konsekuensi dari gangguan transisi</vt:lpstr>
      <vt:lpstr>TARGET</vt:lpstr>
      <vt:lpstr>GLOBAL NEEDS FOR NEONATAL RESUSCITATION</vt:lpstr>
      <vt:lpstr>PowerPoint Presentation</vt:lpstr>
      <vt:lpstr>PowerPoint Presentation</vt:lpstr>
      <vt:lpstr>Algoritme Resusitasi Neonatus</vt:lpstr>
      <vt:lpstr>Decoding Algoritme Resusitasi Neonatus</vt:lpstr>
      <vt:lpstr>PowerPoint Presentation</vt:lpstr>
      <vt:lpstr>Napas Spontan + Sianosis Sentral (Tanpa Sesak)</vt:lpstr>
      <vt:lpstr>Napas Spontan + Sianosis Sentral (Tanpa Sesak) =  Oksigen Aliran Bebas</vt:lpstr>
      <vt:lpstr>Napas Spontan + Sianosis Sentral (Tanpa Sesak) =  Oksigen Aliran Bebas</vt:lpstr>
      <vt:lpstr>Alat yang diperlukan untuk  terapi oksigen secara optimal</vt:lpstr>
      <vt:lpstr>PowerPoint Presentation</vt:lpstr>
      <vt:lpstr>CPAP Pada Bayi Merintih</vt:lpstr>
      <vt:lpstr>Apnea = Ventilasi Tekanan Positif (VTP)</vt:lpstr>
      <vt:lpstr>Cara Memberikan Ventilasi  Tekanan Positif (VTP) PEEP</vt:lpstr>
      <vt:lpstr>Oksigen ? Perlukah? Berapa Banyak? Kapan?</vt:lpstr>
      <vt:lpstr>PowerPoint Presentation</vt:lpstr>
      <vt:lpstr>PowerPoint Presentation</vt:lpstr>
      <vt:lpstr>Teknik Kompresi Dada</vt:lpstr>
      <vt:lpstr>Lokasi Kompresi Dada</vt:lpstr>
      <vt:lpstr>Obat-Obatan</vt:lpstr>
      <vt:lpstr>PowerPoint Presentation</vt:lpstr>
      <vt:lpstr>S T A B L E</vt:lpstr>
      <vt:lpstr>Etika menghentikan resusitasi</vt:lpstr>
      <vt:lpstr>PowerPoint Presentation</vt:lpstr>
      <vt:lpstr>SKOR APGAR </vt:lpstr>
      <vt:lpstr>Evaluasi Gawat Napas dengan Menggunakan Skor Downe </vt:lpstr>
      <vt:lpstr>Evaluasi Maturitas Neonatus dengan skor Ballard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RESUSITASI NEONATUS</dc:title>
  <dc:creator>Microsoft Office User</dc:creator>
  <cp:lastModifiedBy>Meita Dwi Utami</cp:lastModifiedBy>
  <cp:revision>32</cp:revision>
  <dcterms:created xsi:type="dcterms:W3CDTF">2020-05-12T17:28:24Z</dcterms:created>
  <dcterms:modified xsi:type="dcterms:W3CDTF">2022-06-17T01:56:53Z</dcterms:modified>
</cp:coreProperties>
</file>