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75" r:id="rId3"/>
    <p:sldId id="276" r:id="rId4"/>
    <p:sldId id="260" r:id="rId5"/>
    <p:sldId id="262" r:id="rId6"/>
    <p:sldId id="264" r:id="rId7"/>
    <p:sldId id="263" r:id="rId8"/>
    <p:sldId id="268" r:id="rId9"/>
    <p:sldId id="258" r:id="rId10"/>
    <p:sldId id="259" r:id="rId11"/>
    <p:sldId id="267" r:id="rId12"/>
    <p:sldId id="269" r:id="rId13"/>
    <p:sldId id="261" r:id="rId14"/>
    <p:sldId id="266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903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439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07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660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72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6153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19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04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82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5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995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904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762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63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638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95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2D46-79F2-49BC-918F-81EBEDB9BF0F}" type="datetimeFigureOut">
              <a:rPr lang="en-ID" smtClean="0"/>
              <a:t>23/03/2021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CA0AEF-4451-4546-8441-D9F26C4E8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756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abooks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lar.google.co.id/citations?user=RkldvyIAAAAJ&amp;hl=i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otb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2DB6-D971-4CCD-B29F-446B49120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melalui</a:t>
            </a:r>
            <a:br>
              <a:rPr lang="en-US" dirty="0"/>
            </a:br>
            <a:r>
              <a:rPr lang="en-US" dirty="0" err="1"/>
              <a:t>pemanfaatan</a:t>
            </a:r>
            <a:r>
              <a:rPr lang="en-US" dirty="0"/>
              <a:t> search engine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3A1F1-2BBB-4B6E-9BF7-A606503CA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Meisanti,  </a:t>
            </a:r>
            <a:r>
              <a:rPr lang="en-US" sz="2800" dirty="0"/>
              <a:t>24 </a:t>
            </a:r>
            <a:r>
              <a:rPr lang="en-US" sz="2800" dirty="0" err="1"/>
              <a:t>Maret</a:t>
            </a:r>
            <a:r>
              <a:rPr lang="en-US" sz="2800" dirty="0"/>
              <a:t> 2021</a:t>
            </a:r>
          </a:p>
          <a:p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62617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F3626-175F-48A1-9D8A-DB7FE37C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990974"/>
            <a:ext cx="9801226" cy="230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36E50-2EB5-4BC6-B6DC-77B648B3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80" y="1145772"/>
            <a:ext cx="5766738" cy="194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9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AE8BC-859D-4CD5-8E6E-A158D867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3" y="2319121"/>
            <a:ext cx="10590840" cy="165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279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396FF-A1DD-447B-942B-2A7C8FFC86F6}"/>
              </a:ext>
            </a:extLst>
          </p:cNvPr>
          <p:cNvSpPr/>
          <p:nvPr/>
        </p:nvSpPr>
        <p:spPr>
          <a:xfrm>
            <a:off x="1052945" y="942109"/>
            <a:ext cx="3893127" cy="417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Meta Search Engine:</a:t>
            </a:r>
          </a:p>
          <a:p>
            <a:pPr algn="ctr"/>
            <a:endParaRPr lang="en-ID" dirty="0"/>
          </a:p>
          <a:p>
            <a:pPr algn="ctr"/>
            <a:r>
              <a:rPr lang="en-ID" dirty="0" err="1"/>
              <a:t>AskJeeves</a:t>
            </a:r>
            <a:r>
              <a:rPr lang="en-ID" dirty="0"/>
              <a:t> : http://www.askjeeves.com; Dogpile : http://www.dogpile.com; Search com : http://www.search.com; </a:t>
            </a:r>
            <a:r>
              <a:rPr lang="en-ID" dirty="0" err="1"/>
              <a:t>Vivisimo</a:t>
            </a:r>
            <a:r>
              <a:rPr lang="en-ID" dirty="0"/>
              <a:t> : http://www.vivisimo.com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38CF97-C232-479C-B408-8C15F702B621}"/>
              </a:ext>
            </a:extLst>
          </p:cNvPr>
          <p:cNvSpPr/>
          <p:nvPr/>
        </p:nvSpPr>
        <p:spPr>
          <a:xfrm>
            <a:off x="6096000" y="942109"/>
            <a:ext cx="4433455" cy="417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Directory:</a:t>
            </a:r>
          </a:p>
          <a:p>
            <a:pPr algn="l"/>
            <a:br>
              <a:rPr lang="en-US" b="0" i="0" u="sng" dirty="0">
                <a:solidFill>
                  <a:srgbClr val="8F8F8F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http://directory google.com/</a:t>
            </a:r>
          </a:p>
          <a:p>
            <a:pPr algn="l"/>
            <a:endParaRPr lang="en-US" sz="2400" u="sng" dirty="0">
              <a:solidFill>
                <a:schemeClr val="bg1"/>
              </a:solidFill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24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http://www.wow.directory.com/</a:t>
            </a:r>
          </a:p>
          <a:p>
            <a:pPr algn="l"/>
            <a:endParaRPr lang="en-US" sz="2400" b="0" i="0" u="sng" dirty="0">
              <a:solidFill>
                <a:schemeClr val="bg1"/>
              </a:solidFill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258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CBDA147C-A08F-441C-A243-23CD5D3B9F68}"/>
              </a:ext>
            </a:extLst>
          </p:cNvPr>
          <p:cNvSpPr/>
          <p:nvPr/>
        </p:nvSpPr>
        <p:spPr>
          <a:xfrm>
            <a:off x="2189018" y="2175164"/>
            <a:ext cx="8811491" cy="364374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buFont typeface="+mj-lt"/>
              <a:buAutoNum type="arabicPeriod"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Compare (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mencari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kesamaannya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)</a:t>
            </a:r>
          </a:p>
          <a:p>
            <a:pPr algn="l" fontAlgn="base">
              <a:buFont typeface="+mj-lt"/>
              <a:buAutoNum type="arabicPeriod"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Contrast</a:t>
            </a:r>
            <a:r>
              <a:rPr lang="en-ID" sz="3200" dirty="0">
                <a:solidFill>
                  <a:srgbClr val="444444"/>
                </a:solidFill>
                <a:latin typeface="Bahnschrift Light" panose="020B0502040204020203" pitchFamily="34" charset="0"/>
              </a:rPr>
              <a:t> (</a:t>
            </a:r>
            <a:r>
              <a:rPr lang="en-ID" sz="3200" dirty="0" err="1">
                <a:solidFill>
                  <a:srgbClr val="444444"/>
                </a:solidFill>
                <a:latin typeface="Bahnschrift Light" panose="020B0502040204020203" pitchFamily="34" charset="0"/>
              </a:rPr>
              <a:t>mencari</a:t>
            </a:r>
            <a:r>
              <a:rPr lang="en-ID" sz="3200" dirty="0">
                <a:solidFill>
                  <a:srgbClr val="444444"/>
                </a:solidFill>
                <a:latin typeface="Bahnschrift Light" panose="020B0502040204020203" pitchFamily="34" charset="0"/>
              </a:rPr>
              <a:t> </a:t>
            </a:r>
            <a:r>
              <a:rPr lang="en-ID" sz="3200" dirty="0" err="1">
                <a:solidFill>
                  <a:srgbClr val="444444"/>
                </a:solidFill>
                <a:latin typeface="Bahnschrift Light" panose="020B0502040204020203" pitchFamily="34" charset="0"/>
              </a:rPr>
              <a:t>ketidaksamaannya</a:t>
            </a:r>
            <a:r>
              <a:rPr lang="en-ID" sz="3200" dirty="0">
                <a:solidFill>
                  <a:srgbClr val="444444"/>
                </a:solidFill>
                <a:latin typeface="Bahnschrift Light" panose="020B0502040204020203" pitchFamily="34" charset="0"/>
              </a:rPr>
              <a:t>)</a:t>
            </a:r>
            <a:endParaRPr lang="en-ID" sz="3200" b="0" i="0" dirty="0">
              <a:solidFill>
                <a:srgbClr val="444444"/>
              </a:solidFill>
              <a:effectLst/>
              <a:latin typeface="Bahnschrift Light" panose="020B0502040204020203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Criticize (</a:t>
            </a:r>
            <a:r>
              <a:rPr lang="en-ID" sz="3200" dirty="0" err="1">
                <a:solidFill>
                  <a:srgbClr val="444444"/>
                </a:solidFill>
                <a:latin typeface="Bahnschrift Light" panose="020B0502040204020203" pitchFamily="34" charset="0"/>
              </a:rPr>
              <a:t>memb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erikan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pandangan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 )</a:t>
            </a:r>
          </a:p>
          <a:p>
            <a:pPr algn="l" fontAlgn="base">
              <a:buFont typeface="+mj-lt"/>
              <a:buAutoNum type="arabicPeriod"/>
            </a:pPr>
            <a:r>
              <a:rPr lang="en-ID" sz="3200" dirty="0">
                <a:solidFill>
                  <a:srgbClr val="444444"/>
                </a:solidFill>
                <a:latin typeface="Bahnschrift Light" panose="020B0502040204020203" pitchFamily="34" charset="0"/>
              </a:rPr>
              <a:t> S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ynthesize (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menyatukan</a:t>
            </a:r>
            <a:r>
              <a:rPr lang="en-ID" sz="3200" dirty="0">
                <a:solidFill>
                  <a:srgbClr val="444444"/>
                </a:solidFill>
                <a:latin typeface="Bahnschrift Light" panose="020B0502040204020203" pitchFamily="34" charset="0"/>
              </a:rPr>
              <a:t> bagian2 )</a:t>
            </a:r>
            <a:endParaRPr lang="en-ID" sz="3200" b="0" i="0" dirty="0">
              <a:solidFill>
                <a:srgbClr val="444444"/>
              </a:solidFill>
              <a:effectLst/>
              <a:latin typeface="Bahnschrift Light" panose="020B0502040204020203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 Summarize (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membuat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ringkasan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Bahnschrift Light" panose="020B0502040204020203" pitchFamily="34" charset="0"/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3EB7A-8810-4248-978F-F1F0BA8963A7}"/>
              </a:ext>
            </a:extLst>
          </p:cNvPr>
          <p:cNvSpPr/>
          <p:nvPr/>
        </p:nvSpPr>
        <p:spPr>
          <a:xfrm>
            <a:off x="872836" y="401782"/>
            <a:ext cx="4641273" cy="2119745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to make a Literature Review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36346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7F2A-2FC6-436A-84AA-E95CC951D091}"/>
              </a:ext>
            </a:extLst>
          </p:cNvPr>
          <p:cNvSpPr txBox="1"/>
          <p:nvPr/>
        </p:nvSpPr>
        <p:spPr>
          <a:xfrm>
            <a:off x="1801090" y="1644455"/>
            <a:ext cx="82988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Literature review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terutama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untuk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membangun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teori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yaitu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dengan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3C2S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ID" sz="3200" b="0" i="0" dirty="0">
              <a:solidFill>
                <a:srgbClr val="444444"/>
              </a:solidFill>
              <a:effectLst/>
              <a:latin typeface="Tempus Sans ITC" panose="04020404030D07020202" pitchFamily="8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Perlu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sebanyak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mungkin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melakukan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literature review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untuk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kedalaman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pengetahuan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peneliti</a:t>
            </a:r>
            <a:endParaRPr lang="en-ID" sz="3200" b="0" i="0" dirty="0">
              <a:solidFill>
                <a:srgbClr val="444444"/>
              </a:solidFill>
              <a:effectLst/>
              <a:latin typeface="Tempus Sans ITC" panose="04020404030D07020202" pitchFamily="8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ID" sz="3200" b="0" i="0" dirty="0">
              <a:solidFill>
                <a:srgbClr val="444444"/>
              </a:solidFill>
              <a:effectLst/>
              <a:latin typeface="Tempus Sans ITC" panose="04020404030D07020202" pitchFamily="8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Peneliti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memiliki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kemampuan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literasi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(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membaca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memahami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menyimpulkan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bacaan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483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D9149-1D32-434D-A3DA-41AA18A8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5" y="96982"/>
            <a:ext cx="9878290" cy="5403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D93CA-304B-424A-9E86-0717EBC04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897" y="5755265"/>
            <a:ext cx="59912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A7719-3F24-4687-AA3C-0BE1322E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71" y="1343891"/>
            <a:ext cx="7153275" cy="535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8E651-0DAE-4BB0-8C6D-68F986F74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7" y="311727"/>
            <a:ext cx="4981142" cy="8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1FF2E-E299-4C3B-8B10-A00A00D4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55" y="309562"/>
            <a:ext cx="79343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gini Cara Ekspresikan Rasa Terima Kasih - Lifestyle Liputan6.com">
            <a:extLst>
              <a:ext uri="{FF2B5EF4-FFF2-40B4-BE49-F238E27FC236}">
                <a16:creationId xmlns:a16="http://schemas.microsoft.com/office/drawing/2014/main" id="{CA7DB56F-8E5A-4A35-A4C3-F4BCB0DC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17417"/>
            <a:ext cx="6096000" cy="48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9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7A10E-9AB2-4A17-BDFF-6CEF8CFCCD59}"/>
              </a:ext>
            </a:extLst>
          </p:cNvPr>
          <p:cNvSpPr/>
          <p:nvPr/>
        </p:nvSpPr>
        <p:spPr>
          <a:xfrm>
            <a:off x="1156854" y="180109"/>
            <a:ext cx="71628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SINTA ID : 6694059</a:t>
            </a:r>
          </a:p>
          <a:p>
            <a:r>
              <a:rPr lang="en-US" dirty="0">
                <a:solidFill>
                  <a:schemeClr val="bg1"/>
                </a:solidFill>
              </a:rPr>
              <a:t>SCOPUS ID: 55615267900, H Index 2</a:t>
            </a:r>
          </a:p>
          <a:p>
            <a:r>
              <a:rPr lang="en-US" dirty="0">
                <a:solidFill>
                  <a:schemeClr val="bg1"/>
                </a:solidFill>
              </a:rPr>
              <a:t>Google </a:t>
            </a:r>
            <a:r>
              <a:rPr lang="en-US" dirty="0" err="1">
                <a:solidFill>
                  <a:schemeClr val="bg1"/>
                </a:solidFill>
              </a:rPr>
              <a:t>Schoolar</a:t>
            </a:r>
            <a:r>
              <a:rPr lang="en-US" dirty="0">
                <a:solidFill>
                  <a:schemeClr val="bg1"/>
                </a:solidFill>
              </a:rPr>
              <a:t> , H Index 4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https://scholar.google.co.id/citations?user=RkldvyIAAAAJ&amp;hl=id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582600-00AA-49A9-863E-67CB732C08F2}"/>
              </a:ext>
            </a:extLst>
          </p:cNvPr>
          <p:cNvSpPr/>
          <p:nvPr/>
        </p:nvSpPr>
        <p:spPr>
          <a:xfrm>
            <a:off x="699654" y="1551709"/>
            <a:ext cx="51816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International Journal </a:t>
            </a:r>
            <a:r>
              <a:rPr lang="en-US" dirty="0" err="1"/>
              <a:t>terindex</a:t>
            </a:r>
            <a:r>
              <a:rPr lang="en-US" dirty="0"/>
              <a:t> </a:t>
            </a:r>
            <a:r>
              <a:rPr lang="en-US" dirty="0" err="1"/>
              <a:t>scopus</a:t>
            </a:r>
            <a:r>
              <a:rPr lang="en-US" dirty="0"/>
              <a:t> 9, </a:t>
            </a:r>
          </a:p>
          <a:p>
            <a:pPr algn="ctr"/>
            <a:r>
              <a:rPr lang="en-US" dirty="0" err="1"/>
              <a:t>Diantaranya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The impacts of gold mining on the farmer’s community (American-Eurasian Journal of Sustainable Agriculture, 6(4): 209-214, 2012,ISSN 1995-0748) </a:t>
            </a:r>
          </a:p>
          <a:p>
            <a:pPr marL="342900" indent="-342900">
              <a:buAutoNum type="arabicPeriod"/>
            </a:pPr>
            <a:r>
              <a:rPr lang="en-US" dirty="0"/>
              <a:t>Sustainable Management of Teak Plantation Forest by Local Farmers in Sulawesi, Indonesia </a:t>
            </a:r>
            <a:r>
              <a:rPr lang="en-US" b="1" dirty="0"/>
              <a:t>(</a:t>
            </a:r>
            <a:r>
              <a:rPr lang="en-US" dirty="0"/>
              <a:t>World Applied Sciences Journal 26 (Natural Resources Research and Development in Sulawesi Indonesia): 105-111, 2013,ISSN 1818-4952, DOI: 10.5829/idosi.wasj.2013.26.nrrdsi.26019</a:t>
            </a:r>
          </a:p>
          <a:p>
            <a:pPr marL="342900" indent="-342900">
              <a:buAutoNum type="arabicPeriod"/>
            </a:pPr>
            <a:r>
              <a:rPr lang="en-US" dirty="0"/>
              <a:t>Social Changes in Peasant Community Due to Gold Mine (</a:t>
            </a:r>
            <a:r>
              <a:rPr lang="en-US" i="1" dirty="0"/>
              <a:t>Scientific Journal of PPI-UKM, </a:t>
            </a:r>
            <a:r>
              <a:rPr lang="en-US" dirty="0"/>
              <a:t>Vol. 3 (2), 2016.ISSN No. 2356 – 2536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28B8F-9014-4CD5-95EE-927F9AC2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54" y="1768403"/>
            <a:ext cx="3505200" cy="47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CF3-D36D-4835-A2E4-7CA055BA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19" y="501680"/>
            <a:ext cx="8596668" cy="1320800"/>
          </a:xfrm>
        </p:spPr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Literature Review pada Tulisan </a:t>
            </a:r>
            <a:r>
              <a:rPr lang="en-US" dirty="0" err="1"/>
              <a:t>Ilmiah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A9F1D-FA2D-49B8-8CCA-77625805A64F}"/>
              </a:ext>
            </a:extLst>
          </p:cNvPr>
          <p:cNvSpPr txBox="1"/>
          <p:nvPr/>
        </p:nvSpPr>
        <p:spPr>
          <a:xfrm>
            <a:off x="704850" y="1952655"/>
            <a:ext cx="84534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Penelitian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berkontribusi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signifikan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memajukan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studi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tertentu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jelas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diposisikan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literatur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bagaimana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studi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memajukan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menyebutkan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diketahui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tidak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diketahui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bagaimana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menambahkan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dikerjakan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diteliti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penelitian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Metodologi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standar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mencerminkan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desain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penelitian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kuat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teliti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menghadirkan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kepercayaan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temuan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Anda.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solidFill>
                  <a:srgbClr val="202124"/>
                </a:solidFill>
                <a:latin typeface="inherit"/>
              </a:rPr>
              <a:t>P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enulisan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sesuai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presisi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kejelasan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standar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semantik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makna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sintaksis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(symbol)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Studi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harus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digeneralisasikan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secara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luas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karena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memiliki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kekuatan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&amp;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pengaruh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luas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berkaitan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bidang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tertentu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0C6FE-CB04-4FDB-95ED-1E291E117787}"/>
              </a:ext>
            </a:extLst>
          </p:cNvPr>
          <p:cNvSpPr txBox="1"/>
          <p:nvPr/>
        </p:nvSpPr>
        <p:spPr>
          <a:xfrm>
            <a:off x="4686300" y="1480482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Literatur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Review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adalah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uraian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tentang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teori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temuan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bahan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penelitian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lain yang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diperoleh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dari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600" b="1" u="sng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bahan</a:t>
            </a:r>
            <a:r>
              <a:rPr lang="en-ID" sz="3600" b="1" u="sng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600" b="1" u="sng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acuan</a:t>
            </a:r>
            <a:r>
              <a:rPr lang="en-ID" sz="3200" b="1" u="sng" dirty="0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sz="3200" b="1" u="sng" dirty="0" err="1">
                <a:solidFill>
                  <a:srgbClr val="444444"/>
                </a:solidFill>
                <a:effectLst/>
                <a:latin typeface="Tempus Sans ITC" panose="04020404030D07020202" pitchFamily="82" charset="0"/>
              </a:rPr>
              <a:t>ilmiah</a:t>
            </a:r>
            <a:endParaRPr lang="en-ID" sz="3200" b="0" i="0" u="sng" dirty="0">
              <a:solidFill>
                <a:srgbClr val="444444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B82C6C53-94E4-4B74-821F-B56126BB8E75}"/>
              </a:ext>
            </a:extLst>
          </p:cNvPr>
          <p:cNvSpPr/>
          <p:nvPr/>
        </p:nvSpPr>
        <p:spPr>
          <a:xfrm>
            <a:off x="1019175" y="167149"/>
            <a:ext cx="4314825" cy="2028364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Apakah</a:t>
            </a:r>
            <a:r>
              <a:rPr lang="en-US" sz="2400" dirty="0"/>
              <a:t> Literature Review??</a:t>
            </a:r>
            <a:endParaRPr lang="en-ID" sz="2400" dirty="0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92C039C0-82A2-479E-917B-7837EC6716B7}"/>
              </a:ext>
            </a:extLst>
          </p:cNvPr>
          <p:cNvSpPr/>
          <p:nvPr/>
        </p:nvSpPr>
        <p:spPr>
          <a:xfrm>
            <a:off x="1333500" y="2576945"/>
            <a:ext cx="2581275" cy="2123658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T U J U A N </a:t>
            </a:r>
            <a:endParaRPr lang="en-US" sz="1800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27A91EA-D65C-48B2-A4DC-8A02EE67B669}"/>
              </a:ext>
            </a:extLst>
          </p:cNvPr>
          <p:cNvSpPr/>
          <p:nvPr/>
        </p:nvSpPr>
        <p:spPr>
          <a:xfrm>
            <a:off x="4149213" y="3893574"/>
            <a:ext cx="7639664" cy="2438400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endapatkan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landasan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teori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mendukung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pemecahan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masalah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sedang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diteliti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mendapatkan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gambaran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tentang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apa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sudah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pernah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dikerjakan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orang lain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sebelumnya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sehingga</a:t>
            </a:r>
            <a:r>
              <a:rPr lang="en-ID" b="0" i="0" dirty="0">
                <a:solidFill>
                  <a:schemeClr val="tx1"/>
                </a:solidFill>
                <a:effectLst/>
                <a:latin typeface="Tempus Sans ITC" panose="04020404030D07020202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Menghindari</a:t>
            </a:r>
            <a:r>
              <a:rPr lang="en-US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duplikasi</a:t>
            </a:r>
            <a:r>
              <a:rPr lang="en-US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penelitian</a:t>
            </a:r>
            <a:endParaRPr lang="en-US" dirty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endParaRPr lang="en-US" dirty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Menguatkan</a:t>
            </a:r>
            <a:r>
              <a:rPr lang="en-US" dirty="0">
                <a:solidFill>
                  <a:schemeClr val="tx1"/>
                </a:solidFill>
                <a:latin typeface="Tempus Sans ITC" panose="04020404030D07020202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empus Sans ITC" panose="04020404030D07020202" pitchFamily="82" charset="0"/>
              </a:rPr>
              <a:t>metodologi</a:t>
            </a:r>
            <a:endParaRPr lang="en-US" dirty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algn="ctr"/>
            <a:endParaRPr lang="en-ID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7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4EF2-29BC-4CFF-942B-BB1A2123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075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literature review?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C67B-63CB-49D7-9EA3-C2363CAB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Mendatangi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(</a:t>
            </a:r>
            <a:r>
              <a:rPr lang="en-ID" dirty="0" err="1"/>
              <a:t>institusi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BPS, Badan </a:t>
            </a:r>
            <a:r>
              <a:rPr lang="en-ID" dirty="0" err="1"/>
              <a:t>Meteorologi</a:t>
            </a:r>
            <a:r>
              <a:rPr lang="en-ID" dirty="0"/>
              <a:t>, </a:t>
            </a:r>
            <a:r>
              <a:rPr lang="en-ID" dirty="0" err="1"/>
              <a:t>Bawaslu</a:t>
            </a:r>
            <a:r>
              <a:rPr lang="en-ID" dirty="0"/>
              <a:t>, KPU </a:t>
            </a:r>
            <a:r>
              <a:rPr lang="en-ID" dirty="0" err="1"/>
              <a:t>dll</a:t>
            </a:r>
            <a:r>
              <a:rPr lang="en-ID" dirty="0"/>
              <a:t>)</a:t>
            </a:r>
          </a:p>
          <a:p>
            <a:endParaRPr lang="en-ID" dirty="0"/>
          </a:p>
          <a:p>
            <a:r>
              <a:rPr lang="en-ID" b="1" dirty="0" err="1"/>
              <a:t>Memanfaatkan</a:t>
            </a:r>
            <a:r>
              <a:rPr lang="en-ID" b="1" dirty="0"/>
              <a:t> search engine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di Internet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mengakses</a:t>
            </a:r>
            <a:r>
              <a:rPr lang="en-ID" dirty="0"/>
              <a:t> website-website </a:t>
            </a:r>
            <a:r>
              <a:rPr lang="en-ID" dirty="0" err="1"/>
              <a:t>terkemuka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e-journal, virtual library, Online Public Access Catalogue (OPAC) portal perpustakaan2 </a:t>
            </a:r>
            <a:r>
              <a:rPr lang="en-ID" dirty="0" err="1"/>
              <a:t>terkemuka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557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ED856-0651-48B9-8B8B-69965FE5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122218"/>
            <a:ext cx="6181725" cy="47880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07630D-788B-4C9F-A369-31E0EF82335E}"/>
              </a:ext>
            </a:extLst>
          </p:cNvPr>
          <p:cNvSpPr/>
          <p:nvPr/>
        </p:nvSpPr>
        <p:spPr>
          <a:xfrm>
            <a:off x="1510145" y="304800"/>
            <a:ext cx="7051964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</a:t>
            </a:r>
            <a:r>
              <a:rPr lang="en-US" dirty="0" err="1"/>
              <a:t>Terpercaya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CE722-1430-423F-AAFF-EBD1EE37BEFE}"/>
              </a:ext>
            </a:extLst>
          </p:cNvPr>
          <p:cNvSpPr/>
          <p:nvPr/>
        </p:nvSpPr>
        <p:spPr>
          <a:xfrm>
            <a:off x="5791200" y="5910262"/>
            <a:ext cx="6082145" cy="53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Kurniati</a:t>
            </a:r>
            <a:r>
              <a:rPr lang="en-US" dirty="0">
                <a:solidFill>
                  <a:schemeClr val="tx1"/>
                </a:solidFill>
              </a:rPr>
              <a:t> (2016), Modul Teknik </a:t>
            </a:r>
            <a:r>
              <a:rPr lang="en-US" dirty="0" err="1">
                <a:solidFill>
                  <a:schemeClr val="tx1"/>
                </a:solidFill>
              </a:rPr>
              <a:t>Penelusuran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Kesehatan 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2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4077D32-DC10-4F50-BE63-497EBC3C7F5A}"/>
              </a:ext>
            </a:extLst>
          </p:cNvPr>
          <p:cNvSpPr/>
          <p:nvPr/>
        </p:nvSpPr>
        <p:spPr>
          <a:xfrm>
            <a:off x="2701636" y="678873"/>
            <a:ext cx="8645237" cy="53894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>
                <a:latin typeface="Tempus Sans ITC" panose="04020404030D07020202" pitchFamily="82" charset="0"/>
              </a:rPr>
              <a:t>Search Engine </a:t>
            </a:r>
            <a:r>
              <a:rPr lang="en-ID" sz="2800" dirty="0" err="1">
                <a:latin typeface="Tempus Sans ITC" panose="04020404030D07020202" pitchFamily="82" charset="0"/>
              </a:rPr>
              <a:t>adalah</a:t>
            </a:r>
            <a:r>
              <a:rPr lang="en-ID" sz="2800" dirty="0">
                <a:latin typeface="Tempus Sans ITC" panose="04020404030D07020202" pitchFamily="82" charset="0"/>
              </a:rPr>
              <a:t> </a:t>
            </a:r>
            <a:r>
              <a:rPr lang="en-ID" sz="2800" dirty="0" err="1">
                <a:latin typeface="Tempus Sans ITC" panose="04020404030D07020202" pitchFamily="82" charset="0"/>
              </a:rPr>
              <a:t>Peranti</a:t>
            </a:r>
            <a:r>
              <a:rPr lang="en-ID" sz="2800" dirty="0">
                <a:latin typeface="Tempus Sans ITC" panose="04020404030D07020202" pitchFamily="82" charset="0"/>
              </a:rPr>
              <a:t> </a:t>
            </a:r>
            <a:r>
              <a:rPr lang="en-ID" sz="2800" dirty="0" err="1">
                <a:latin typeface="Tempus Sans ITC" panose="04020404030D07020202" pitchFamily="82" charset="0"/>
              </a:rPr>
              <a:t>lunak</a:t>
            </a:r>
            <a:r>
              <a:rPr lang="en-ID" sz="2800" dirty="0">
                <a:latin typeface="Tempus Sans ITC" panose="04020404030D07020202" pitchFamily="82" charset="0"/>
              </a:rPr>
              <a:t> (software) yang </a:t>
            </a:r>
            <a:r>
              <a:rPr lang="en-ID" sz="2800" dirty="0" err="1">
                <a:latin typeface="Tempus Sans ITC" panose="04020404030D07020202" pitchFamily="82" charset="0"/>
              </a:rPr>
              <a:t>dapat</a:t>
            </a:r>
            <a:r>
              <a:rPr lang="en-ID" sz="2800" dirty="0">
                <a:latin typeface="Tempus Sans ITC" panose="04020404030D07020202" pitchFamily="82" charset="0"/>
              </a:rPr>
              <a:t> </a:t>
            </a:r>
            <a:r>
              <a:rPr lang="en-ID" sz="2800" dirty="0" err="1">
                <a:latin typeface="Tempus Sans ITC" panose="04020404030D07020202" pitchFamily="82" charset="0"/>
              </a:rPr>
              <a:t>mencari</a:t>
            </a:r>
            <a:r>
              <a:rPr lang="en-ID" sz="2800" dirty="0">
                <a:latin typeface="Tempus Sans ITC" panose="04020404030D07020202" pitchFamily="82" charset="0"/>
              </a:rPr>
              <a:t> </a:t>
            </a:r>
            <a:r>
              <a:rPr lang="en-ID" sz="2800" dirty="0" err="1">
                <a:latin typeface="Tempus Sans ITC" panose="04020404030D07020202" pitchFamily="82" charset="0"/>
              </a:rPr>
              <a:t>indeks</a:t>
            </a:r>
            <a:r>
              <a:rPr lang="en-ID" sz="2800" dirty="0">
                <a:latin typeface="Tempus Sans ITC" panose="04020404030D07020202" pitchFamily="82" charset="0"/>
              </a:rPr>
              <a:t> &amp; </a:t>
            </a:r>
            <a:r>
              <a:rPr lang="en-ID" sz="2800" dirty="0" err="1">
                <a:latin typeface="Tempus Sans ITC" panose="04020404030D07020202" pitchFamily="82" charset="0"/>
              </a:rPr>
              <a:t>menghasilkan</a:t>
            </a:r>
            <a:r>
              <a:rPr lang="en-ID" sz="2800" dirty="0">
                <a:latin typeface="Tempus Sans ITC" panose="04020404030D07020202" pitchFamily="82" charset="0"/>
              </a:rPr>
              <a:t> </a:t>
            </a:r>
            <a:r>
              <a:rPr lang="en-ID" sz="2800" dirty="0" err="1">
                <a:latin typeface="Tempus Sans ITC" panose="04020404030D07020202" pitchFamily="82" charset="0"/>
              </a:rPr>
              <a:t>informasi</a:t>
            </a:r>
            <a:r>
              <a:rPr lang="en-ID" sz="2800" dirty="0">
                <a:latin typeface="Tempus Sans ITC" panose="04020404030D07020202" pitchFamily="82" charset="0"/>
              </a:rPr>
              <a:t> yang </a:t>
            </a:r>
            <a:r>
              <a:rPr lang="en-ID" sz="2800" dirty="0" err="1">
                <a:latin typeface="Tempus Sans ITC" panose="04020404030D07020202" pitchFamily="82" charset="0"/>
              </a:rPr>
              <a:t>relevan</a:t>
            </a:r>
            <a:r>
              <a:rPr lang="en-ID" sz="2800" dirty="0">
                <a:latin typeface="Tempus Sans ITC" panose="04020404030D070202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214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BF01A48-0CD8-439C-9438-E0CD8FED7087}"/>
              </a:ext>
            </a:extLst>
          </p:cNvPr>
          <p:cNvSpPr/>
          <p:nvPr/>
        </p:nvSpPr>
        <p:spPr>
          <a:xfrm>
            <a:off x="5167747" y="2438400"/>
            <a:ext cx="2382982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</a:t>
            </a:r>
            <a:r>
              <a:rPr lang="en-US" dirty="0" err="1"/>
              <a:t>Kategori</a:t>
            </a:r>
            <a:r>
              <a:rPr lang="en-US" dirty="0"/>
              <a:t> Search Engine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CACEC-B5F7-4D64-B953-5C7D76ACA8DE}"/>
              </a:ext>
            </a:extLst>
          </p:cNvPr>
          <p:cNvSpPr/>
          <p:nvPr/>
        </p:nvSpPr>
        <p:spPr>
          <a:xfrm>
            <a:off x="2119745" y="1011382"/>
            <a:ext cx="2369128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Search Engine (</a:t>
            </a:r>
            <a:r>
              <a:rPr lang="en-US" dirty="0" err="1"/>
              <a:t>umum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C0737-2040-4018-89A2-619E18A763DC}"/>
              </a:ext>
            </a:extLst>
          </p:cNvPr>
          <p:cNvSpPr/>
          <p:nvPr/>
        </p:nvSpPr>
        <p:spPr>
          <a:xfrm>
            <a:off x="8492836" y="4170218"/>
            <a:ext cx="2369128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Refference</a:t>
            </a:r>
            <a:r>
              <a:rPr lang="en-US" dirty="0"/>
              <a:t> Site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80B4E-4157-4CA5-920F-52D6EF34D3E9}"/>
              </a:ext>
            </a:extLst>
          </p:cNvPr>
          <p:cNvSpPr/>
          <p:nvPr/>
        </p:nvSpPr>
        <p:spPr>
          <a:xfrm>
            <a:off x="8215746" y="955964"/>
            <a:ext cx="2369128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World Search Engine (</a:t>
            </a:r>
            <a:r>
              <a:rPr lang="en-US" dirty="0" err="1"/>
              <a:t>Geografi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54F4F-A2DF-47E2-A8DE-423554281029}"/>
              </a:ext>
            </a:extLst>
          </p:cNvPr>
          <p:cNvSpPr/>
          <p:nvPr/>
        </p:nvSpPr>
        <p:spPr>
          <a:xfrm>
            <a:off x="1759527" y="4170218"/>
            <a:ext cx="2369128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Topical Search Engine (</a:t>
            </a:r>
            <a:r>
              <a:rPr lang="en-US" dirty="0" err="1"/>
              <a:t>Topik</a:t>
            </a:r>
            <a:r>
              <a:rPr lang="en-US" dirty="0"/>
              <a:t>/</a:t>
            </a:r>
            <a:r>
              <a:rPr lang="en-US" dirty="0" err="1"/>
              <a:t>isu</a:t>
            </a:r>
            <a:r>
              <a:rPr lang="en-US" dirty="0"/>
              <a:t>)</a:t>
            </a:r>
            <a:endParaRPr lang="en-ID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3B2D0C-6E06-439D-A662-8D13B770902C}"/>
              </a:ext>
            </a:extLst>
          </p:cNvPr>
          <p:cNvCxnSpPr/>
          <p:nvPr/>
        </p:nvCxnSpPr>
        <p:spPr>
          <a:xfrm flipH="1" flipV="1">
            <a:off x="4128655" y="2438400"/>
            <a:ext cx="1039092" cy="706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120782-3111-4299-9F20-218C966C09C2}"/>
              </a:ext>
            </a:extLst>
          </p:cNvPr>
          <p:cNvCxnSpPr/>
          <p:nvPr/>
        </p:nvCxnSpPr>
        <p:spPr>
          <a:xfrm flipV="1">
            <a:off x="7550729" y="2438400"/>
            <a:ext cx="1330035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0E9528-76CE-4BEF-98F6-9BEDBEB09AF1}"/>
              </a:ext>
            </a:extLst>
          </p:cNvPr>
          <p:cNvCxnSpPr/>
          <p:nvPr/>
        </p:nvCxnSpPr>
        <p:spPr>
          <a:xfrm>
            <a:off x="7384473" y="4059382"/>
            <a:ext cx="955963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2A5F9C-CD74-4A44-8872-B6B6CD1C5401}"/>
              </a:ext>
            </a:extLst>
          </p:cNvPr>
          <p:cNvCxnSpPr/>
          <p:nvPr/>
        </p:nvCxnSpPr>
        <p:spPr>
          <a:xfrm flipH="1">
            <a:off x="4378040" y="4239491"/>
            <a:ext cx="1080651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AC6613-F3FE-4A0B-9F18-B1DEC8C0E41C}"/>
              </a:ext>
            </a:extLst>
          </p:cNvPr>
          <p:cNvSpPr txBox="1"/>
          <p:nvPr/>
        </p:nvSpPr>
        <p:spPr>
          <a:xfrm>
            <a:off x="2493169" y="56621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Google : http://www.google.com </a:t>
            </a:r>
          </a:p>
          <a:p>
            <a:r>
              <a:rPr lang="en-ID" dirty="0"/>
              <a:t>YAHOO : http://www.yahoo.com</a:t>
            </a:r>
            <a:endParaRPr lang="nl-NL" dirty="0"/>
          </a:p>
          <a:p>
            <a:r>
              <a:rPr lang="en-ID" dirty="0" err="1"/>
              <a:t>AllThe</a:t>
            </a:r>
            <a:r>
              <a:rPr lang="en-ID" dirty="0"/>
              <a:t> Web http://www.alltheweb.com; </a:t>
            </a:r>
          </a:p>
          <a:p>
            <a:r>
              <a:rPr lang="en-ID" dirty="0"/>
              <a:t>AltaVista : http://www.altavista.com </a:t>
            </a:r>
            <a:r>
              <a:rPr lang="en-ID" dirty="0" err="1"/>
              <a:t>atau</a:t>
            </a:r>
            <a:r>
              <a:rPr lang="en-ID" dirty="0"/>
              <a:t> av.com; HOTBOT : </a:t>
            </a:r>
            <a:r>
              <a:rPr lang="en-ID" dirty="0">
                <a:hlinkClick r:id="rId2"/>
              </a:rPr>
              <a:t>http://www.hotbot.com</a:t>
            </a:r>
            <a:r>
              <a:rPr lang="en-ID" dirty="0"/>
              <a:t>;</a:t>
            </a:r>
          </a:p>
          <a:p>
            <a:r>
              <a:rPr lang="en-ID" dirty="0"/>
              <a:t> Lycos : http://www.lycos.com; </a:t>
            </a:r>
          </a:p>
          <a:p>
            <a:r>
              <a:rPr lang="en-ID" dirty="0" err="1"/>
              <a:t>WiseNut</a:t>
            </a:r>
            <a:r>
              <a:rPr lang="en-ID" dirty="0"/>
              <a:t> : http://www.wisenut.com.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7ADEF-4E3F-44C4-BF8A-522FD7BC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31" y="2912053"/>
            <a:ext cx="5555024" cy="171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5F9B8-FD65-4759-897F-0BA6F53370B8}"/>
              </a:ext>
            </a:extLst>
          </p:cNvPr>
          <p:cNvSpPr txBox="1"/>
          <p:nvPr/>
        </p:nvSpPr>
        <p:spPr>
          <a:xfrm>
            <a:off x="7038108" y="5541819"/>
            <a:ext cx="353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khusus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(www.scholar.google.com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43C13-A8E0-4D1D-AA86-5B18571B12C0}"/>
              </a:ext>
            </a:extLst>
          </p:cNvPr>
          <p:cNvSpPr txBox="1"/>
          <p:nvPr/>
        </p:nvSpPr>
        <p:spPr>
          <a:xfrm>
            <a:off x="2105891" y="5357198"/>
            <a:ext cx="353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Penelusuran</a:t>
            </a:r>
            <a:r>
              <a:rPr lang="en-ID" dirty="0"/>
              <a:t> </a:t>
            </a:r>
            <a:r>
              <a:rPr lang="en-ID" dirty="0" err="1"/>
              <a:t>umum</a:t>
            </a:r>
            <a:endParaRPr lang="en-ID" dirty="0"/>
          </a:p>
          <a:p>
            <a:r>
              <a:rPr lang="en-ID" dirty="0"/>
              <a:t>(www.scholar.google.com 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CAAB3-7749-49BA-8763-57B88B0E7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7" y="2912053"/>
            <a:ext cx="4150735" cy="21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45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686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</vt:lpstr>
      <vt:lpstr>Bahnschrift Light</vt:lpstr>
      <vt:lpstr>inherit</vt:lpstr>
      <vt:lpstr>Tempus Sans ITC</vt:lpstr>
      <vt:lpstr>Trebuchet MS</vt:lpstr>
      <vt:lpstr>Wingdings 3</vt:lpstr>
      <vt:lpstr>Facet</vt:lpstr>
      <vt:lpstr>Penguatan Literatur dalam Penulisan Ilmiah melalui pemanfaatan search engine</vt:lpstr>
      <vt:lpstr>PowerPoint Presentation</vt:lpstr>
      <vt:lpstr>Mengapa Perlu Penguatan Literature Review pada Tulisan Ilmiah?</vt:lpstr>
      <vt:lpstr>PowerPoint Presentation</vt:lpstr>
      <vt:lpstr>Bagaimana menemukan literature review?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Penguatan Literatur dalam Penulisan Ilmiah</dc:title>
  <dc:creator>meisanti azis</dc:creator>
  <cp:lastModifiedBy>meisanti azis</cp:lastModifiedBy>
  <cp:revision>21</cp:revision>
  <dcterms:created xsi:type="dcterms:W3CDTF">2021-03-22T14:32:18Z</dcterms:created>
  <dcterms:modified xsi:type="dcterms:W3CDTF">2021-03-23T15:08:53Z</dcterms:modified>
</cp:coreProperties>
</file>