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sldIdLst>
    <p:sldId id="256" r:id="rId2"/>
    <p:sldId id="257" r:id="rId3"/>
    <p:sldId id="258" r:id="rId4"/>
    <p:sldId id="259" r:id="rId5"/>
    <p:sldId id="260" r:id="rId6"/>
    <p:sldId id="261" r:id="rId7"/>
    <p:sldId id="262" r:id="rId8"/>
    <p:sldId id="265" r:id="rId9"/>
    <p:sldId id="263" r:id="rId10"/>
    <p:sldId id="267" r:id="rId11"/>
    <p:sldId id="269" r:id="rId12"/>
    <p:sldId id="271" r:id="rId13"/>
    <p:sldId id="270" r:id="rId14"/>
    <p:sldId id="27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84" d="100"/>
          <a:sy n="84" d="100"/>
        </p:scale>
        <p:origin x="216" y="-4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D6D794-5966-4011-BD8B-034A56A9FD2A}" type="doc">
      <dgm:prSet loTypeId="urn:microsoft.com/office/officeart/2008/layout/VerticalCurvedList" loCatId="list" qsTypeId="urn:microsoft.com/office/officeart/2005/8/quickstyle/simple1" qsCatId="simple" csTypeId="urn:microsoft.com/office/officeart/2005/8/colors/accent0_1" csCatId="mainScheme" phldr="1"/>
      <dgm:spPr/>
      <dgm:t>
        <a:bodyPr/>
        <a:lstStyle/>
        <a:p>
          <a:endParaRPr lang="en-AU"/>
        </a:p>
      </dgm:t>
    </dgm:pt>
    <dgm:pt modelId="{8A29DA47-74F7-401D-909E-0DF758152B70}">
      <dgm:prSet phldrT="[Text]"/>
      <dgm:spPr/>
      <dgm:t>
        <a:bodyPr/>
        <a:lstStyle/>
        <a:p>
          <a:r>
            <a:rPr lang="en-AU" dirty="0"/>
            <a:t>Increasing</a:t>
          </a:r>
          <a:r>
            <a:rPr lang="en-AU" baseline="0" dirty="0"/>
            <a:t> awareness of Halal Lifestyle during Covid-19 pandemic</a:t>
          </a:r>
          <a:endParaRPr lang="en-AU" dirty="0"/>
        </a:p>
      </dgm:t>
    </dgm:pt>
    <dgm:pt modelId="{7AD2EBC3-4FEA-49D3-A27F-8B06EE08BA27}" type="parTrans" cxnId="{F7535CEF-6330-4986-9C33-8363680415AC}">
      <dgm:prSet/>
      <dgm:spPr/>
      <dgm:t>
        <a:bodyPr/>
        <a:lstStyle/>
        <a:p>
          <a:endParaRPr lang="en-AU"/>
        </a:p>
      </dgm:t>
    </dgm:pt>
    <dgm:pt modelId="{70AA9DDC-365D-4E91-9D36-9665D8FF4F89}" type="sibTrans" cxnId="{F7535CEF-6330-4986-9C33-8363680415AC}">
      <dgm:prSet/>
      <dgm:spPr/>
      <dgm:t>
        <a:bodyPr/>
        <a:lstStyle/>
        <a:p>
          <a:endParaRPr lang="en-AU"/>
        </a:p>
      </dgm:t>
    </dgm:pt>
    <dgm:pt modelId="{B19DB6F5-D85E-4F6D-8824-8A0868ADEE82}">
      <dgm:prSet phldrT="[Text]"/>
      <dgm:spPr/>
      <dgm:t>
        <a:bodyPr/>
        <a:lstStyle/>
        <a:p>
          <a:r>
            <a:rPr lang="en-AU" dirty="0"/>
            <a:t>Indonesia’s potential to become the world’s sharia economy </a:t>
          </a:r>
        </a:p>
      </dgm:t>
    </dgm:pt>
    <dgm:pt modelId="{EFC99FC3-7F97-45E5-8088-E6863CC7969A}" type="parTrans" cxnId="{E10B65AE-D8D1-4394-8877-DDC9EB3BA1DC}">
      <dgm:prSet/>
      <dgm:spPr/>
      <dgm:t>
        <a:bodyPr/>
        <a:lstStyle/>
        <a:p>
          <a:endParaRPr lang="en-AU"/>
        </a:p>
      </dgm:t>
    </dgm:pt>
    <dgm:pt modelId="{E13362E1-2BEE-425E-957B-054962A93345}" type="sibTrans" cxnId="{E10B65AE-D8D1-4394-8877-DDC9EB3BA1DC}">
      <dgm:prSet/>
      <dgm:spPr/>
      <dgm:t>
        <a:bodyPr/>
        <a:lstStyle/>
        <a:p>
          <a:endParaRPr lang="en-AU"/>
        </a:p>
      </dgm:t>
    </dgm:pt>
    <dgm:pt modelId="{B4C514B1-D934-450D-991E-47B72CF1443E}">
      <dgm:prSet phldrT="[Text]"/>
      <dgm:spPr/>
      <dgm:t>
        <a:bodyPr/>
        <a:lstStyle/>
        <a:p>
          <a:r>
            <a:rPr lang="en-AU" dirty="0"/>
            <a:t>Strengthening the value chain for halal products</a:t>
          </a:r>
        </a:p>
      </dgm:t>
    </dgm:pt>
    <dgm:pt modelId="{C5AF7F5E-57B3-4E15-A27C-04111A7BA1FD}" type="parTrans" cxnId="{80811E1B-3D04-497D-BD6E-9AD5D9265994}">
      <dgm:prSet/>
      <dgm:spPr/>
      <dgm:t>
        <a:bodyPr/>
        <a:lstStyle/>
        <a:p>
          <a:endParaRPr lang="en-AU"/>
        </a:p>
      </dgm:t>
    </dgm:pt>
    <dgm:pt modelId="{83C19286-A2C7-4E0B-9DCB-6E2DB718DC99}" type="sibTrans" cxnId="{80811E1B-3D04-497D-BD6E-9AD5D9265994}">
      <dgm:prSet/>
      <dgm:spPr/>
      <dgm:t>
        <a:bodyPr/>
        <a:lstStyle/>
        <a:p>
          <a:endParaRPr lang="en-AU"/>
        </a:p>
      </dgm:t>
    </dgm:pt>
    <dgm:pt modelId="{45735105-F7CD-4541-82F3-3B17AD222597}">
      <dgm:prSet/>
      <dgm:spPr/>
      <dgm:t>
        <a:bodyPr/>
        <a:lstStyle/>
        <a:p>
          <a:r>
            <a:rPr lang="en-MY" dirty="0">
              <a:effectLst/>
              <a:ea typeface="Calibri" panose="020F0502020204030204" pitchFamily="34" charset="0"/>
            </a:rPr>
            <a:t>Overall Halal Lifestyle Industry rankings, Indonesia continues to grow</a:t>
          </a:r>
        </a:p>
      </dgm:t>
    </dgm:pt>
    <dgm:pt modelId="{D1283BC2-5182-4C0B-BFB3-C9371C191D20}" type="parTrans" cxnId="{9E075F7E-AD62-4625-A0A3-C95089E494D0}">
      <dgm:prSet/>
      <dgm:spPr/>
      <dgm:t>
        <a:bodyPr/>
        <a:lstStyle/>
        <a:p>
          <a:endParaRPr lang="en-AU"/>
        </a:p>
      </dgm:t>
    </dgm:pt>
    <dgm:pt modelId="{71F6D1C9-C329-43C2-8F3A-5257608830A4}" type="sibTrans" cxnId="{9E075F7E-AD62-4625-A0A3-C95089E494D0}">
      <dgm:prSet/>
      <dgm:spPr/>
      <dgm:t>
        <a:bodyPr/>
        <a:lstStyle/>
        <a:p>
          <a:endParaRPr lang="en-AU"/>
        </a:p>
      </dgm:t>
    </dgm:pt>
    <dgm:pt modelId="{3081D9C5-650D-4463-9D4C-B72C341F5F0F}">
      <dgm:prSet/>
      <dgm:spPr/>
      <dgm:t>
        <a:bodyPr/>
        <a:lstStyle/>
        <a:p>
          <a:r>
            <a:rPr lang="en-MY" dirty="0">
              <a:effectLst/>
              <a:ea typeface="Calibri" panose="020F0502020204030204" pitchFamily="34" charset="0"/>
            </a:rPr>
            <a:t>Positive implications to business </a:t>
          </a:r>
        </a:p>
      </dgm:t>
    </dgm:pt>
    <dgm:pt modelId="{3218223F-FC09-49BA-9692-9BB3D26ECC88}" type="parTrans" cxnId="{61D6A82B-6DE2-4533-B3D8-30E80AD070F9}">
      <dgm:prSet/>
      <dgm:spPr/>
      <dgm:t>
        <a:bodyPr/>
        <a:lstStyle/>
        <a:p>
          <a:endParaRPr lang="en-AU"/>
        </a:p>
      </dgm:t>
    </dgm:pt>
    <dgm:pt modelId="{0CEC6A9A-D563-4BE4-A636-FF2AAA862AE1}" type="sibTrans" cxnId="{61D6A82B-6DE2-4533-B3D8-30E80AD070F9}">
      <dgm:prSet/>
      <dgm:spPr/>
      <dgm:t>
        <a:bodyPr/>
        <a:lstStyle/>
        <a:p>
          <a:endParaRPr lang="en-AU"/>
        </a:p>
      </dgm:t>
    </dgm:pt>
    <dgm:pt modelId="{69222F5F-692E-4228-AEFB-D59060145BB7}" type="pres">
      <dgm:prSet presAssocID="{56D6D794-5966-4011-BD8B-034A56A9FD2A}" presName="Name0" presStyleCnt="0">
        <dgm:presLayoutVars>
          <dgm:chMax val="7"/>
          <dgm:chPref val="7"/>
          <dgm:dir/>
        </dgm:presLayoutVars>
      </dgm:prSet>
      <dgm:spPr/>
    </dgm:pt>
    <dgm:pt modelId="{405257D4-A288-4005-ACCD-EE9FA337721C}" type="pres">
      <dgm:prSet presAssocID="{56D6D794-5966-4011-BD8B-034A56A9FD2A}" presName="Name1" presStyleCnt="0"/>
      <dgm:spPr/>
    </dgm:pt>
    <dgm:pt modelId="{7BE2EA54-8B8C-40DE-AD8A-D6633C7BC546}" type="pres">
      <dgm:prSet presAssocID="{56D6D794-5966-4011-BD8B-034A56A9FD2A}" presName="cycle" presStyleCnt="0"/>
      <dgm:spPr/>
    </dgm:pt>
    <dgm:pt modelId="{9CBC9240-1544-4D27-8150-DB0E6A51AB14}" type="pres">
      <dgm:prSet presAssocID="{56D6D794-5966-4011-BD8B-034A56A9FD2A}" presName="srcNode" presStyleLbl="node1" presStyleIdx="0" presStyleCnt="5"/>
      <dgm:spPr/>
    </dgm:pt>
    <dgm:pt modelId="{216AB7EF-0ACE-470A-9D40-837E55B07108}" type="pres">
      <dgm:prSet presAssocID="{56D6D794-5966-4011-BD8B-034A56A9FD2A}" presName="conn" presStyleLbl="parChTrans1D2" presStyleIdx="0" presStyleCnt="1"/>
      <dgm:spPr/>
    </dgm:pt>
    <dgm:pt modelId="{70C3E54E-F387-443C-8038-1CDE263CC878}" type="pres">
      <dgm:prSet presAssocID="{56D6D794-5966-4011-BD8B-034A56A9FD2A}" presName="extraNode" presStyleLbl="node1" presStyleIdx="0" presStyleCnt="5"/>
      <dgm:spPr/>
    </dgm:pt>
    <dgm:pt modelId="{C0037EB4-FF81-4883-8DA5-3D460400C64E}" type="pres">
      <dgm:prSet presAssocID="{56D6D794-5966-4011-BD8B-034A56A9FD2A}" presName="dstNode" presStyleLbl="node1" presStyleIdx="0" presStyleCnt="5"/>
      <dgm:spPr/>
    </dgm:pt>
    <dgm:pt modelId="{E6A20FB1-5FAE-421D-841C-4EDE62C78297}" type="pres">
      <dgm:prSet presAssocID="{8A29DA47-74F7-401D-909E-0DF758152B70}" presName="text_1" presStyleLbl="node1" presStyleIdx="0" presStyleCnt="5">
        <dgm:presLayoutVars>
          <dgm:bulletEnabled val="1"/>
        </dgm:presLayoutVars>
      </dgm:prSet>
      <dgm:spPr/>
    </dgm:pt>
    <dgm:pt modelId="{589C2936-333D-46A8-A4ED-A6F9E4C5F259}" type="pres">
      <dgm:prSet presAssocID="{8A29DA47-74F7-401D-909E-0DF758152B70}" presName="accent_1" presStyleCnt="0"/>
      <dgm:spPr/>
    </dgm:pt>
    <dgm:pt modelId="{F8614BD8-0E94-4970-8318-4A77B3373885}" type="pres">
      <dgm:prSet presAssocID="{8A29DA47-74F7-401D-909E-0DF758152B70}" presName="accentRepeatNode" presStyleLbl="solidFgAcc1" presStyleIdx="0" presStyleCnt="5"/>
      <dgm:spPr/>
    </dgm:pt>
    <dgm:pt modelId="{6E0AF424-DCCC-4479-9530-AD36B9C89A1A}" type="pres">
      <dgm:prSet presAssocID="{3081D9C5-650D-4463-9D4C-B72C341F5F0F}" presName="text_2" presStyleLbl="node1" presStyleIdx="1" presStyleCnt="5">
        <dgm:presLayoutVars>
          <dgm:bulletEnabled val="1"/>
        </dgm:presLayoutVars>
      </dgm:prSet>
      <dgm:spPr/>
    </dgm:pt>
    <dgm:pt modelId="{7932617E-0916-4A5B-851E-E717237EBE8B}" type="pres">
      <dgm:prSet presAssocID="{3081D9C5-650D-4463-9D4C-B72C341F5F0F}" presName="accent_2" presStyleCnt="0"/>
      <dgm:spPr/>
    </dgm:pt>
    <dgm:pt modelId="{E5025DE7-CFC7-4EBB-B8EE-861DE0E862A4}" type="pres">
      <dgm:prSet presAssocID="{3081D9C5-650D-4463-9D4C-B72C341F5F0F}" presName="accentRepeatNode" presStyleLbl="solidFgAcc1" presStyleIdx="1" presStyleCnt="5"/>
      <dgm:spPr/>
    </dgm:pt>
    <dgm:pt modelId="{92E7F9E1-EBD3-46E2-A92B-DD5BB606E804}" type="pres">
      <dgm:prSet presAssocID="{45735105-F7CD-4541-82F3-3B17AD222597}" presName="text_3" presStyleLbl="node1" presStyleIdx="2" presStyleCnt="5">
        <dgm:presLayoutVars>
          <dgm:bulletEnabled val="1"/>
        </dgm:presLayoutVars>
      </dgm:prSet>
      <dgm:spPr/>
    </dgm:pt>
    <dgm:pt modelId="{82CDBE32-CA8E-45F6-8727-4B01E9FA276F}" type="pres">
      <dgm:prSet presAssocID="{45735105-F7CD-4541-82F3-3B17AD222597}" presName="accent_3" presStyleCnt="0"/>
      <dgm:spPr/>
    </dgm:pt>
    <dgm:pt modelId="{05B60C5C-939C-4FF7-8F11-24F7D4B6961F}" type="pres">
      <dgm:prSet presAssocID="{45735105-F7CD-4541-82F3-3B17AD222597}" presName="accentRepeatNode" presStyleLbl="solidFgAcc1" presStyleIdx="2" presStyleCnt="5"/>
      <dgm:spPr/>
    </dgm:pt>
    <dgm:pt modelId="{3468A20F-CE84-49F5-AEC9-D75C0BD106D2}" type="pres">
      <dgm:prSet presAssocID="{B19DB6F5-D85E-4F6D-8824-8A0868ADEE82}" presName="text_4" presStyleLbl="node1" presStyleIdx="3" presStyleCnt="5">
        <dgm:presLayoutVars>
          <dgm:bulletEnabled val="1"/>
        </dgm:presLayoutVars>
      </dgm:prSet>
      <dgm:spPr/>
    </dgm:pt>
    <dgm:pt modelId="{953F72EE-B003-4E4A-91D9-3C6A1A9F2ACE}" type="pres">
      <dgm:prSet presAssocID="{B19DB6F5-D85E-4F6D-8824-8A0868ADEE82}" presName="accent_4" presStyleCnt="0"/>
      <dgm:spPr/>
    </dgm:pt>
    <dgm:pt modelId="{78F5FA0B-E1E5-4A4F-B83A-EDB200D456DB}" type="pres">
      <dgm:prSet presAssocID="{B19DB6F5-D85E-4F6D-8824-8A0868ADEE82}" presName="accentRepeatNode" presStyleLbl="solidFgAcc1" presStyleIdx="3" presStyleCnt="5"/>
      <dgm:spPr/>
    </dgm:pt>
    <dgm:pt modelId="{32F00833-362E-4516-984B-CAE24B3D5D58}" type="pres">
      <dgm:prSet presAssocID="{B4C514B1-D934-450D-991E-47B72CF1443E}" presName="text_5" presStyleLbl="node1" presStyleIdx="4" presStyleCnt="5">
        <dgm:presLayoutVars>
          <dgm:bulletEnabled val="1"/>
        </dgm:presLayoutVars>
      </dgm:prSet>
      <dgm:spPr/>
    </dgm:pt>
    <dgm:pt modelId="{662F0C89-8B39-462E-BCEA-1982168D6E90}" type="pres">
      <dgm:prSet presAssocID="{B4C514B1-D934-450D-991E-47B72CF1443E}" presName="accent_5" presStyleCnt="0"/>
      <dgm:spPr/>
    </dgm:pt>
    <dgm:pt modelId="{8F6627A6-F043-41A1-9DB7-9742C5E98C38}" type="pres">
      <dgm:prSet presAssocID="{B4C514B1-D934-450D-991E-47B72CF1443E}" presName="accentRepeatNode" presStyleLbl="solidFgAcc1" presStyleIdx="4" presStyleCnt="5"/>
      <dgm:spPr/>
    </dgm:pt>
  </dgm:ptLst>
  <dgm:cxnLst>
    <dgm:cxn modelId="{80811E1B-3D04-497D-BD6E-9AD5D9265994}" srcId="{56D6D794-5966-4011-BD8B-034A56A9FD2A}" destId="{B4C514B1-D934-450D-991E-47B72CF1443E}" srcOrd="4" destOrd="0" parTransId="{C5AF7F5E-57B3-4E15-A27C-04111A7BA1FD}" sibTransId="{83C19286-A2C7-4E0B-9DCB-6E2DB718DC99}"/>
    <dgm:cxn modelId="{8BC90D20-DCDD-4637-BB49-C5C5DF856072}" type="presOf" srcId="{B19DB6F5-D85E-4F6D-8824-8A0868ADEE82}" destId="{3468A20F-CE84-49F5-AEC9-D75C0BD106D2}" srcOrd="0" destOrd="0" presId="urn:microsoft.com/office/officeart/2008/layout/VerticalCurvedList"/>
    <dgm:cxn modelId="{61D6A82B-6DE2-4533-B3D8-30E80AD070F9}" srcId="{56D6D794-5966-4011-BD8B-034A56A9FD2A}" destId="{3081D9C5-650D-4463-9D4C-B72C341F5F0F}" srcOrd="1" destOrd="0" parTransId="{3218223F-FC09-49BA-9692-9BB3D26ECC88}" sibTransId="{0CEC6A9A-D563-4BE4-A636-FF2AAA862AE1}"/>
    <dgm:cxn modelId="{A63C6B41-5934-4C4C-9B4F-7543AED898C1}" type="presOf" srcId="{45735105-F7CD-4541-82F3-3B17AD222597}" destId="{92E7F9E1-EBD3-46E2-A92B-DD5BB606E804}" srcOrd="0" destOrd="0" presId="urn:microsoft.com/office/officeart/2008/layout/VerticalCurvedList"/>
    <dgm:cxn modelId="{4D150563-5B3E-48D7-90DE-3464D0591CD7}" type="presOf" srcId="{8A29DA47-74F7-401D-909E-0DF758152B70}" destId="{E6A20FB1-5FAE-421D-841C-4EDE62C78297}" srcOrd="0" destOrd="0" presId="urn:microsoft.com/office/officeart/2008/layout/VerticalCurvedList"/>
    <dgm:cxn modelId="{9E075F7E-AD62-4625-A0A3-C95089E494D0}" srcId="{56D6D794-5966-4011-BD8B-034A56A9FD2A}" destId="{45735105-F7CD-4541-82F3-3B17AD222597}" srcOrd="2" destOrd="0" parTransId="{D1283BC2-5182-4C0B-BFB3-C9371C191D20}" sibTransId="{71F6D1C9-C329-43C2-8F3A-5257608830A4}"/>
    <dgm:cxn modelId="{E10B65AE-D8D1-4394-8877-DDC9EB3BA1DC}" srcId="{56D6D794-5966-4011-BD8B-034A56A9FD2A}" destId="{B19DB6F5-D85E-4F6D-8824-8A0868ADEE82}" srcOrd="3" destOrd="0" parTransId="{EFC99FC3-7F97-45E5-8088-E6863CC7969A}" sibTransId="{E13362E1-2BEE-425E-957B-054962A93345}"/>
    <dgm:cxn modelId="{E91002BA-7C55-40CA-BD4E-F77F3F56E682}" type="presOf" srcId="{B4C514B1-D934-450D-991E-47B72CF1443E}" destId="{32F00833-362E-4516-984B-CAE24B3D5D58}" srcOrd="0" destOrd="0" presId="urn:microsoft.com/office/officeart/2008/layout/VerticalCurvedList"/>
    <dgm:cxn modelId="{4CB8E4BD-AC7E-43DC-BD70-3CCAD9294451}" type="presOf" srcId="{3081D9C5-650D-4463-9D4C-B72C341F5F0F}" destId="{6E0AF424-DCCC-4479-9530-AD36B9C89A1A}" srcOrd="0" destOrd="0" presId="urn:microsoft.com/office/officeart/2008/layout/VerticalCurvedList"/>
    <dgm:cxn modelId="{F7535CEF-6330-4986-9C33-8363680415AC}" srcId="{56D6D794-5966-4011-BD8B-034A56A9FD2A}" destId="{8A29DA47-74F7-401D-909E-0DF758152B70}" srcOrd="0" destOrd="0" parTransId="{7AD2EBC3-4FEA-49D3-A27F-8B06EE08BA27}" sibTransId="{70AA9DDC-365D-4E91-9D36-9665D8FF4F89}"/>
    <dgm:cxn modelId="{F428ABF3-EC81-4BF7-9778-E443BB5291FB}" type="presOf" srcId="{70AA9DDC-365D-4E91-9D36-9665D8FF4F89}" destId="{216AB7EF-0ACE-470A-9D40-837E55B07108}" srcOrd="0" destOrd="0" presId="urn:microsoft.com/office/officeart/2008/layout/VerticalCurvedList"/>
    <dgm:cxn modelId="{BE6410FE-D24B-437C-8E2A-D28F5B74DDBF}" type="presOf" srcId="{56D6D794-5966-4011-BD8B-034A56A9FD2A}" destId="{69222F5F-692E-4228-AEFB-D59060145BB7}" srcOrd="0" destOrd="0" presId="urn:microsoft.com/office/officeart/2008/layout/VerticalCurvedList"/>
    <dgm:cxn modelId="{44F461CC-129D-4AD2-9A00-AB6ECAE9958D}" type="presParOf" srcId="{69222F5F-692E-4228-AEFB-D59060145BB7}" destId="{405257D4-A288-4005-ACCD-EE9FA337721C}" srcOrd="0" destOrd="0" presId="urn:microsoft.com/office/officeart/2008/layout/VerticalCurvedList"/>
    <dgm:cxn modelId="{217A57E5-F640-4088-9A79-C2D6B96F65B5}" type="presParOf" srcId="{405257D4-A288-4005-ACCD-EE9FA337721C}" destId="{7BE2EA54-8B8C-40DE-AD8A-D6633C7BC546}" srcOrd="0" destOrd="0" presId="urn:microsoft.com/office/officeart/2008/layout/VerticalCurvedList"/>
    <dgm:cxn modelId="{13DEBE4B-E462-47A1-9C5B-1CAB0F3DF89D}" type="presParOf" srcId="{7BE2EA54-8B8C-40DE-AD8A-D6633C7BC546}" destId="{9CBC9240-1544-4D27-8150-DB0E6A51AB14}" srcOrd="0" destOrd="0" presId="urn:microsoft.com/office/officeart/2008/layout/VerticalCurvedList"/>
    <dgm:cxn modelId="{C8893BDF-EB66-478C-9743-B98420E84620}" type="presParOf" srcId="{7BE2EA54-8B8C-40DE-AD8A-D6633C7BC546}" destId="{216AB7EF-0ACE-470A-9D40-837E55B07108}" srcOrd="1" destOrd="0" presId="urn:microsoft.com/office/officeart/2008/layout/VerticalCurvedList"/>
    <dgm:cxn modelId="{29EBA237-DC3E-4BA8-BA12-091D628ED0EB}" type="presParOf" srcId="{7BE2EA54-8B8C-40DE-AD8A-D6633C7BC546}" destId="{70C3E54E-F387-443C-8038-1CDE263CC878}" srcOrd="2" destOrd="0" presId="urn:microsoft.com/office/officeart/2008/layout/VerticalCurvedList"/>
    <dgm:cxn modelId="{3B28976F-14C0-4701-91DC-64724B9936AF}" type="presParOf" srcId="{7BE2EA54-8B8C-40DE-AD8A-D6633C7BC546}" destId="{C0037EB4-FF81-4883-8DA5-3D460400C64E}" srcOrd="3" destOrd="0" presId="urn:microsoft.com/office/officeart/2008/layout/VerticalCurvedList"/>
    <dgm:cxn modelId="{362121AF-74AE-4CE0-85FD-9E42036BE731}" type="presParOf" srcId="{405257D4-A288-4005-ACCD-EE9FA337721C}" destId="{E6A20FB1-5FAE-421D-841C-4EDE62C78297}" srcOrd="1" destOrd="0" presId="urn:microsoft.com/office/officeart/2008/layout/VerticalCurvedList"/>
    <dgm:cxn modelId="{7DF6D995-9080-4234-B026-0C767BFFB7E9}" type="presParOf" srcId="{405257D4-A288-4005-ACCD-EE9FA337721C}" destId="{589C2936-333D-46A8-A4ED-A6F9E4C5F259}" srcOrd="2" destOrd="0" presId="urn:microsoft.com/office/officeart/2008/layout/VerticalCurvedList"/>
    <dgm:cxn modelId="{6C4C7C06-2F99-4C48-84CC-3185CBBECC9D}" type="presParOf" srcId="{589C2936-333D-46A8-A4ED-A6F9E4C5F259}" destId="{F8614BD8-0E94-4970-8318-4A77B3373885}" srcOrd="0" destOrd="0" presId="urn:microsoft.com/office/officeart/2008/layout/VerticalCurvedList"/>
    <dgm:cxn modelId="{894131D2-CE5A-4E04-A799-E58959CACF5D}" type="presParOf" srcId="{405257D4-A288-4005-ACCD-EE9FA337721C}" destId="{6E0AF424-DCCC-4479-9530-AD36B9C89A1A}" srcOrd="3" destOrd="0" presId="urn:microsoft.com/office/officeart/2008/layout/VerticalCurvedList"/>
    <dgm:cxn modelId="{1FA56C34-1527-443B-8EC9-C1484C23C9A5}" type="presParOf" srcId="{405257D4-A288-4005-ACCD-EE9FA337721C}" destId="{7932617E-0916-4A5B-851E-E717237EBE8B}" srcOrd="4" destOrd="0" presId="urn:microsoft.com/office/officeart/2008/layout/VerticalCurvedList"/>
    <dgm:cxn modelId="{EDF9C9AA-E402-4251-BA05-05F39F5367A7}" type="presParOf" srcId="{7932617E-0916-4A5B-851E-E717237EBE8B}" destId="{E5025DE7-CFC7-4EBB-B8EE-861DE0E862A4}" srcOrd="0" destOrd="0" presId="urn:microsoft.com/office/officeart/2008/layout/VerticalCurvedList"/>
    <dgm:cxn modelId="{B6F78F6C-1DA9-43F5-8940-E470BAB3FE59}" type="presParOf" srcId="{405257D4-A288-4005-ACCD-EE9FA337721C}" destId="{92E7F9E1-EBD3-46E2-A92B-DD5BB606E804}" srcOrd="5" destOrd="0" presId="urn:microsoft.com/office/officeart/2008/layout/VerticalCurvedList"/>
    <dgm:cxn modelId="{874D2D1D-0ED0-4F01-B83E-A4F40B778243}" type="presParOf" srcId="{405257D4-A288-4005-ACCD-EE9FA337721C}" destId="{82CDBE32-CA8E-45F6-8727-4B01E9FA276F}" srcOrd="6" destOrd="0" presId="urn:microsoft.com/office/officeart/2008/layout/VerticalCurvedList"/>
    <dgm:cxn modelId="{F615DF21-9E20-43A0-9BD5-209296C1B561}" type="presParOf" srcId="{82CDBE32-CA8E-45F6-8727-4B01E9FA276F}" destId="{05B60C5C-939C-4FF7-8F11-24F7D4B6961F}" srcOrd="0" destOrd="0" presId="urn:microsoft.com/office/officeart/2008/layout/VerticalCurvedList"/>
    <dgm:cxn modelId="{AFEE2CE6-0BE7-43CE-AC8C-FBC5CB3BE009}" type="presParOf" srcId="{405257D4-A288-4005-ACCD-EE9FA337721C}" destId="{3468A20F-CE84-49F5-AEC9-D75C0BD106D2}" srcOrd="7" destOrd="0" presId="urn:microsoft.com/office/officeart/2008/layout/VerticalCurvedList"/>
    <dgm:cxn modelId="{822487EA-2D0F-40B2-973B-D8671E8F598F}" type="presParOf" srcId="{405257D4-A288-4005-ACCD-EE9FA337721C}" destId="{953F72EE-B003-4E4A-91D9-3C6A1A9F2ACE}" srcOrd="8" destOrd="0" presId="urn:microsoft.com/office/officeart/2008/layout/VerticalCurvedList"/>
    <dgm:cxn modelId="{2A301A25-9F34-4DFC-8C4B-9318179AEAB9}" type="presParOf" srcId="{953F72EE-B003-4E4A-91D9-3C6A1A9F2ACE}" destId="{78F5FA0B-E1E5-4A4F-B83A-EDB200D456DB}" srcOrd="0" destOrd="0" presId="urn:microsoft.com/office/officeart/2008/layout/VerticalCurvedList"/>
    <dgm:cxn modelId="{F613C6CF-B41F-459B-AC9A-7C0BD0174990}" type="presParOf" srcId="{405257D4-A288-4005-ACCD-EE9FA337721C}" destId="{32F00833-362E-4516-984B-CAE24B3D5D58}" srcOrd="9" destOrd="0" presId="urn:microsoft.com/office/officeart/2008/layout/VerticalCurvedList"/>
    <dgm:cxn modelId="{BABE3159-B2CD-4731-90EA-746F783C6688}" type="presParOf" srcId="{405257D4-A288-4005-ACCD-EE9FA337721C}" destId="{662F0C89-8B39-462E-BCEA-1982168D6E90}" srcOrd="10" destOrd="0" presId="urn:microsoft.com/office/officeart/2008/layout/VerticalCurvedList"/>
    <dgm:cxn modelId="{4480CB68-30DC-4CA6-9198-CF66EB52FE58}" type="presParOf" srcId="{662F0C89-8B39-462E-BCEA-1982168D6E90}" destId="{8F6627A6-F043-41A1-9DB7-9742C5E98C3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B73CDA-2C49-4441-A352-88D27BC75A20}" type="doc">
      <dgm:prSet loTypeId="urn:microsoft.com/office/officeart/2005/8/layout/radial4" loCatId="relationship" qsTypeId="urn:microsoft.com/office/officeart/2005/8/quickstyle/simple1" qsCatId="simple" csTypeId="urn:microsoft.com/office/officeart/2005/8/colors/accent0_1" csCatId="mainScheme" phldr="1"/>
      <dgm:spPr/>
      <dgm:t>
        <a:bodyPr/>
        <a:lstStyle/>
        <a:p>
          <a:endParaRPr lang="en-AU"/>
        </a:p>
      </dgm:t>
    </dgm:pt>
    <dgm:pt modelId="{2AC93513-D723-420E-A38B-DD9E25FCEDC4}">
      <dgm:prSet phldrT="[Text]"/>
      <dgm:spPr/>
      <dgm:t>
        <a:bodyPr/>
        <a:lstStyle/>
        <a:p>
          <a:r>
            <a:rPr lang="en-AU" dirty="0"/>
            <a:t>More than 229 millions of </a:t>
          </a:r>
          <a:r>
            <a:rPr lang="en-AU" dirty="0" err="1"/>
            <a:t>muslims</a:t>
          </a:r>
          <a:r>
            <a:rPr lang="en-AU" dirty="0"/>
            <a:t> in Indonesia </a:t>
          </a:r>
        </a:p>
      </dgm:t>
    </dgm:pt>
    <dgm:pt modelId="{191B1B02-A1C5-408A-8F6E-4939EF23F4EC}" type="parTrans" cxnId="{CB4DB427-236E-430B-9BD4-D7041EEA50A1}">
      <dgm:prSet/>
      <dgm:spPr/>
      <dgm:t>
        <a:bodyPr/>
        <a:lstStyle/>
        <a:p>
          <a:endParaRPr lang="en-AU"/>
        </a:p>
      </dgm:t>
    </dgm:pt>
    <dgm:pt modelId="{B2E06ABF-EABB-47EA-AFCD-60DF02CF7F14}" type="sibTrans" cxnId="{CB4DB427-236E-430B-9BD4-D7041EEA50A1}">
      <dgm:prSet/>
      <dgm:spPr/>
      <dgm:t>
        <a:bodyPr/>
        <a:lstStyle/>
        <a:p>
          <a:endParaRPr lang="en-AU"/>
        </a:p>
      </dgm:t>
    </dgm:pt>
    <dgm:pt modelId="{83AA03E0-844E-4DC3-93A0-E5340652C866}">
      <dgm:prSet phldrT="[Text]"/>
      <dgm:spPr/>
      <dgm:t>
        <a:bodyPr/>
        <a:lstStyle/>
        <a:p>
          <a:r>
            <a:rPr lang="en-MY" dirty="0"/>
            <a:t>Increase demanding halal products and services</a:t>
          </a:r>
          <a:endParaRPr lang="en-AU" dirty="0"/>
        </a:p>
      </dgm:t>
    </dgm:pt>
    <dgm:pt modelId="{A4B1125C-74C3-44F3-ABE1-9569464818E0}" type="parTrans" cxnId="{785AF490-EC13-40AC-A677-CECAA13669D1}">
      <dgm:prSet/>
      <dgm:spPr/>
      <dgm:t>
        <a:bodyPr/>
        <a:lstStyle/>
        <a:p>
          <a:endParaRPr lang="en-AU"/>
        </a:p>
      </dgm:t>
    </dgm:pt>
    <dgm:pt modelId="{D21EFFA8-CF9C-4923-9E1C-FE5214552F7A}" type="sibTrans" cxnId="{785AF490-EC13-40AC-A677-CECAA13669D1}">
      <dgm:prSet/>
      <dgm:spPr/>
      <dgm:t>
        <a:bodyPr/>
        <a:lstStyle/>
        <a:p>
          <a:endParaRPr lang="en-AU"/>
        </a:p>
      </dgm:t>
    </dgm:pt>
    <dgm:pt modelId="{2AEB4239-B6F8-4646-B428-1841D4A875B0}">
      <dgm:prSet phldrT="[Text]"/>
      <dgm:spPr/>
      <dgm:t>
        <a:bodyPr/>
        <a:lstStyle/>
        <a:p>
          <a:r>
            <a:rPr lang="en-MY" dirty="0"/>
            <a:t>1.9 billion Muslims in the world</a:t>
          </a:r>
          <a:endParaRPr lang="en-AU" dirty="0"/>
        </a:p>
      </dgm:t>
    </dgm:pt>
    <dgm:pt modelId="{17F5F927-6655-4321-8546-3DE62AD612E4}" type="parTrans" cxnId="{5C4E4EC8-AA3A-4961-9F1E-AFE87DD79712}">
      <dgm:prSet/>
      <dgm:spPr/>
      <dgm:t>
        <a:bodyPr/>
        <a:lstStyle/>
        <a:p>
          <a:endParaRPr lang="en-AU"/>
        </a:p>
      </dgm:t>
    </dgm:pt>
    <dgm:pt modelId="{AF7701F5-200E-4A23-A59A-518C9378E1BC}" type="sibTrans" cxnId="{5C4E4EC8-AA3A-4961-9F1E-AFE87DD79712}">
      <dgm:prSet/>
      <dgm:spPr/>
      <dgm:t>
        <a:bodyPr/>
        <a:lstStyle/>
        <a:p>
          <a:endParaRPr lang="en-AU"/>
        </a:p>
      </dgm:t>
    </dgm:pt>
    <dgm:pt modelId="{119C0683-4148-4616-A645-18DAD03A5BAD}">
      <dgm:prSet phldrT="[Text]"/>
      <dgm:spPr/>
      <dgm:t>
        <a:bodyPr/>
        <a:lstStyle/>
        <a:p>
          <a:r>
            <a:rPr lang="en-MY" dirty="0"/>
            <a:t>7 potential sharia economy sectors</a:t>
          </a:r>
          <a:endParaRPr lang="en-AU" dirty="0"/>
        </a:p>
      </dgm:t>
    </dgm:pt>
    <dgm:pt modelId="{0E731844-073C-4667-81FA-DA62A8EA81D0}" type="parTrans" cxnId="{666BBC09-5209-4D25-BB66-8430D987150B}">
      <dgm:prSet/>
      <dgm:spPr/>
      <dgm:t>
        <a:bodyPr/>
        <a:lstStyle/>
        <a:p>
          <a:endParaRPr lang="en-AU"/>
        </a:p>
      </dgm:t>
    </dgm:pt>
    <dgm:pt modelId="{62A10DEB-8C85-4848-AF79-531939392BFE}" type="sibTrans" cxnId="{666BBC09-5209-4D25-BB66-8430D987150B}">
      <dgm:prSet/>
      <dgm:spPr/>
      <dgm:t>
        <a:bodyPr/>
        <a:lstStyle/>
        <a:p>
          <a:endParaRPr lang="en-AU"/>
        </a:p>
      </dgm:t>
    </dgm:pt>
    <dgm:pt modelId="{F9F9C959-B2CC-425A-9F47-8651FC030EDF}" type="pres">
      <dgm:prSet presAssocID="{26B73CDA-2C49-4441-A352-88D27BC75A20}" presName="cycle" presStyleCnt="0">
        <dgm:presLayoutVars>
          <dgm:chMax val="1"/>
          <dgm:dir/>
          <dgm:animLvl val="ctr"/>
          <dgm:resizeHandles val="exact"/>
        </dgm:presLayoutVars>
      </dgm:prSet>
      <dgm:spPr/>
    </dgm:pt>
    <dgm:pt modelId="{7DEC11F4-CA8D-4CCB-9310-3A8BA71537E0}" type="pres">
      <dgm:prSet presAssocID="{2AC93513-D723-420E-A38B-DD9E25FCEDC4}" presName="centerShape" presStyleLbl="node0" presStyleIdx="0" presStyleCnt="1"/>
      <dgm:spPr/>
    </dgm:pt>
    <dgm:pt modelId="{D5A3CB3D-738E-4630-BD55-2AB7CA7E4755}" type="pres">
      <dgm:prSet presAssocID="{A4B1125C-74C3-44F3-ABE1-9569464818E0}" presName="parTrans" presStyleLbl="bgSibTrans2D1" presStyleIdx="0" presStyleCnt="3"/>
      <dgm:spPr/>
    </dgm:pt>
    <dgm:pt modelId="{E8223F1C-F8A5-4784-BE8C-53A2AF01D471}" type="pres">
      <dgm:prSet presAssocID="{83AA03E0-844E-4DC3-93A0-E5340652C866}" presName="node" presStyleLbl="node1" presStyleIdx="0" presStyleCnt="3" custRadScaleRad="98752" custRadScaleInc="847">
        <dgm:presLayoutVars>
          <dgm:bulletEnabled val="1"/>
        </dgm:presLayoutVars>
      </dgm:prSet>
      <dgm:spPr/>
    </dgm:pt>
    <dgm:pt modelId="{F41874CA-6625-4C57-84D5-73DE710DC298}" type="pres">
      <dgm:prSet presAssocID="{17F5F927-6655-4321-8546-3DE62AD612E4}" presName="parTrans" presStyleLbl="bgSibTrans2D1" presStyleIdx="1" presStyleCnt="3"/>
      <dgm:spPr/>
    </dgm:pt>
    <dgm:pt modelId="{84741CF7-2519-478B-AB60-945B53D9499C}" type="pres">
      <dgm:prSet presAssocID="{2AEB4239-B6F8-4646-B428-1841D4A875B0}" presName="node" presStyleLbl="node1" presStyleIdx="1" presStyleCnt="3">
        <dgm:presLayoutVars>
          <dgm:bulletEnabled val="1"/>
        </dgm:presLayoutVars>
      </dgm:prSet>
      <dgm:spPr/>
    </dgm:pt>
    <dgm:pt modelId="{C5183C54-28D4-45F1-8568-ADA51D24CE4D}" type="pres">
      <dgm:prSet presAssocID="{0E731844-073C-4667-81FA-DA62A8EA81D0}" presName="parTrans" presStyleLbl="bgSibTrans2D1" presStyleIdx="2" presStyleCnt="3"/>
      <dgm:spPr/>
    </dgm:pt>
    <dgm:pt modelId="{85E911B4-3527-4C14-B958-AF553FF9DE61}" type="pres">
      <dgm:prSet presAssocID="{119C0683-4148-4616-A645-18DAD03A5BAD}" presName="node" presStyleLbl="node1" presStyleIdx="2" presStyleCnt="3">
        <dgm:presLayoutVars>
          <dgm:bulletEnabled val="1"/>
        </dgm:presLayoutVars>
      </dgm:prSet>
      <dgm:spPr/>
    </dgm:pt>
  </dgm:ptLst>
  <dgm:cxnLst>
    <dgm:cxn modelId="{666BBC09-5209-4D25-BB66-8430D987150B}" srcId="{2AC93513-D723-420E-A38B-DD9E25FCEDC4}" destId="{119C0683-4148-4616-A645-18DAD03A5BAD}" srcOrd="2" destOrd="0" parTransId="{0E731844-073C-4667-81FA-DA62A8EA81D0}" sibTransId="{62A10DEB-8C85-4848-AF79-531939392BFE}"/>
    <dgm:cxn modelId="{4BD3A11D-20AF-4A38-8C02-DE2633867D76}" type="presOf" srcId="{119C0683-4148-4616-A645-18DAD03A5BAD}" destId="{85E911B4-3527-4C14-B958-AF553FF9DE61}" srcOrd="0" destOrd="0" presId="urn:microsoft.com/office/officeart/2005/8/layout/radial4"/>
    <dgm:cxn modelId="{AF84DB1E-5E59-4903-88E0-A1A4C86F5C4D}" type="presOf" srcId="{17F5F927-6655-4321-8546-3DE62AD612E4}" destId="{F41874CA-6625-4C57-84D5-73DE710DC298}" srcOrd="0" destOrd="0" presId="urn:microsoft.com/office/officeart/2005/8/layout/radial4"/>
    <dgm:cxn modelId="{CB4DB427-236E-430B-9BD4-D7041EEA50A1}" srcId="{26B73CDA-2C49-4441-A352-88D27BC75A20}" destId="{2AC93513-D723-420E-A38B-DD9E25FCEDC4}" srcOrd="0" destOrd="0" parTransId="{191B1B02-A1C5-408A-8F6E-4939EF23F4EC}" sibTransId="{B2E06ABF-EABB-47EA-AFCD-60DF02CF7F14}"/>
    <dgm:cxn modelId="{5882B628-E1C2-4A5B-9EEA-387D249A3FA9}" type="presOf" srcId="{A4B1125C-74C3-44F3-ABE1-9569464818E0}" destId="{D5A3CB3D-738E-4630-BD55-2AB7CA7E4755}" srcOrd="0" destOrd="0" presId="urn:microsoft.com/office/officeart/2005/8/layout/radial4"/>
    <dgm:cxn modelId="{46EB8E54-3DC7-4ECD-B1A6-7AC85E468CBC}" type="presOf" srcId="{0E731844-073C-4667-81FA-DA62A8EA81D0}" destId="{C5183C54-28D4-45F1-8568-ADA51D24CE4D}" srcOrd="0" destOrd="0" presId="urn:microsoft.com/office/officeart/2005/8/layout/radial4"/>
    <dgm:cxn modelId="{D2FEE480-8F94-4387-B140-924A4A183559}" type="presOf" srcId="{83AA03E0-844E-4DC3-93A0-E5340652C866}" destId="{E8223F1C-F8A5-4784-BE8C-53A2AF01D471}" srcOrd="0" destOrd="0" presId="urn:microsoft.com/office/officeart/2005/8/layout/radial4"/>
    <dgm:cxn modelId="{785AF490-EC13-40AC-A677-CECAA13669D1}" srcId="{2AC93513-D723-420E-A38B-DD9E25FCEDC4}" destId="{83AA03E0-844E-4DC3-93A0-E5340652C866}" srcOrd="0" destOrd="0" parTransId="{A4B1125C-74C3-44F3-ABE1-9569464818E0}" sibTransId="{D21EFFA8-CF9C-4923-9E1C-FE5214552F7A}"/>
    <dgm:cxn modelId="{5C4E4EC8-AA3A-4961-9F1E-AFE87DD79712}" srcId="{2AC93513-D723-420E-A38B-DD9E25FCEDC4}" destId="{2AEB4239-B6F8-4646-B428-1841D4A875B0}" srcOrd="1" destOrd="0" parTransId="{17F5F927-6655-4321-8546-3DE62AD612E4}" sibTransId="{AF7701F5-200E-4A23-A59A-518C9378E1BC}"/>
    <dgm:cxn modelId="{E30A90EF-66A8-4CAD-82CB-C08FB24DC0AD}" type="presOf" srcId="{26B73CDA-2C49-4441-A352-88D27BC75A20}" destId="{F9F9C959-B2CC-425A-9F47-8651FC030EDF}" srcOrd="0" destOrd="0" presId="urn:microsoft.com/office/officeart/2005/8/layout/radial4"/>
    <dgm:cxn modelId="{E90751F4-6B85-4F4B-90C4-0279AC35E761}" type="presOf" srcId="{2AEB4239-B6F8-4646-B428-1841D4A875B0}" destId="{84741CF7-2519-478B-AB60-945B53D9499C}" srcOrd="0" destOrd="0" presId="urn:microsoft.com/office/officeart/2005/8/layout/radial4"/>
    <dgm:cxn modelId="{06BC65FD-1CFF-48DB-B389-17AA75BA02B9}" type="presOf" srcId="{2AC93513-D723-420E-A38B-DD9E25FCEDC4}" destId="{7DEC11F4-CA8D-4CCB-9310-3A8BA71537E0}" srcOrd="0" destOrd="0" presId="urn:microsoft.com/office/officeart/2005/8/layout/radial4"/>
    <dgm:cxn modelId="{328CBA1A-CAEA-46D9-B530-066AC3E5A097}" type="presParOf" srcId="{F9F9C959-B2CC-425A-9F47-8651FC030EDF}" destId="{7DEC11F4-CA8D-4CCB-9310-3A8BA71537E0}" srcOrd="0" destOrd="0" presId="urn:microsoft.com/office/officeart/2005/8/layout/radial4"/>
    <dgm:cxn modelId="{4BEBB781-9D20-462F-BCF8-ADF581479D08}" type="presParOf" srcId="{F9F9C959-B2CC-425A-9F47-8651FC030EDF}" destId="{D5A3CB3D-738E-4630-BD55-2AB7CA7E4755}" srcOrd="1" destOrd="0" presId="urn:microsoft.com/office/officeart/2005/8/layout/radial4"/>
    <dgm:cxn modelId="{2DC94535-8E63-401A-8915-B8DD894A0E6C}" type="presParOf" srcId="{F9F9C959-B2CC-425A-9F47-8651FC030EDF}" destId="{E8223F1C-F8A5-4784-BE8C-53A2AF01D471}" srcOrd="2" destOrd="0" presId="urn:microsoft.com/office/officeart/2005/8/layout/radial4"/>
    <dgm:cxn modelId="{DB537858-EB41-4DE2-9FB1-DCAFE665CAE2}" type="presParOf" srcId="{F9F9C959-B2CC-425A-9F47-8651FC030EDF}" destId="{F41874CA-6625-4C57-84D5-73DE710DC298}" srcOrd="3" destOrd="0" presId="urn:microsoft.com/office/officeart/2005/8/layout/radial4"/>
    <dgm:cxn modelId="{47F80009-5978-4CBD-9302-9325074BFA10}" type="presParOf" srcId="{F9F9C959-B2CC-425A-9F47-8651FC030EDF}" destId="{84741CF7-2519-478B-AB60-945B53D9499C}" srcOrd="4" destOrd="0" presId="urn:microsoft.com/office/officeart/2005/8/layout/radial4"/>
    <dgm:cxn modelId="{098E8F23-EB67-454F-90E3-B2A137E174BB}" type="presParOf" srcId="{F9F9C959-B2CC-425A-9F47-8651FC030EDF}" destId="{C5183C54-28D4-45F1-8568-ADA51D24CE4D}" srcOrd="5" destOrd="0" presId="urn:microsoft.com/office/officeart/2005/8/layout/radial4"/>
    <dgm:cxn modelId="{55EF926E-02F0-4174-972C-A9AC211F8B29}" type="presParOf" srcId="{F9F9C959-B2CC-425A-9F47-8651FC030EDF}" destId="{85E911B4-3527-4C14-B958-AF553FF9DE61}" srcOrd="6"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97F22A1-977D-4E5C-869E-D3E4789961F5}" type="doc">
      <dgm:prSet loTypeId="urn:microsoft.com/office/officeart/2005/8/layout/vProcess5" loCatId="process" qsTypeId="urn:microsoft.com/office/officeart/2005/8/quickstyle/simple1" qsCatId="simple" csTypeId="urn:microsoft.com/office/officeart/2005/8/colors/accent0_2" csCatId="mainScheme" phldr="1"/>
      <dgm:spPr/>
      <dgm:t>
        <a:bodyPr/>
        <a:lstStyle/>
        <a:p>
          <a:endParaRPr lang="en-AU"/>
        </a:p>
      </dgm:t>
    </dgm:pt>
    <dgm:pt modelId="{B050FE65-425B-4834-8B4E-3B6FC7B36163}">
      <dgm:prSet phldrT="[Text]"/>
      <dgm:spPr/>
      <dgm:t>
        <a:bodyPr/>
        <a:lstStyle/>
        <a:p>
          <a:r>
            <a:rPr lang="en-AU" dirty="0"/>
            <a:t>Limited activities during Covid-19</a:t>
          </a:r>
        </a:p>
      </dgm:t>
    </dgm:pt>
    <dgm:pt modelId="{3CB1F9F9-EA53-46F1-BD48-441B25B42AB2}" type="parTrans" cxnId="{D47A1D2D-C9D0-473E-8ADF-0718876184B5}">
      <dgm:prSet/>
      <dgm:spPr/>
      <dgm:t>
        <a:bodyPr/>
        <a:lstStyle/>
        <a:p>
          <a:endParaRPr lang="en-AU"/>
        </a:p>
      </dgm:t>
    </dgm:pt>
    <dgm:pt modelId="{770ED529-D6EE-4939-AA10-742FC91436DC}" type="sibTrans" cxnId="{D47A1D2D-C9D0-473E-8ADF-0718876184B5}">
      <dgm:prSet/>
      <dgm:spPr/>
      <dgm:t>
        <a:bodyPr/>
        <a:lstStyle/>
        <a:p>
          <a:endParaRPr lang="en-AU"/>
        </a:p>
      </dgm:t>
    </dgm:pt>
    <dgm:pt modelId="{A4CD9C4C-913F-4D49-9BA1-101F233E2E10}">
      <dgm:prSet phldrT="[Text]"/>
      <dgm:spPr/>
      <dgm:t>
        <a:bodyPr/>
        <a:lstStyle/>
        <a:p>
          <a:r>
            <a:rPr lang="en-US" dirty="0"/>
            <a:t>Transformation digital and creative economy</a:t>
          </a:r>
          <a:endParaRPr lang="en-AU" dirty="0"/>
        </a:p>
      </dgm:t>
    </dgm:pt>
    <dgm:pt modelId="{15246854-E152-4F3A-B784-06102073D3E0}" type="parTrans" cxnId="{2FAA2FC3-777B-4935-8A69-B2917EEF4D74}">
      <dgm:prSet/>
      <dgm:spPr/>
      <dgm:t>
        <a:bodyPr/>
        <a:lstStyle/>
        <a:p>
          <a:endParaRPr lang="en-AU"/>
        </a:p>
      </dgm:t>
    </dgm:pt>
    <dgm:pt modelId="{B68EFFA2-CC07-44E8-82DD-38F946FB010B}" type="sibTrans" cxnId="{2FAA2FC3-777B-4935-8A69-B2917EEF4D74}">
      <dgm:prSet/>
      <dgm:spPr/>
      <dgm:t>
        <a:bodyPr/>
        <a:lstStyle/>
        <a:p>
          <a:endParaRPr lang="en-AU"/>
        </a:p>
      </dgm:t>
    </dgm:pt>
    <dgm:pt modelId="{FFDB3F07-6886-405B-A190-4525F95C5A46}">
      <dgm:prSet phldrT="[Text]"/>
      <dgm:spPr/>
      <dgm:t>
        <a:bodyPr/>
        <a:lstStyle/>
        <a:p>
          <a:r>
            <a:rPr lang="en-MY" b="0" dirty="0"/>
            <a:t>Vice President </a:t>
          </a:r>
          <a:r>
            <a:rPr lang="en-MY" b="0" dirty="0" err="1"/>
            <a:t>Ma'ruf</a:t>
          </a:r>
          <a:r>
            <a:rPr lang="en-MY" b="0" dirty="0"/>
            <a:t> Amin encourages the halal lifestyle in Indonesia to be further expanded.</a:t>
          </a:r>
          <a:endParaRPr lang="en-AU" b="0" dirty="0"/>
        </a:p>
      </dgm:t>
    </dgm:pt>
    <dgm:pt modelId="{EA9E4B09-B1CA-4782-9635-5FF276AAAC77}" type="parTrans" cxnId="{0D314C38-0E9F-4EF0-BB01-96EFD13BA726}">
      <dgm:prSet/>
      <dgm:spPr/>
      <dgm:t>
        <a:bodyPr/>
        <a:lstStyle/>
        <a:p>
          <a:endParaRPr lang="en-AU"/>
        </a:p>
      </dgm:t>
    </dgm:pt>
    <dgm:pt modelId="{1E2B76D0-A979-469C-A2B0-8AFD2C0A9001}" type="sibTrans" cxnId="{0D314C38-0E9F-4EF0-BB01-96EFD13BA726}">
      <dgm:prSet/>
      <dgm:spPr/>
      <dgm:t>
        <a:bodyPr/>
        <a:lstStyle/>
        <a:p>
          <a:endParaRPr lang="en-AU"/>
        </a:p>
      </dgm:t>
    </dgm:pt>
    <dgm:pt modelId="{FB0CC750-0790-4F52-9E7B-B50027581522}">
      <dgm:prSet/>
      <dgm:spPr/>
      <dgm:t>
        <a:bodyPr/>
        <a:lstStyle/>
        <a:p>
          <a:r>
            <a:rPr lang="en-MY" b="0" dirty="0"/>
            <a:t>Started with awareness of the importance of halal products or halal awareness among the public</a:t>
          </a:r>
          <a:endParaRPr lang="en-AU" b="0" dirty="0"/>
        </a:p>
      </dgm:t>
    </dgm:pt>
    <dgm:pt modelId="{1CBEAEFF-E528-4EDD-943D-AEC2E9BA6DD0}" type="parTrans" cxnId="{ADC62A22-C1D4-453B-84EC-4F759B283B88}">
      <dgm:prSet/>
      <dgm:spPr/>
      <dgm:t>
        <a:bodyPr/>
        <a:lstStyle/>
        <a:p>
          <a:endParaRPr lang="en-AU"/>
        </a:p>
      </dgm:t>
    </dgm:pt>
    <dgm:pt modelId="{E6AEA5FF-347D-4327-9ED4-80F75542D345}" type="sibTrans" cxnId="{ADC62A22-C1D4-453B-84EC-4F759B283B88}">
      <dgm:prSet/>
      <dgm:spPr/>
      <dgm:t>
        <a:bodyPr/>
        <a:lstStyle/>
        <a:p>
          <a:endParaRPr lang="en-AU"/>
        </a:p>
      </dgm:t>
    </dgm:pt>
    <dgm:pt modelId="{0DB9D209-664D-4A03-8F9E-8B830C8F897D}" type="pres">
      <dgm:prSet presAssocID="{897F22A1-977D-4E5C-869E-D3E4789961F5}" presName="outerComposite" presStyleCnt="0">
        <dgm:presLayoutVars>
          <dgm:chMax val="5"/>
          <dgm:dir/>
          <dgm:resizeHandles val="exact"/>
        </dgm:presLayoutVars>
      </dgm:prSet>
      <dgm:spPr/>
    </dgm:pt>
    <dgm:pt modelId="{E9CC48DE-1CFF-4D6A-8E6D-6FEE8F0A3C97}" type="pres">
      <dgm:prSet presAssocID="{897F22A1-977D-4E5C-869E-D3E4789961F5}" presName="dummyMaxCanvas" presStyleCnt="0">
        <dgm:presLayoutVars/>
      </dgm:prSet>
      <dgm:spPr/>
    </dgm:pt>
    <dgm:pt modelId="{1CB2C5D4-35F0-4583-A7D7-77F6E7A3575E}" type="pres">
      <dgm:prSet presAssocID="{897F22A1-977D-4E5C-869E-D3E4789961F5}" presName="FourNodes_1" presStyleLbl="node1" presStyleIdx="0" presStyleCnt="4">
        <dgm:presLayoutVars>
          <dgm:bulletEnabled val="1"/>
        </dgm:presLayoutVars>
      </dgm:prSet>
      <dgm:spPr/>
    </dgm:pt>
    <dgm:pt modelId="{EB4E909A-27DD-42E5-BD87-648CA72B1D1A}" type="pres">
      <dgm:prSet presAssocID="{897F22A1-977D-4E5C-869E-D3E4789961F5}" presName="FourNodes_2" presStyleLbl="node1" presStyleIdx="1" presStyleCnt="4">
        <dgm:presLayoutVars>
          <dgm:bulletEnabled val="1"/>
        </dgm:presLayoutVars>
      </dgm:prSet>
      <dgm:spPr/>
    </dgm:pt>
    <dgm:pt modelId="{88D8E3C3-41BC-4472-83B0-3641D6D9ABFF}" type="pres">
      <dgm:prSet presAssocID="{897F22A1-977D-4E5C-869E-D3E4789961F5}" presName="FourNodes_3" presStyleLbl="node1" presStyleIdx="2" presStyleCnt="4">
        <dgm:presLayoutVars>
          <dgm:bulletEnabled val="1"/>
        </dgm:presLayoutVars>
      </dgm:prSet>
      <dgm:spPr/>
    </dgm:pt>
    <dgm:pt modelId="{E0835D3C-EE5D-4A49-8588-14D0160E9C86}" type="pres">
      <dgm:prSet presAssocID="{897F22A1-977D-4E5C-869E-D3E4789961F5}" presName="FourNodes_4" presStyleLbl="node1" presStyleIdx="3" presStyleCnt="4">
        <dgm:presLayoutVars>
          <dgm:bulletEnabled val="1"/>
        </dgm:presLayoutVars>
      </dgm:prSet>
      <dgm:spPr/>
    </dgm:pt>
    <dgm:pt modelId="{F59C7920-B8C0-4E3A-9D29-AFFE8A8C52F8}" type="pres">
      <dgm:prSet presAssocID="{897F22A1-977D-4E5C-869E-D3E4789961F5}" presName="FourConn_1-2" presStyleLbl="fgAccFollowNode1" presStyleIdx="0" presStyleCnt="3">
        <dgm:presLayoutVars>
          <dgm:bulletEnabled val="1"/>
        </dgm:presLayoutVars>
      </dgm:prSet>
      <dgm:spPr/>
    </dgm:pt>
    <dgm:pt modelId="{05D33C17-E4A4-4FD3-B20B-59C11DD5E315}" type="pres">
      <dgm:prSet presAssocID="{897F22A1-977D-4E5C-869E-D3E4789961F5}" presName="FourConn_2-3" presStyleLbl="fgAccFollowNode1" presStyleIdx="1" presStyleCnt="3">
        <dgm:presLayoutVars>
          <dgm:bulletEnabled val="1"/>
        </dgm:presLayoutVars>
      </dgm:prSet>
      <dgm:spPr/>
    </dgm:pt>
    <dgm:pt modelId="{57865D2B-3966-4246-8E69-6D7690EDA768}" type="pres">
      <dgm:prSet presAssocID="{897F22A1-977D-4E5C-869E-D3E4789961F5}" presName="FourConn_3-4" presStyleLbl="fgAccFollowNode1" presStyleIdx="2" presStyleCnt="3">
        <dgm:presLayoutVars>
          <dgm:bulletEnabled val="1"/>
        </dgm:presLayoutVars>
      </dgm:prSet>
      <dgm:spPr/>
    </dgm:pt>
    <dgm:pt modelId="{C6F9F423-4781-459C-94C2-8911AB26E190}" type="pres">
      <dgm:prSet presAssocID="{897F22A1-977D-4E5C-869E-D3E4789961F5}" presName="FourNodes_1_text" presStyleLbl="node1" presStyleIdx="3" presStyleCnt="4">
        <dgm:presLayoutVars>
          <dgm:bulletEnabled val="1"/>
        </dgm:presLayoutVars>
      </dgm:prSet>
      <dgm:spPr/>
    </dgm:pt>
    <dgm:pt modelId="{69B73C60-7060-4404-8CB8-5A388D15F5E0}" type="pres">
      <dgm:prSet presAssocID="{897F22A1-977D-4E5C-869E-D3E4789961F5}" presName="FourNodes_2_text" presStyleLbl="node1" presStyleIdx="3" presStyleCnt="4">
        <dgm:presLayoutVars>
          <dgm:bulletEnabled val="1"/>
        </dgm:presLayoutVars>
      </dgm:prSet>
      <dgm:spPr/>
    </dgm:pt>
    <dgm:pt modelId="{9BFC1FE3-5456-41B0-B2FD-29E5A5827A51}" type="pres">
      <dgm:prSet presAssocID="{897F22A1-977D-4E5C-869E-D3E4789961F5}" presName="FourNodes_3_text" presStyleLbl="node1" presStyleIdx="3" presStyleCnt="4">
        <dgm:presLayoutVars>
          <dgm:bulletEnabled val="1"/>
        </dgm:presLayoutVars>
      </dgm:prSet>
      <dgm:spPr/>
    </dgm:pt>
    <dgm:pt modelId="{87367A1B-43AD-4B1F-9EAB-2A07206B65FA}" type="pres">
      <dgm:prSet presAssocID="{897F22A1-977D-4E5C-869E-D3E4789961F5}" presName="FourNodes_4_text" presStyleLbl="node1" presStyleIdx="3" presStyleCnt="4">
        <dgm:presLayoutVars>
          <dgm:bulletEnabled val="1"/>
        </dgm:presLayoutVars>
      </dgm:prSet>
      <dgm:spPr/>
    </dgm:pt>
  </dgm:ptLst>
  <dgm:cxnLst>
    <dgm:cxn modelId="{8812EC20-7DF3-40E9-A85A-4E2107A6EE39}" type="presOf" srcId="{A4CD9C4C-913F-4D49-9BA1-101F233E2E10}" destId="{EB4E909A-27DD-42E5-BD87-648CA72B1D1A}" srcOrd="0" destOrd="0" presId="urn:microsoft.com/office/officeart/2005/8/layout/vProcess5"/>
    <dgm:cxn modelId="{ADC62A22-C1D4-453B-84EC-4F759B283B88}" srcId="{897F22A1-977D-4E5C-869E-D3E4789961F5}" destId="{FB0CC750-0790-4F52-9E7B-B50027581522}" srcOrd="3" destOrd="0" parTransId="{1CBEAEFF-E528-4EDD-943D-AEC2E9BA6DD0}" sibTransId="{E6AEA5FF-347D-4327-9ED4-80F75542D345}"/>
    <dgm:cxn modelId="{D47A1D2D-C9D0-473E-8ADF-0718876184B5}" srcId="{897F22A1-977D-4E5C-869E-D3E4789961F5}" destId="{B050FE65-425B-4834-8B4E-3B6FC7B36163}" srcOrd="0" destOrd="0" parTransId="{3CB1F9F9-EA53-46F1-BD48-441B25B42AB2}" sibTransId="{770ED529-D6EE-4939-AA10-742FC91436DC}"/>
    <dgm:cxn modelId="{025AE533-8FD0-42CB-A7B1-5A0A830C8622}" type="presOf" srcId="{1E2B76D0-A979-469C-A2B0-8AFD2C0A9001}" destId="{57865D2B-3966-4246-8E69-6D7690EDA768}" srcOrd="0" destOrd="0" presId="urn:microsoft.com/office/officeart/2005/8/layout/vProcess5"/>
    <dgm:cxn modelId="{0D314C38-0E9F-4EF0-BB01-96EFD13BA726}" srcId="{897F22A1-977D-4E5C-869E-D3E4789961F5}" destId="{FFDB3F07-6886-405B-A190-4525F95C5A46}" srcOrd="2" destOrd="0" parTransId="{EA9E4B09-B1CA-4782-9635-5FF276AAAC77}" sibTransId="{1E2B76D0-A979-469C-A2B0-8AFD2C0A9001}"/>
    <dgm:cxn modelId="{5BF9AB5C-67A5-457F-B1FA-3F55180A47ED}" type="presOf" srcId="{A4CD9C4C-913F-4D49-9BA1-101F233E2E10}" destId="{69B73C60-7060-4404-8CB8-5A388D15F5E0}" srcOrd="1" destOrd="0" presId="urn:microsoft.com/office/officeart/2005/8/layout/vProcess5"/>
    <dgm:cxn modelId="{4E8B4374-5677-4394-8DE7-E132A4C16C4E}" type="presOf" srcId="{770ED529-D6EE-4939-AA10-742FC91436DC}" destId="{F59C7920-B8C0-4E3A-9D29-AFFE8A8C52F8}" srcOrd="0" destOrd="0" presId="urn:microsoft.com/office/officeart/2005/8/layout/vProcess5"/>
    <dgm:cxn modelId="{4A8DF755-969A-4446-A295-7B9C1B1F7562}" type="presOf" srcId="{B050FE65-425B-4834-8B4E-3B6FC7B36163}" destId="{1CB2C5D4-35F0-4583-A7D7-77F6E7A3575E}" srcOrd="0" destOrd="0" presId="urn:microsoft.com/office/officeart/2005/8/layout/vProcess5"/>
    <dgm:cxn modelId="{F6BAF159-323A-4D23-8679-0178676F6ED4}" type="presOf" srcId="{897F22A1-977D-4E5C-869E-D3E4789961F5}" destId="{0DB9D209-664D-4A03-8F9E-8B830C8F897D}" srcOrd="0" destOrd="0" presId="urn:microsoft.com/office/officeart/2005/8/layout/vProcess5"/>
    <dgm:cxn modelId="{2794E88A-E035-4B93-B162-69983B713FB6}" type="presOf" srcId="{FFDB3F07-6886-405B-A190-4525F95C5A46}" destId="{88D8E3C3-41BC-4472-83B0-3641D6D9ABFF}" srcOrd="0" destOrd="0" presId="urn:microsoft.com/office/officeart/2005/8/layout/vProcess5"/>
    <dgm:cxn modelId="{610DEF99-1786-492A-A7BC-332216F3762B}" type="presOf" srcId="{B68EFFA2-CC07-44E8-82DD-38F946FB010B}" destId="{05D33C17-E4A4-4FD3-B20B-59C11DD5E315}" srcOrd="0" destOrd="0" presId="urn:microsoft.com/office/officeart/2005/8/layout/vProcess5"/>
    <dgm:cxn modelId="{78F722AD-28BC-4DBF-8D94-B736E3F31A92}" type="presOf" srcId="{FFDB3F07-6886-405B-A190-4525F95C5A46}" destId="{9BFC1FE3-5456-41B0-B2FD-29E5A5827A51}" srcOrd="1" destOrd="0" presId="urn:microsoft.com/office/officeart/2005/8/layout/vProcess5"/>
    <dgm:cxn modelId="{66AD3BAD-9202-4969-9BFE-AB50270B9A67}" type="presOf" srcId="{FB0CC750-0790-4F52-9E7B-B50027581522}" destId="{E0835D3C-EE5D-4A49-8588-14D0160E9C86}" srcOrd="0" destOrd="0" presId="urn:microsoft.com/office/officeart/2005/8/layout/vProcess5"/>
    <dgm:cxn modelId="{2FAA2FC3-777B-4935-8A69-B2917EEF4D74}" srcId="{897F22A1-977D-4E5C-869E-D3E4789961F5}" destId="{A4CD9C4C-913F-4D49-9BA1-101F233E2E10}" srcOrd="1" destOrd="0" parTransId="{15246854-E152-4F3A-B784-06102073D3E0}" sibTransId="{B68EFFA2-CC07-44E8-82DD-38F946FB010B}"/>
    <dgm:cxn modelId="{4B03D6D1-B396-4074-94E5-CBE629B080BC}" type="presOf" srcId="{B050FE65-425B-4834-8B4E-3B6FC7B36163}" destId="{C6F9F423-4781-459C-94C2-8911AB26E190}" srcOrd="1" destOrd="0" presId="urn:microsoft.com/office/officeart/2005/8/layout/vProcess5"/>
    <dgm:cxn modelId="{5CA5E6EE-07F8-4C25-AD26-61157D24824A}" type="presOf" srcId="{FB0CC750-0790-4F52-9E7B-B50027581522}" destId="{87367A1B-43AD-4B1F-9EAB-2A07206B65FA}" srcOrd="1" destOrd="0" presId="urn:microsoft.com/office/officeart/2005/8/layout/vProcess5"/>
    <dgm:cxn modelId="{F7B48EFF-7ECE-4FC9-8923-61D23F76C6C7}" type="presParOf" srcId="{0DB9D209-664D-4A03-8F9E-8B830C8F897D}" destId="{E9CC48DE-1CFF-4D6A-8E6D-6FEE8F0A3C97}" srcOrd="0" destOrd="0" presId="urn:microsoft.com/office/officeart/2005/8/layout/vProcess5"/>
    <dgm:cxn modelId="{D93DF131-1A4A-4CD2-B06B-1D206C7E120B}" type="presParOf" srcId="{0DB9D209-664D-4A03-8F9E-8B830C8F897D}" destId="{1CB2C5D4-35F0-4583-A7D7-77F6E7A3575E}" srcOrd="1" destOrd="0" presId="urn:microsoft.com/office/officeart/2005/8/layout/vProcess5"/>
    <dgm:cxn modelId="{1265DB92-429B-4521-A18D-EFADC833AB43}" type="presParOf" srcId="{0DB9D209-664D-4A03-8F9E-8B830C8F897D}" destId="{EB4E909A-27DD-42E5-BD87-648CA72B1D1A}" srcOrd="2" destOrd="0" presId="urn:microsoft.com/office/officeart/2005/8/layout/vProcess5"/>
    <dgm:cxn modelId="{61A912E1-9053-49DB-87FA-266DD000E22B}" type="presParOf" srcId="{0DB9D209-664D-4A03-8F9E-8B830C8F897D}" destId="{88D8E3C3-41BC-4472-83B0-3641D6D9ABFF}" srcOrd="3" destOrd="0" presId="urn:microsoft.com/office/officeart/2005/8/layout/vProcess5"/>
    <dgm:cxn modelId="{272AA49A-D931-4860-96BB-AAF9238A23B5}" type="presParOf" srcId="{0DB9D209-664D-4A03-8F9E-8B830C8F897D}" destId="{E0835D3C-EE5D-4A49-8588-14D0160E9C86}" srcOrd="4" destOrd="0" presId="urn:microsoft.com/office/officeart/2005/8/layout/vProcess5"/>
    <dgm:cxn modelId="{7200560D-D0C6-4FC3-BB5F-410D0313699A}" type="presParOf" srcId="{0DB9D209-664D-4A03-8F9E-8B830C8F897D}" destId="{F59C7920-B8C0-4E3A-9D29-AFFE8A8C52F8}" srcOrd="5" destOrd="0" presId="urn:microsoft.com/office/officeart/2005/8/layout/vProcess5"/>
    <dgm:cxn modelId="{E7D9A97C-AEA4-45D2-9299-F875E3C7DC22}" type="presParOf" srcId="{0DB9D209-664D-4A03-8F9E-8B830C8F897D}" destId="{05D33C17-E4A4-4FD3-B20B-59C11DD5E315}" srcOrd="6" destOrd="0" presId="urn:microsoft.com/office/officeart/2005/8/layout/vProcess5"/>
    <dgm:cxn modelId="{0C946F8C-85E0-4CF3-B599-329FB0DF495A}" type="presParOf" srcId="{0DB9D209-664D-4A03-8F9E-8B830C8F897D}" destId="{57865D2B-3966-4246-8E69-6D7690EDA768}" srcOrd="7" destOrd="0" presId="urn:microsoft.com/office/officeart/2005/8/layout/vProcess5"/>
    <dgm:cxn modelId="{D5D378F6-E9D1-4A4E-B45F-12FB1B96615D}" type="presParOf" srcId="{0DB9D209-664D-4A03-8F9E-8B830C8F897D}" destId="{C6F9F423-4781-459C-94C2-8911AB26E190}" srcOrd="8" destOrd="0" presId="urn:microsoft.com/office/officeart/2005/8/layout/vProcess5"/>
    <dgm:cxn modelId="{9C554FE0-6784-4B65-999E-C4CAB0EF9D6A}" type="presParOf" srcId="{0DB9D209-664D-4A03-8F9E-8B830C8F897D}" destId="{69B73C60-7060-4404-8CB8-5A388D15F5E0}" srcOrd="9" destOrd="0" presId="urn:microsoft.com/office/officeart/2005/8/layout/vProcess5"/>
    <dgm:cxn modelId="{351EE1BF-3AD9-407B-B468-737DF4DCDE4E}" type="presParOf" srcId="{0DB9D209-664D-4A03-8F9E-8B830C8F897D}" destId="{9BFC1FE3-5456-41B0-B2FD-29E5A5827A51}" srcOrd="10" destOrd="0" presId="urn:microsoft.com/office/officeart/2005/8/layout/vProcess5"/>
    <dgm:cxn modelId="{611AC3EA-3087-4FCC-8FEE-A81E8022FC3E}" type="presParOf" srcId="{0DB9D209-664D-4A03-8F9E-8B830C8F897D}" destId="{87367A1B-43AD-4B1F-9EAB-2A07206B65FA}"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6BC62BB-EC52-4637-B2C7-347B34E5747D}" type="doc">
      <dgm:prSet loTypeId="urn:microsoft.com/office/officeart/2005/8/layout/list1" loCatId="list" qsTypeId="urn:microsoft.com/office/officeart/2005/8/quickstyle/simple1" qsCatId="simple" csTypeId="urn:microsoft.com/office/officeart/2005/8/colors/accent0_1" csCatId="mainScheme" phldr="1"/>
      <dgm:spPr/>
      <dgm:t>
        <a:bodyPr/>
        <a:lstStyle/>
        <a:p>
          <a:endParaRPr lang="en-AU"/>
        </a:p>
      </dgm:t>
    </dgm:pt>
    <dgm:pt modelId="{D6A48BCD-70F4-4208-895F-25359194D24A}">
      <dgm:prSet phldrT="[Text]" custT="1"/>
      <dgm:spPr/>
      <dgm:t>
        <a:bodyPr/>
        <a:lstStyle/>
        <a:p>
          <a:pPr>
            <a:lnSpc>
              <a:spcPct val="100000"/>
            </a:lnSpc>
          </a:pPr>
          <a:r>
            <a:rPr lang="en-AU" sz="2400" dirty="0"/>
            <a:t>Data Collection  :  observation &amp; in-depth interview  (</a:t>
          </a:r>
          <a:r>
            <a:rPr lang="en-AU" sz="2000" dirty="0"/>
            <a:t>Founder of Halal Lifestyle </a:t>
          </a:r>
          <a:r>
            <a:rPr lang="en-AU" sz="2000" dirty="0" err="1"/>
            <a:t>Center</a:t>
          </a:r>
          <a:r>
            <a:rPr lang="en-AU" sz="2000" dirty="0"/>
            <a:t> /a former deputy of Ministry of Tourism/Halal expert &amp; Producer of TV Program titled “ Sharia Economy Talk” </a:t>
          </a:r>
        </a:p>
      </dgm:t>
    </dgm:pt>
    <dgm:pt modelId="{3AE29070-E9AE-4655-9E7C-B30028D6C249}" type="sibTrans" cxnId="{D085F054-E2C1-454E-B449-C988BC98FD4D}">
      <dgm:prSet/>
      <dgm:spPr/>
      <dgm:t>
        <a:bodyPr/>
        <a:lstStyle/>
        <a:p>
          <a:endParaRPr lang="en-AU"/>
        </a:p>
      </dgm:t>
    </dgm:pt>
    <dgm:pt modelId="{F157AC5F-970A-4A9E-8EE2-0975330805FF}" type="parTrans" cxnId="{D085F054-E2C1-454E-B449-C988BC98FD4D}">
      <dgm:prSet/>
      <dgm:spPr/>
      <dgm:t>
        <a:bodyPr/>
        <a:lstStyle/>
        <a:p>
          <a:endParaRPr lang="en-AU"/>
        </a:p>
      </dgm:t>
    </dgm:pt>
    <dgm:pt modelId="{0BE1D7F1-8125-43BC-85FF-F5FB682D5BF9}">
      <dgm:prSet phldrT="[Text]"/>
      <dgm:spPr/>
      <dgm:t>
        <a:bodyPr/>
        <a:lstStyle/>
        <a:p>
          <a:r>
            <a:rPr lang="en-AU" dirty="0"/>
            <a:t>Case Study</a:t>
          </a:r>
        </a:p>
      </dgm:t>
    </dgm:pt>
    <dgm:pt modelId="{3C24D786-2540-4886-BA67-06CF042F44A8}" type="sibTrans" cxnId="{40BD6AEA-359F-4737-B4F5-6C1D81071526}">
      <dgm:prSet/>
      <dgm:spPr/>
      <dgm:t>
        <a:bodyPr/>
        <a:lstStyle/>
        <a:p>
          <a:endParaRPr lang="en-AU"/>
        </a:p>
      </dgm:t>
    </dgm:pt>
    <dgm:pt modelId="{5741282D-EF21-4B54-AB73-AC3EB358A00D}" type="parTrans" cxnId="{40BD6AEA-359F-4737-B4F5-6C1D81071526}">
      <dgm:prSet/>
      <dgm:spPr/>
      <dgm:t>
        <a:bodyPr/>
        <a:lstStyle/>
        <a:p>
          <a:endParaRPr lang="en-AU"/>
        </a:p>
      </dgm:t>
    </dgm:pt>
    <dgm:pt modelId="{796E988C-D9C9-41C5-8CA4-8AFB1A5B3E8B}">
      <dgm:prSet phldrT="[Text]"/>
      <dgm:spPr/>
      <dgm:t>
        <a:bodyPr/>
        <a:lstStyle/>
        <a:p>
          <a:r>
            <a:rPr lang="en-AU" dirty="0"/>
            <a:t>Qualitative Approach</a:t>
          </a:r>
        </a:p>
      </dgm:t>
    </dgm:pt>
    <dgm:pt modelId="{8C6BA017-E823-494F-8076-31992AF88A90}" type="sibTrans" cxnId="{9C78BA29-4234-40A9-B697-BECA26113F19}">
      <dgm:prSet/>
      <dgm:spPr/>
      <dgm:t>
        <a:bodyPr/>
        <a:lstStyle/>
        <a:p>
          <a:endParaRPr lang="en-AU"/>
        </a:p>
      </dgm:t>
    </dgm:pt>
    <dgm:pt modelId="{E6FCD0DD-0E1D-4AC4-9E93-A8A123ED5D39}" type="parTrans" cxnId="{9C78BA29-4234-40A9-B697-BECA26113F19}">
      <dgm:prSet/>
      <dgm:spPr/>
      <dgm:t>
        <a:bodyPr/>
        <a:lstStyle/>
        <a:p>
          <a:endParaRPr lang="en-AU"/>
        </a:p>
      </dgm:t>
    </dgm:pt>
    <dgm:pt modelId="{0126A0E3-1700-4FF2-80C3-D85FBA1A2899}" type="pres">
      <dgm:prSet presAssocID="{96BC62BB-EC52-4637-B2C7-347B34E5747D}" presName="linear" presStyleCnt="0">
        <dgm:presLayoutVars>
          <dgm:dir/>
          <dgm:animLvl val="lvl"/>
          <dgm:resizeHandles val="exact"/>
        </dgm:presLayoutVars>
      </dgm:prSet>
      <dgm:spPr/>
    </dgm:pt>
    <dgm:pt modelId="{3E79F2CC-D846-47CB-83EC-06D9BD7CA9AA}" type="pres">
      <dgm:prSet presAssocID="{796E988C-D9C9-41C5-8CA4-8AFB1A5B3E8B}" presName="parentLin" presStyleCnt="0"/>
      <dgm:spPr/>
    </dgm:pt>
    <dgm:pt modelId="{12EEB9B5-3DDA-4C87-8E29-9F02E7B6E1F6}" type="pres">
      <dgm:prSet presAssocID="{796E988C-D9C9-41C5-8CA4-8AFB1A5B3E8B}" presName="parentLeftMargin" presStyleLbl="node1" presStyleIdx="0" presStyleCnt="3"/>
      <dgm:spPr/>
    </dgm:pt>
    <dgm:pt modelId="{BDE74C32-9A98-465C-826A-59BDEE681F9F}" type="pres">
      <dgm:prSet presAssocID="{796E988C-D9C9-41C5-8CA4-8AFB1A5B3E8B}" presName="parentText" presStyleLbl="node1" presStyleIdx="0" presStyleCnt="3">
        <dgm:presLayoutVars>
          <dgm:chMax val="0"/>
          <dgm:bulletEnabled val="1"/>
        </dgm:presLayoutVars>
      </dgm:prSet>
      <dgm:spPr/>
    </dgm:pt>
    <dgm:pt modelId="{EB6230BF-A68E-49A5-B8AD-1D7A288252A0}" type="pres">
      <dgm:prSet presAssocID="{796E988C-D9C9-41C5-8CA4-8AFB1A5B3E8B}" presName="negativeSpace" presStyleCnt="0"/>
      <dgm:spPr/>
    </dgm:pt>
    <dgm:pt modelId="{04B2F6D5-B010-45F8-967D-FCF49C54361D}" type="pres">
      <dgm:prSet presAssocID="{796E988C-D9C9-41C5-8CA4-8AFB1A5B3E8B}" presName="childText" presStyleLbl="conFgAcc1" presStyleIdx="0" presStyleCnt="3">
        <dgm:presLayoutVars>
          <dgm:bulletEnabled val="1"/>
        </dgm:presLayoutVars>
      </dgm:prSet>
      <dgm:spPr/>
    </dgm:pt>
    <dgm:pt modelId="{E871497F-08A9-4195-A7DA-60698D2DA9EB}" type="pres">
      <dgm:prSet presAssocID="{8C6BA017-E823-494F-8076-31992AF88A90}" presName="spaceBetweenRectangles" presStyleCnt="0"/>
      <dgm:spPr/>
    </dgm:pt>
    <dgm:pt modelId="{320E87DF-247C-43D1-A134-A39F74E4F9C3}" type="pres">
      <dgm:prSet presAssocID="{0BE1D7F1-8125-43BC-85FF-F5FB682D5BF9}" presName="parentLin" presStyleCnt="0"/>
      <dgm:spPr/>
    </dgm:pt>
    <dgm:pt modelId="{48216A92-281F-4967-94BD-8F15C3955AFD}" type="pres">
      <dgm:prSet presAssocID="{0BE1D7F1-8125-43BC-85FF-F5FB682D5BF9}" presName="parentLeftMargin" presStyleLbl="node1" presStyleIdx="0" presStyleCnt="3"/>
      <dgm:spPr/>
    </dgm:pt>
    <dgm:pt modelId="{B2F60CD5-0EB7-4FE1-A790-6770CF15295C}" type="pres">
      <dgm:prSet presAssocID="{0BE1D7F1-8125-43BC-85FF-F5FB682D5BF9}" presName="parentText" presStyleLbl="node1" presStyleIdx="1" presStyleCnt="3">
        <dgm:presLayoutVars>
          <dgm:chMax val="0"/>
          <dgm:bulletEnabled val="1"/>
        </dgm:presLayoutVars>
      </dgm:prSet>
      <dgm:spPr/>
    </dgm:pt>
    <dgm:pt modelId="{627AEF79-4DBF-434C-8F93-DA5341BC7446}" type="pres">
      <dgm:prSet presAssocID="{0BE1D7F1-8125-43BC-85FF-F5FB682D5BF9}" presName="negativeSpace" presStyleCnt="0"/>
      <dgm:spPr/>
    </dgm:pt>
    <dgm:pt modelId="{2AC784F8-85DF-44CE-B556-2057651F3D62}" type="pres">
      <dgm:prSet presAssocID="{0BE1D7F1-8125-43BC-85FF-F5FB682D5BF9}" presName="childText" presStyleLbl="conFgAcc1" presStyleIdx="1" presStyleCnt="3">
        <dgm:presLayoutVars>
          <dgm:bulletEnabled val="1"/>
        </dgm:presLayoutVars>
      </dgm:prSet>
      <dgm:spPr/>
    </dgm:pt>
    <dgm:pt modelId="{EFBC9623-51FA-4016-9114-D8196BF60B67}" type="pres">
      <dgm:prSet presAssocID="{3C24D786-2540-4886-BA67-06CF042F44A8}" presName="spaceBetweenRectangles" presStyleCnt="0"/>
      <dgm:spPr/>
    </dgm:pt>
    <dgm:pt modelId="{03D3F05F-F31B-44A9-904D-1F268DE2C52E}" type="pres">
      <dgm:prSet presAssocID="{D6A48BCD-70F4-4208-895F-25359194D24A}" presName="parentLin" presStyleCnt="0"/>
      <dgm:spPr/>
    </dgm:pt>
    <dgm:pt modelId="{4F1F93E3-115D-4536-B223-CB3DCF661666}" type="pres">
      <dgm:prSet presAssocID="{D6A48BCD-70F4-4208-895F-25359194D24A}" presName="parentLeftMargin" presStyleLbl="node1" presStyleIdx="1" presStyleCnt="3"/>
      <dgm:spPr/>
    </dgm:pt>
    <dgm:pt modelId="{24B41A83-C4A5-4DC5-81E9-F366426EA2DB}" type="pres">
      <dgm:prSet presAssocID="{D6A48BCD-70F4-4208-895F-25359194D24A}" presName="parentText" presStyleLbl="node1" presStyleIdx="2" presStyleCnt="3" custScaleX="102332" custScaleY="263257">
        <dgm:presLayoutVars>
          <dgm:chMax val="0"/>
          <dgm:bulletEnabled val="1"/>
        </dgm:presLayoutVars>
      </dgm:prSet>
      <dgm:spPr/>
    </dgm:pt>
    <dgm:pt modelId="{7C4B1061-16CC-4DE8-80C1-CAFBC8E0AA02}" type="pres">
      <dgm:prSet presAssocID="{D6A48BCD-70F4-4208-895F-25359194D24A}" presName="negativeSpace" presStyleCnt="0"/>
      <dgm:spPr/>
    </dgm:pt>
    <dgm:pt modelId="{CC4D0DD2-F250-4519-8624-DE0525692631}" type="pres">
      <dgm:prSet presAssocID="{D6A48BCD-70F4-4208-895F-25359194D24A}" presName="childText" presStyleLbl="conFgAcc1" presStyleIdx="2" presStyleCnt="3">
        <dgm:presLayoutVars>
          <dgm:bulletEnabled val="1"/>
        </dgm:presLayoutVars>
      </dgm:prSet>
      <dgm:spPr/>
    </dgm:pt>
  </dgm:ptLst>
  <dgm:cxnLst>
    <dgm:cxn modelId="{A57F1709-BBB0-4833-B3DA-91E6F58B9D24}" type="presOf" srcId="{0BE1D7F1-8125-43BC-85FF-F5FB682D5BF9}" destId="{B2F60CD5-0EB7-4FE1-A790-6770CF15295C}" srcOrd="1" destOrd="0" presId="urn:microsoft.com/office/officeart/2005/8/layout/list1"/>
    <dgm:cxn modelId="{13DDAD0D-4834-445B-877C-F6653AFFD586}" type="presOf" srcId="{0BE1D7F1-8125-43BC-85FF-F5FB682D5BF9}" destId="{48216A92-281F-4967-94BD-8F15C3955AFD}" srcOrd="0" destOrd="0" presId="urn:microsoft.com/office/officeart/2005/8/layout/list1"/>
    <dgm:cxn modelId="{604A3626-720C-4D20-B77B-AFE1900B5B36}" type="presOf" srcId="{96BC62BB-EC52-4637-B2C7-347B34E5747D}" destId="{0126A0E3-1700-4FF2-80C3-D85FBA1A2899}" srcOrd="0" destOrd="0" presId="urn:microsoft.com/office/officeart/2005/8/layout/list1"/>
    <dgm:cxn modelId="{9C78BA29-4234-40A9-B697-BECA26113F19}" srcId="{96BC62BB-EC52-4637-B2C7-347B34E5747D}" destId="{796E988C-D9C9-41C5-8CA4-8AFB1A5B3E8B}" srcOrd="0" destOrd="0" parTransId="{E6FCD0DD-0E1D-4AC4-9E93-A8A123ED5D39}" sibTransId="{8C6BA017-E823-494F-8076-31992AF88A90}"/>
    <dgm:cxn modelId="{F252086F-5A8A-45EA-A5CF-C67DCD054157}" type="presOf" srcId="{796E988C-D9C9-41C5-8CA4-8AFB1A5B3E8B}" destId="{12EEB9B5-3DDA-4C87-8E29-9F02E7B6E1F6}" srcOrd="0" destOrd="0" presId="urn:microsoft.com/office/officeart/2005/8/layout/list1"/>
    <dgm:cxn modelId="{D085F054-E2C1-454E-B449-C988BC98FD4D}" srcId="{96BC62BB-EC52-4637-B2C7-347B34E5747D}" destId="{D6A48BCD-70F4-4208-895F-25359194D24A}" srcOrd="2" destOrd="0" parTransId="{F157AC5F-970A-4A9E-8EE2-0975330805FF}" sibTransId="{3AE29070-E9AE-4655-9E7C-B30028D6C249}"/>
    <dgm:cxn modelId="{D426F857-87B9-40D5-A81C-265E4C809848}" type="presOf" srcId="{D6A48BCD-70F4-4208-895F-25359194D24A}" destId="{4F1F93E3-115D-4536-B223-CB3DCF661666}" srcOrd="0" destOrd="0" presId="urn:microsoft.com/office/officeart/2005/8/layout/list1"/>
    <dgm:cxn modelId="{6B28BE9E-3E75-47AB-BE6B-6A551BCBB599}" type="presOf" srcId="{D6A48BCD-70F4-4208-895F-25359194D24A}" destId="{24B41A83-C4A5-4DC5-81E9-F366426EA2DB}" srcOrd="1" destOrd="0" presId="urn:microsoft.com/office/officeart/2005/8/layout/list1"/>
    <dgm:cxn modelId="{40BD6AEA-359F-4737-B4F5-6C1D81071526}" srcId="{96BC62BB-EC52-4637-B2C7-347B34E5747D}" destId="{0BE1D7F1-8125-43BC-85FF-F5FB682D5BF9}" srcOrd="1" destOrd="0" parTransId="{5741282D-EF21-4B54-AB73-AC3EB358A00D}" sibTransId="{3C24D786-2540-4886-BA67-06CF042F44A8}"/>
    <dgm:cxn modelId="{5803D6FD-65CB-4F5A-B30C-B9FC476B1954}" type="presOf" srcId="{796E988C-D9C9-41C5-8CA4-8AFB1A5B3E8B}" destId="{BDE74C32-9A98-465C-826A-59BDEE681F9F}" srcOrd="1" destOrd="0" presId="urn:microsoft.com/office/officeart/2005/8/layout/list1"/>
    <dgm:cxn modelId="{83DF40F6-B9D3-40C7-97AC-2E3CF9918376}" type="presParOf" srcId="{0126A0E3-1700-4FF2-80C3-D85FBA1A2899}" destId="{3E79F2CC-D846-47CB-83EC-06D9BD7CA9AA}" srcOrd="0" destOrd="0" presId="urn:microsoft.com/office/officeart/2005/8/layout/list1"/>
    <dgm:cxn modelId="{CC19A314-AED7-4FFD-88B6-BB088E145CB8}" type="presParOf" srcId="{3E79F2CC-D846-47CB-83EC-06D9BD7CA9AA}" destId="{12EEB9B5-3DDA-4C87-8E29-9F02E7B6E1F6}" srcOrd="0" destOrd="0" presId="urn:microsoft.com/office/officeart/2005/8/layout/list1"/>
    <dgm:cxn modelId="{20614E35-57FC-4D7C-87E1-2912D61D3AE9}" type="presParOf" srcId="{3E79F2CC-D846-47CB-83EC-06D9BD7CA9AA}" destId="{BDE74C32-9A98-465C-826A-59BDEE681F9F}" srcOrd="1" destOrd="0" presId="urn:microsoft.com/office/officeart/2005/8/layout/list1"/>
    <dgm:cxn modelId="{EBB5B61B-0AB2-4AD1-AD19-89863B430A59}" type="presParOf" srcId="{0126A0E3-1700-4FF2-80C3-D85FBA1A2899}" destId="{EB6230BF-A68E-49A5-B8AD-1D7A288252A0}" srcOrd="1" destOrd="0" presId="urn:microsoft.com/office/officeart/2005/8/layout/list1"/>
    <dgm:cxn modelId="{FB43CB51-5491-41C4-9B2B-01FE98575662}" type="presParOf" srcId="{0126A0E3-1700-4FF2-80C3-D85FBA1A2899}" destId="{04B2F6D5-B010-45F8-967D-FCF49C54361D}" srcOrd="2" destOrd="0" presId="urn:microsoft.com/office/officeart/2005/8/layout/list1"/>
    <dgm:cxn modelId="{63A3333B-CD22-446A-882F-16F65204677D}" type="presParOf" srcId="{0126A0E3-1700-4FF2-80C3-D85FBA1A2899}" destId="{E871497F-08A9-4195-A7DA-60698D2DA9EB}" srcOrd="3" destOrd="0" presId="urn:microsoft.com/office/officeart/2005/8/layout/list1"/>
    <dgm:cxn modelId="{9076F3E8-F669-4758-AD8B-CBC7BEA7E0AC}" type="presParOf" srcId="{0126A0E3-1700-4FF2-80C3-D85FBA1A2899}" destId="{320E87DF-247C-43D1-A134-A39F74E4F9C3}" srcOrd="4" destOrd="0" presId="urn:microsoft.com/office/officeart/2005/8/layout/list1"/>
    <dgm:cxn modelId="{DEA52288-3D26-4B41-846E-D3382FE0B7D0}" type="presParOf" srcId="{320E87DF-247C-43D1-A134-A39F74E4F9C3}" destId="{48216A92-281F-4967-94BD-8F15C3955AFD}" srcOrd="0" destOrd="0" presId="urn:microsoft.com/office/officeart/2005/8/layout/list1"/>
    <dgm:cxn modelId="{452E108B-E4D6-44EC-953F-AC5A53119290}" type="presParOf" srcId="{320E87DF-247C-43D1-A134-A39F74E4F9C3}" destId="{B2F60CD5-0EB7-4FE1-A790-6770CF15295C}" srcOrd="1" destOrd="0" presId="urn:microsoft.com/office/officeart/2005/8/layout/list1"/>
    <dgm:cxn modelId="{2D769D52-7F07-4869-AE60-7BA504CF569D}" type="presParOf" srcId="{0126A0E3-1700-4FF2-80C3-D85FBA1A2899}" destId="{627AEF79-4DBF-434C-8F93-DA5341BC7446}" srcOrd="5" destOrd="0" presId="urn:microsoft.com/office/officeart/2005/8/layout/list1"/>
    <dgm:cxn modelId="{E62A85E5-4660-466A-B5A8-741B85E607D0}" type="presParOf" srcId="{0126A0E3-1700-4FF2-80C3-D85FBA1A2899}" destId="{2AC784F8-85DF-44CE-B556-2057651F3D62}" srcOrd="6" destOrd="0" presId="urn:microsoft.com/office/officeart/2005/8/layout/list1"/>
    <dgm:cxn modelId="{9CFF23F7-1771-43A5-890B-72AEFF8FF8A7}" type="presParOf" srcId="{0126A0E3-1700-4FF2-80C3-D85FBA1A2899}" destId="{EFBC9623-51FA-4016-9114-D8196BF60B67}" srcOrd="7" destOrd="0" presId="urn:microsoft.com/office/officeart/2005/8/layout/list1"/>
    <dgm:cxn modelId="{6E7FAEA5-FC56-4EF9-80F6-1084C3778374}" type="presParOf" srcId="{0126A0E3-1700-4FF2-80C3-D85FBA1A2899}" destId="{03D3F05F-F31B-44A9-904D-1F268DE2C52E}" srcOrd="8" destOrd="0" presId="urn:microsoft.com/office/officeart/2005/8/layout/list1"/>
    <dgm:cxn modelId="{B94EBD73-3DDF-48CE-A4E0-CB4CFA4C5BDE}" type="presParOf" srcId="{03D3F05F-F31B-44A9-904D-1F268DE2C52E}" destId="{4F1F93E3-115D-4536-B223-CB3DCF661666}" srcOrd="0" destOrd="0" presId="urn:microsoft.com/office/officeart/2005/8/layout/list1"/>
    <dgm:cxn modelId="{DA7DB360-591C-4027-9CD3-19C7A28729AB}" type="presParOf" srcId="{03D3F05F-F31B-44A9-904D-1F268DE2C52E}" destId="{24B41A83-C4A5-4DC5-81E9-F366426EA2DB}" srcOrd="1" destOrd="0" presId="urn:microsoft.com/office/officeart/2005/8/layout/list1"/>
    <dgm:cxn modelId="{EA3C0F48-35D1-4738-A5DB-A4AEBD128D44}" type="presParOf" srcId="{0126A0E3-1700-4FF2-80C3-D85FBA1A2899}" destId="{7C4B1061-16CC-4DE8-80C1-CAFBC8E0AA02}" srcOrd="9" destOrd="0" presId="urn:microsoft.com/office/officeart/2005/8/layout/list1"/>
    <dgm:cxn modelId="{601E8287-7655-4ED6-91E8-A016823980CF}" type="presParOf" srcId="{0126A0E3-1700-4FF2-80C3-D85FBA1A2899}" destId="{CC4D0DD2-F250-4519-8624-DE0525692631}"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6AB7EF-0ACE-470A-9D40-837E55B07108}">
      <dsp:nvSpPr>
        <dsp:cNvPr id="0" name=""/>
        <dsp:cNvSpPr/>
      </dsp:nvSpPr>
      <dsp:spPr>
        <a:xfrm>
          <a:off x="-4919424" y="-753830"/>
          <a:ext cx="5858998" cy="5858998"/>
        </a:xfrm>
        <a:prstGeom prst="blockArc">
          <a:avLst>
            <a:gd name="adj1" fmla="val 18900000"/>
            <a:gd name="adj2" fmla="val 2700000"/>
            <a:gd name="adj3" fmla="val 369"/>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A20FB1-5FAE-421D-841C-4EDE62C78297}">
      <dsp:nvSpPr>
        <dsp:cNvPr id="0" name=""/>
        <dsp:cNvSpPr/>
      </dsp:nvSpPr>
      <dsp:spPr>
        <a:xfrm>
          <a:off x="411090" y="271871"/>
          <a:ext cx="10932681" cy="54409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72" tIns="63500" rIns="63500" bIns="63500" numCol="1" spcCol="1270" anchor="ctr" anchorCtr="0">
          <a:noAutofit/>
        </a:bodyPr>
        <a:lstStyle/>
        <a:p>
          <a:pPr marL="0" lvl="0" indent="0" algn="l" defTabSz="1111250">
            <a:lnSpc>
              <a:spcPct val="90000"/>
            </a:lnSpc>
            <a:spcBef>
              <a:spcPct val="0"/>
            </a:spcBef>
            <a:spcAft>
              <a:spcPct val="35000"/>
            </a:spcAft>
            <a:buNone/>
          </a:pPr>
          <a:r>
            <a:rPr lang="en-AU" sz="2500" kern="1200" dirty="0"/>
            <a:t>Increasing</a:t>
          </a:r>
          <a:r>
            <a:rPr lang="en-AU" sz="2500" kern="1200" baseline="0" dirty="0"/>
            <a:t> awareness of Halal Lifestyle during Covid-19 pandemic</a:t>
          </a:r>
          <a:endParaRPr lang="en-AU" sz="2500" kern="1200" dirty="0"/>
        </a:p>
      </dsp:txBody>
      <dsp:txXfrm>
        <a:off x="411090" y="271871"/>
        <a:ext cx="10932681" cy="544091"/>
      </dsp:txXfrm>
    </dsp:sp>
    <dsp:sp modelId="{F8614BD8-0E94-4970-8318-4A77B3373885}">
      <dsp:nvSpPr>
        <dsp:cNvPr id="0" name=""/>
        <dsp:cNvSpPr/>
      </dsp:nvSpPr>
      <dsp:spPr>
        <a:xfrm>
          <a:off x="71032" y="203860"/>
          <a:ext cx="680114" cy="680114"/>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0AF424-DCCC-4479-9530-AD36B9C89A1A}">
      <dsp:nvSpPr>
        <dsp:cNvPr id="0" name=""/>
        <dsp:cNvSpPr/>
      </dsp:nvSpPr>
      <dsp:spPr>
        <a:xfrm>
          <a:off x="800969" y="1087747"/>
          <a:ext cx="10542801" cy="54409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72" tIns="63500" rIns="63500" bIns="63500" numCol="1" spcCol="1270" anchor="ctr" anchorCtr="0">
          <a:noAutofit/>
        </a:bodyPr>
        <a:lstStyle/>
        <a:p>
          <a:pPr marL="0" lvl="0" indent="0" algn="l" defTabSz="1111250">
            <a:lnSpc>
              <a:spcPct val="90000"/>
            </a:lnSpc>
            <a:spcBef>
              <a:spcPct val="0"/>
            </a:spcBef>
            <a:spcAft>
              <a:spcPct val="35000"/>
            </a:spcAft>
            <a:buNone/>
          </a:pPr>
          <a:r>
            <a:rPr lang="en-MY" sz="2500" kern="1200" dirty="0">
              <a:effectLst/>
              <a:ea typeface="Calibri" panose="020F0502020204030204" pitchFamily="34" charset="0"/>
            </a:rPr>
            <a:t>Positive implications to business </a:t>
          </a:r>
        </a:p>
      </dsp:txBody>
      <dsp:txXfrm>
        <a:off x="800969" y="1087747"/>
        <a:ext cx="10542801" cy="544091"/>
      </dsp:txXfrm>
    </dsp:sp>
    <dsp:sp modelId="{E5025DE7-CFC7-4EBB-B8EE-861DE0E862A4}">
      <dsp:nvSpPr>
        <dsp:cNvPr id="0" name=""/>
        <dsp:cNvSpPr/>
      </dsp:nvSpPr>
      <dsp:spPr>
        <a:xfrm>
          <a:off x="460912" y="1019736"/>
          <a:ext cx="680114" cy="680114"/>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E7F9E1-EBD3-46E2-A92B-DD5BB606E804}">
      <dsp:nvSpPr>
        <dsp:cNvPr id="0" name=""/>
        <dsp:cNvSpPr/>
      </dsp:nvSpPr>
      <dsp:spPr>
        <a:xfrm>
          <a:off x="920631" y="1903623"/>
          <a:ext cx="10423139" cy="54409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72" tIns="63500" rIns="63500" bIns="63500" numCol="1" spcCol="1270" anchor="ctr" anchorCtr="0">
          <a:noAutofit/>
        </a:bodyPr>
        <a:lstStyle/>
        <a:p>
          <a:pPr marL="0" lvl="0" indent="0" algn="l" defTabSz="1111250">
            <a:lnSpc>
              <a:spcPct val="90000"/>
            </a:lnSpc>
            <a:spcBef>
              <a:spcPct val="0"/>
            </a:spcBef>
            <a:spcAft>
              <a:spcPct val="35000"/>
            </a:spcAft>
            <a:buNone/>
          </a:pPr>
          <a:r>
            <a:rPr lang="en-MY" sz="2500" kern="1200" dirty="0">
              <a:effectLst/>
              <a:ea typeface="Calibri" panose="020F0502020204030204" pitchFamily="34" charset="0"/>
            </a:rPr>
            <a:t>Overall Halal Lifestyle Industry rankings, Indonesia continues to grow</a:t>
          </a:r>
        </a:p>
      </dsp:txBody>
      <dsp:txXfrm>
        <a:off x="920631" y="1903623"/>
        <a:ext cx="10423139" cy="544091"/>
      </dsp:txXfrm>
    </dsp:sp>
    <dsp:sp modelId="{05B60C5C-939C-4FF7-8F11-24F7D4B6961F}">
      <dsp:nvSpPr>
        <dsp:cNvPr id="0" name=""/>
        <dsp:cNvSpPr/>
      </dsp:nvSpPr>
      <dsp:spPr>
        <a:xfrm>
          <a:off x="580574" y="1835611"/>
          <a:ext cx="680114" cy="680114"/>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68A20F-CE84-49F5-AEC9-D75C0BD106D2}">
      <dsp:nvSpPr>
        <dsp:cNvPr id="0" name=""/>
        <dsp:cNvSpPr/>
      </dsp:nvSpPr>
      <dsp:spPr>
        <a:xfrm>
          <a:off x="800969" y="2719499"/>
          <a:ext cx="10542801" cy="54409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72" tIns="63500" rIns="63500" bIns="63500" numCol="1" spcCol="1270" anchor="ctr" anchorCtr="0">
          <a:noAutofit/>
        </a:bodyPr>
        <a:lstStyle/>
        <a:p>
          <a:pPr marL="0" lvl="0" indent="0" algn="l" defTabSz="1111250">
            <a:lnSpc>
              <a:spcPct val="90000"/>
            </a:lnSpc>
            <a:spcBef>
              <a:spcPct val="0"/>
            </a:spcBef>
            <a:spcAft>
              <a:spcPct val="35000"/>
            </a:spcAft>
            <a:buNone/>
          </a:pPr>
          <a:r>
            <a:rPr lang="en-AU" sz="2500" kern="1200" dirty="0"/>
            <a:t>Indonesia’s potential to become the world’s sharia economy </a:t>
          </a:r>
        </a:p>
      </dsp:txBody>
      <dsp:txXfrm>
        <a:off x="800969" y="2719499"/>
        <a:ext cx="10542801" cy="544091"/>
      </dsp:txXfrm>
    </dsp:sp>
    <dsp:sp modelId="{78F5FA0B-E1E5-4A4F-B83A-EDB200D456DB}">
      <dsp:nvSpPr>
        <dsp:cNvPr id="0" name=""/>
        <dsp:cNvSpPr/>
      </dsp:nvSpPr>
      <dsp:spPr>
        <a:xfrm>
          <a:off x="460912" y="2651487"/>
          <a:ext cx="680114" cy="680114"/>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F00833-362E-4516-984B-CAE24B3D5D58}">
      <dsp:nvSpPr>
        <dsp:cNvPr id="0" name=""/>
        <dsp:cNvSpPr/>
      </dsp:nvSpPr>
      <dsp:spPr>
        <a:xfrm>
          <a:off x="411090" y="3535375"/>
          <a:ext cx="10932681" cy="54409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72" tIns="63500" rIns="63500" bIns="63500" numCol="1" spcCol="1270" anchor="ctr" anchorCtr="0">
          <a:noAutofit/>
        </a:bodyPr>
        <a:lstStyle/>
        <a:p>
          <a:pPr marL="0" lvl="0" indent="0" algn="l" defTabSz="1111250">
            <a:lnSpc>
              <a:spcPct val="90000"/>
            </a:lnSpc>
            <a:spcBef>
              <a:spcPct val="0"/>
            </a:spcBef>
            <a:spcAft>
              <a:spcPct val="35000"/>
            </a:spcAft>
            <a:buNone/>
          </a:pPr>
          <a:r>
            <a:rPr lang="en-AU" sz="2500" kern="1200" dirty="0"/>
            <a:t>Strengthening the value chain for halal products</a:t>
          </a:r>
        </a:p>
      </dsp:txBody>
      <dsp:txXfrm>
        <a:off x="411090" y="3535375"/>
        <a:ext cx="10932681" cy="544091"/>
      </dsp:txXfrm>
    </dsp:sp>
    <dsp:sp modelId="{8F6627A6-F043-41A1-9DB7-9742C5E98C38}">
      <dsp:nvSpPr>
        <dsp:cNvPr id="0" name=""/>
        <dsp:cNvSpPr/>
      </dsp:nvSpPr>
      <dsp:spPr>
        <a:xfrm>
          <a:off x="71032" y="3467363"/>
          <a:ext cx="680114" cy="680114"/>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EC11F4-CA8D-4CCB-9310-3A8BA71537E0}">
      <dsp:nvSpPr>
        <dsp:cNvPr id="0" name=""/>
        <dsp:cNvSpPr/>
      </dsp:nvSpPr>
      <dsp:spPr>
        <a:xfrm>
          <a:off x="4369328" y="2365297"/>
          <a:ext cx="1984906" cy="1984906"/>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AU" sz="1900" kern="1200" dirty="0"/>
            <a:t>More than 229 millions of </a:t>
          </a:r>
          <a:r>
            <a:rPr lang="en-AU" sz="1900" kern="1200" dirty="0" err="1"/>
            <a:t>muslims</a:t>
          </a:r>
          <a:r>
            <a:rPr lang="en-AU" sz="1900" kern="1200" dirty="0"/>
            <a:t> in Indonesia </a:t>
          </a:r>
        </a:p>
      </dsp:txBody>
      <dsp:txXfrm>
        <a:off x="4660011" y="2655980"/>
        <a:ext cx="1403540" cy="1403540"/>
      </dsp:txXfrm>
    </dsp:sp>
    <dsp:sp modelId="{D5A3CB3D-738E-4630-BD55-2AB7CA7E4755}">
      <dsp:nvSpPr>
        <dsp:cNvPr id="0" name=""/>
        <dsp:cNvSpPr/>
      </dsp:nvSpPr>
      <dsp:spPr>
        <a:xfrm rot="12930492">
          <a:off x="3131212" y="2015171"/>
          <a:ext cx="1490663" cy="565698"/>
        </a:xfrm>
        <a:prstGeom prst="lef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8223F1C-F8A5-4784-BE8C-53A2AF01D471}">
      <dsp:nvSpPr>
        <dsp:cNvPr id="0" name=""/>
        <dsp:cNvSpPr/>
      </dsp:nvSpPr>
      <dsp:spPr>
        <a:xfrm>
          <a:off x="2326989" y="1110852"/>
          <a:ext cx="1885661" cy="1508528"/>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MY" sz="2000" kern="1200" dirty="0"/>
            <a:t>Increase demanding halal products and services</a:t>
          </a:r>
          <a:endParaRPr lang="en-AU" sz="2000" kern="1200" dirty="0"/>
        </a:p>
      </dsp:txBody>
      <dsp:txXfrm>
        <a:off x="2371172" y="1155035"/>
        <a:ext cx="1797295" cy="1420162"/>
      </dsp:txXfrm>
    </dsp:sp>
    <dsp:sp modelId="{F41874CA-6625-4C57-84D5-73DE710DC298}">
      <dsp:nvSpPr>
        <dsp:cNvPr id="0" name=""/>
        <dsp:cNvSpPr/>
      </dsp:nvSpPr>
      <dsp:spPr>
        <a:xfrm rot="16200000">
          <a:off x="4601104" y="1233226"/>
          <a:ext cx="1521354" cy="565698"/>
        </a:xfrm>
        <a:prstGeom prst="lef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4741CF7-2519-478B-AB60-945B53D9499C}">
      <dsp:nvSpPr>
        <dsp:cNvPr id="0" name=""/>
        <dsp:cNvSpPr/>
      </dsp:nvSpPr>
      <dsp:spPr>
        <a:xfrm>
          <a:off x="4418950" y="1134"/>
          <a:ext cx="1885661" cy="1508528"/>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MY" sz="2000" kern="1200" dirty="0"/>
            <a:t>1.9 billion Muslims in the world</a:t>
          </a:r>
          <a:endParaRPr lang="en-AU" sz="2000" kern="1200" dirty="0"/>
        </a:p>
      </dsp:txBody>
      <dsp:txXfrm>
        <a:off x="4463133" y="45317"/>
        <a:ext cx="1797295" cy="1420162"/>
      </dsp:txXfrm>
    </dsp:sp>
    <dsp:sp modelId="{C5183C54-28D4-45F1-8568-ADA51D24CE4D}">
      <dsp:nvSpPr>
        <dsp:cNvPr id="0" name=""/>
        <dsp:cNvSpPr/>
      </dsp:nvSpPr>
      <dsp:spPr>
        <a:xfrm rot="19500000">
          <a:off x="6109715" y="2018560"/>
          <a:ext cx="1521354" cy="565698"/>
        </a:xfrm>
        <a:prstGeom prst="lef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5E911B4-3527-4C14-B958-AF553FF9DE61}">
      <dsp:nvSpPr>
        <dsp:cNvPr id="0" name=""/>
        <dsp:cNvSpPr/>
      </dsp:nvSpPr>
      <dsp:spPr>
        <a:xfrm>
          <a:off x="6550673" y="1110838"/>
          <a:ext cx="1885661" cy="1508528"/>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MY" sz="2000" kern="1200" dirty="0"/>
            <a:t>7 potential sharia economy sectors</a:t>
          </a:r>
          <a:endParaRPr lang="en-AU" sz="2000" kern="1200" dirty="0"/>
        </a:p>
      </dsp:txBody>
      <dsp:txXfrm>
        <a:off x="6594856" y="1155021"/>
        <a:ext cx="1797295" cy="14201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B2C5D4-35F0-4583-A7D7-77F6E7A3575E}">
      <dsp:nvSpPr>
        <dsp:cNvPr id="0" name=""/>
        <dsp:cNvSpPr/>
      </dsp:nvSpPr>
      <dsp:spPr>
        <a:xfrm>
          <a:off x="0" y="0"/>
          <a:ext cx="8578850" cy="957294"/>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AU" sz="2400" kern="1200" dirty="0"/>
            <a:t>Limited activities during Covid-19</a:t>
          </a:r>
        </a:p>
      </dsp:txBody>
      <dsp:txXfrm>
        <a:off x="28038" y="28038"/>
        <a:ext cx="7464964" cy="901218"/>
      </dsp:txXfrm>
    </dsp:sp>
    <dsp:sp modelId="{EB4E909A-27DD-42E5-BD87-648CA72B1D1A}">
      <dsp:nvSpPr>
        <dsp:cNvPr id="0" name=""/>
        <dsp:cNvSpPr/>
      </dsp:nvSpPr>
      <dsp:spPr>
        <a:xfrm>
          <a:off x="718478" y="1131347"/>
          <a:ext cx="8578850" cy="957294"/>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Transformation digital and creative economy</a:t>
          </a:r>
          <a:endParaRPr lang="en-AU" sz="2400" kern="1200" dirty="0"/>
        </a:p>
      </dsp:txBody>
      <dsp:txXfrm>
        <a:off x="746516" y="1159385"/>
        <a:ext cx="7182054" cy="901218"/>
      </dsp:txXfrm>
    </dsp:sp>
    <dsp:sp modelId="{88D8E3C3-41BC-4472-83B0-3641D6D9ABFF}">
      <dsp:nvSpPr>
        <dsp:cNvPr id="0" name=""/>
        <dsp:cNvSpPr/>
      </dsp:nvSpPr>
      <dsp:spPr>
        <a:xfrm>
          <a:off x="1426233" y="2262695"/>
          <a:ext cx="8578850" cy="957294"/>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MY" sz="2400" b="0" kern="1200" dirty="0"/>
            <a:t>Vice President </a:t>
          </a:r>
          <a:r>
            <a:rPr lang="en-MY" sz="2400" b="0" kern="1200" dirty="0" err="1"/>
            <a:t>Ma'ruf</a:t>
          </a:r>
          <a:r>
            <a:rPr lang="en-MY" sz="2400" b="0" kern="1200" dirty="0"/>
            <a:t> Amin encourages the halal lifestyle in Indonesia to be further expanded.</a:t>
          </a:r>
          <a:endParaRPr lang="en-AU" sz="2400" b="0" kern="1200" dirty="0"/>
        </a:p>
      </dsp:txBody>
      <dsp:txXfrm>
        <a:off x="1454271" y="2290733"/>
        <a:ext cx="7192777" cy="901218"/>
      </dsp:txXfrm>
    </dsp:sp>
    <dsp:sp modelId="{E0835D3C-EE5D-4A49-8588-14D0160E9C86}">
      <dsp:nvSpPr>
        <dsp:cNvPr id="0" name=""/>
        <dsp:cNvSpPr/>
      </dsp:nvSpPr>
      <dsp:spPr>
        <a:xfrm>
          <a:off x="2144712" y="3394043"/>
          <a:ext cx="8578850" cy="957294"/>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MY" sz="2400" b="0" kern="1200" dirty="0"/>
            <a:t>Started with awareness of the importance of halal products or halal awareness among the public</a:t>
          </a:r>
          <a:endParaRPr lang="en-AU" sz="2400" b="0" kern="1200" dirty="0"/>
        </a:p>
      </dsp:txBody>
      <dsp:txXfrm>
        <a:off x="2172750" y="3422081"/>
        <a:ext cx="7182054" cy="901218"/>
      </dsp:txXfrm>
    </dsp:sp>
    <dsp:sp modelId="{F59C7920-B8C0-4E3A-9D29-AFFE8A8C52F8}">
      <dsp:nvSpPr>
        <dsp:cNvPr id="0" name=""/>
        <dsp:cNvSpPr/>
      </dsp:nvSpPr>
      <dsp:spPr>
        <a:xfrm>
          <a:off x="7956609" y="733200"/>
          <a:ext cx="622241" cy="622241"/>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dk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AU" sz="2800" kern="1200"/>
        </a:p>
      </dsp:txBody>
      <dsp:txXfrm>
        <a:off x="8096613" y="733200"/>
        <a:ext cx="342233" cy="468236"/>
      </dsp:txXfrm>
    </dsp:sp>
    <dsp:sp modelId="{05D33C17-E4A4-4FD3-B20B-59C11DD5E315}">
      <dsp:nvSpPr>
        <dsp:cNvPr id="0" name=""/>
        <dsp:cNvSpPr/>
      </dsp:nvSpPr>
      <dsp:spPr>
        <a:xfrm>
          <a:off x="8675087" y="1864548"/>
          <a:ext cx="622241" cy="622241"/>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dk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AU" sz="2800" kern="1200"/>
        </a:p>
      </dsp:txBody>
      <dsp:txXfrm>
        <a:off x="8815091" y="1864548"/>
        <a:ext cx="342233" cy="468236"/>
      </dsp:txXfrm>
    </dsp:sp>
    <dsp:sp modelId="{57865D2B-3966-4246-8E69-6D7690EDA768}">
      <dsp:nvSpPr>
        <dsp:cNvPr id="0" name=""/>
        <dsp:cNvSpPr/>
      </dsp:nvSpPr>
      <dsp:spPr>
        <a:xfrm>
          <a:off x="9382842" y="2995896"/>
          <a:ext cx="622241" cy="622241"/>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dk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AU" sz="2800" kern="1200"/>
        </a:p>
      </dsp:txBody>
      <dsp:txXfrm>
        <a:off x="9522846" y="2995896"/>
        <a:ext cx="342233" cy="4682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B2F6D5-B010-45F8-967D-FCF49C54361D}">
      <dsp:nvSpPr>
        <dsp:cNvPr id="0" name=""/>
        <dsp:cNvSpPr/>
      </dsp:nvSpPr>
      <dsp:spPr>
        <a:xfrm>
          <a:off x="0" y="383427"/>
          <a:ext cx="10723563" cy="604800"/>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E74C32-9A98-465C-826A-59BDEE681F9F}">
      <dsp:nvSpPr>
        <dsp:cNvPr id="0" name=""/>
        <dsp:cNvSpPr/>
      </dsp:nvSpPr>
      <dsp:spPr>
        <a:xfrm>
          <a:off x="536178" y="29187"/>
          <a:ext cx="7506494" cy="70848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728" tIns="0" rIns="283728" bIns="0" numCol="1" spcCol="1270" anchor="ctr" anchorCtr="0">
          <a:noAutofit/>
        </a:bodyPr>
        <a:lstStyle/>
        <a:p>
          <a:pPr marL="0" lvl="0" indent="0" algn="l" defTabSz="1066800">
            <a:lnSpc>
              <a:spcPct val="90000"/>
            </a:lnSpc>
            <a:spcBef>
              <a:spcPct val="0"/>
            </a:spcBef>
            <a:spcAft>
              <a:spcPct val="35000"/>
            </a:spcAft>
            <a:buNone/>
          </a:pPr>
          <a:r>
            <a:rPr lang="en-AU" sz="2400" kern="1200" dirty="0"/>
            <a:t>Qualitative Approach</a:t>
          </a:r>
        </a:p>
      </dsp:txBody>
      <dsp:txXfrm>
        <a:off x="570763" y="63772"/>
        <a:ext cx="7437324" cy="639310"/>
      </dsp:txXfrm>
    </dsp:sp>
    <dsp:sp modelId="{2AC784F8-85DF-44CE-B556-2057651F3D62}">
      <dsp:nvSpPr>
        <dsp:cNvPr id="0" name=""/>
        <dsp:cNvSpPr/>
      </dsp:nvSpPr>
      <dsp:spPr>
        <a:xfrm>
          <a:off x="0" y="1472067"/>
          <a:ext cx="10723563" cy="604800"/>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F60CD5-0EB7-4FE1-A790-6770CF15295C}">
      <dsp:nvSpPr>
        <dsp:cNvPr id="0" name=""/>
        <dsp:cNvSpPr/>
      </dsp:nvSpPr>
      <dsp:spPr>
        <a:xfrm>
          <a:off x="536178" y="1117827"/>
          <a:ext cx="7506494" cy="70848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728" tIns="0" rIns="283728" bIns="0" numCol="1" spcCol="1270" anchor="ctr" anchorCtr="0">
          <a:noAutofit/>
        </a:bodyPr>
        <a:lstStyle/>
        <a:p>
          <a:pPr marL="0" lvl="0" indent="0" algn="l" defTabSz="1066800">
            <a:lnSpc>
              <a:spcPct val="90000"/>
            </a:lnSpc>
            <a:spcBef>
              <a:spcPct val="0"/>
            </a:spcBef>
            <a:spcAft>
              <a:spcPct val="35000"/>
            </a:spcAft>
            <a:buNone/>
          </a:pPr>
          <a:r>
            <a:rPr lang="en-AU" sz="2400" kern="1200" dirty="0"/>
            <a:t>Case Study</a:t>
          </a:r>
        </a:p>
      </dsp:txBody>
      <dsp:txXfrm>
        <a:off x="570763" y="1152412"/>
        <a:ext cx="7437324" cy="639310"/>
      </dsp:txXfrm>
    </dsp:sp>
    <dsp:sp modelId="{CC4D0DD2-F250-4519-8624-DE0525692631}">
      <dsp:nvSpPr>
        <dsp:cNvPr id="0" name=""/>
        <dsp:cNvSpPr/>
      </dsp:nvSpPr>
      <dsp:spPr>
        <a:xfrm>
          <a:off x="0" y="3717350"/>
          <a:ext cx="10723563" cy="604800"/>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B41A83-C4A5-4DC5-81E9-F366426EA2DB}">
      <dsp:nvSpPr>
        <dsp:cNvPr id="0" name=""/>
        <dsp:cNvSpPr/>
      </dsp:nvSpPr>
      <dsp:spPr>
        <a:xfrm>
          <a:off x="535654" y="2206467"/>
          <a:ext cx="7674044" cy="1865123"/>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728" tIns="0" rIns="283728" bIns="0" numCol="1" spcCol="1270" anchor="ctr" anchorCtr="0">
          <a:noAutofit/>
        </a:bodyPr>
        <a:lstStyle/>
        <a:p>
          <a:pPr marL="0" lvl="0" indent="0" algn="l" defTabSz="1066800">
            <a:lnSpc>
              <a:spcPct val="100000"/>
            </a:lnSpc>
            <a:spcBef>
              <a:spcPct val="0"/>
            </a:spcBef>
            <a:spcAft>
              <a:spcPct val="35000"/>
            </a:spcAft>
            <a:buNone/>
          </a:pPr>
          <a:r>
            <a:rPr lang="en-AU" sz="2400" kern="1200" dirty="0"/>
            <a:t>Data Collection  :  observation &amp; in-depth interview  (</a:t>
          </a:r>
          <a:r>
            <a:rPr lang="en-AU" sz="2000" kern="1200" dirty="0"/>
            <a:t>Founder of Halal Lifestyle </a:t>
          </a:r>
          <a:r>
            <a:rPr lang="en-AU" sz="2000" kern="1200" dirty="0" err="1"/>
            <a:t>Center</a:t>
          </a:r>
          <a:r>
            <a:rPr lang="en-AU" sz="2000" kern="1200" dirty="0"/>
            <a:t> /a former deputy of Ministry of Tourism/Halal expert &amp; Producer of TV Program titled “ Sharia Economy Talk” </a:t>
          </a:r>
        </a:p>
      </dsp:txBody>
      <dsp:txXfrm>
        <a:off x="626702" y="2297515"/>
        <a:ext cx="7491948" cy="1683027"/>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B052-A59B-4AE3-A89A-E7748630C15B}"/>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BDA9EC4-FEA9-41D2-BE8D-F709F01D37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E155CF-52F5-4879-B7F3-D05812AC4A6D}"/>
              </a:ext>
            </a:extLst>
          </p:cNvPr>
          <p:cNvSpPr>
            <a:spLocks noGrp="1"/>
          </p:cNvSpPr>
          <p:nvPr>
            <p:ph type="dt" sz="half" idx="10"/>
          </p:nvPr>
        </p:nvSpPr>
        <p:spPr/>
        <p:txBody>
          <a:bodyPr/>
          <a:lstStyle/>
          <a:p>
            <a:fld id="{073D55F9-11A3-4523-8F38-6BA37933791A}" type="datetime1">
              <a:rPr lang="en-US" smtClean="0"/>
              <a:t>7/26/2021</a:t>
            </a:fld>
            <a:endParaRPr lang="en-US"/>
          </a:p>
        </p:txBody>
      </p:sp>
      <p:sp>
        <p:nvSpPr>
          <p:cNvPr id="5" name="Footer Placeholder 4">
            <a:extLst>
              <a:ext uri="{FF2B5EF4-FFF2-40B4-BE49-F238E27FC236}">
                <a16:creationId xmlns:a16="http://schemas.microsoft.com/office/drawing/2014/main" id="{80D053AC-61ED-4C2F-90BF-D4A9165451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138B2ED7-A198-4613-B8C9-EE02BAE24FA4}"/>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690963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B47DD-81F8-4128-9E50-04A9F2D3DC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6564D1-2B83-4C0F-ACBA-E91472C50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6FA1D7D-D2EC-4ADB-9C65-191DEC82DDF4}"/>
              </a:ext>
            </a:extLst>
          </p:cNvPr>
          <p:cNvSpPr>
            <a:spLocks noGrp="1"/>
          </p:cNvSpPr>
          <p:nvPr>
            <p:ph type="dt" sz="half" idx="10"/>
          </p:nvPr>
        </p:nvSpPr>
        <p:spPr/>
        <p:txBody>
          <a:bodyPr/>
          <a:lstStyle/>
          <a:p>
            <a:fld id="{0B4E757A-3EC2-4683-9080-1A460C37C843}" type="datetime1">
              <a:rPr lang="en-US" smtClean="0"/>
              <a:t>7/26/2021</a:t>
            </a:fld>
            <a:endParaRPr lang="en-US"/>
          </a:p>
        </p:txBody>
      </p:sp>
      <p:sp>
        <p:nvSpPr>
          <p:cNvPr id="5" name="Footer Placeholder 4">
            <a:extLst>
              <a:ext uri="{FF2B5EF4-FFF2-40B4-BE49-F238E27FC236}">
                <a16:creationId xmlns:a16="http://schemas.microsoft.com/office/drawing/2014/main" id="{534CB571-86F9-474A-826A-75CC21C8832B}"/>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1384F5F-50E6-4BB9-B848-EE2302C02ABE}"/>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265281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3F08DF-1C0D-4F53-A3AB-95D7B55FA0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0D3BBD-C494-4E94-B189-319802A93E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3C0BD9-4BED-43D3-852F-B74B949A2287}"/>
              </a:ext>
            </a:extLst>
          </p:cNvPr>
          <p:cNvSpPr>
            <a:spLocks noGrp="1"/>
          </p:cNvSpPr>
          <p:nvPr>
            <p:ph type="dt" sz="half" idx="10"/>
          </p:nvPr>
        </p:nvSpPr>
        <p:spPr>
          <a:xfrm>
            <a:off x="523539" y="6324600"/>
            <a:ext cx="2560220" cy="365125"/>
          </a:xfrm>
        </p:spPr>
        <p:txBody>
          <a:bodyPr/>
          <a:lstStyle/>
          <a:p>
            <a:fld id="{5CC8096C-64ED-4153-A483-5C02E44AD5C3}" type="datetime1">
              <a:rPr lang="en-US" smtClean="0"/>
              <a:t>7/26/2021</a:t>
            </a:fld>
            <a:endParaRPr lang="en-US" dirty="0"/>
          </a:p>
        </p:txBody>
      </p:sp>
      <p:sp>
        <p:nvSpPr>
          <p:cNvPr id="5" name="Footer Placeholder 4">
            <a:extLst>
              <a:ext uri="{FF2B5EF4-FFF2-40B4-BE49-F238E27FC236}">
                <a16:creationId xmlns:a16="http://schemas.microsoft.com/office/drawing/2014/main" id="{BB7811DC-C725-4462-B622-DB96A8987673}"/>
              </a:ext>
            </a:extLst>
          </p:cNvPr>
          <p:cNvSpPr>
            <a:spLocks noGrp="1"/>
          </p:cNvSpPr>
          <p:nvPr>
            <p:ph type="ftr" sz="quarter" idx="11"/>
          </p:nvPr>
        </p:nvSpPr>
        <p:spPr>
          <a:xfrm>
            <a:off x="4267200" y="6319838"/>
            <a:ext cx="3982781" cy="365125"/>
          </a:xfrm>
        </p:spPr>
        <p:txBody>
          <a:bodyPr/>
          <a:lstStyle/>
          <a:p>
            <a:r>
              <a:rPr lang="en-US"/>
              <a:t>Sample Footer Text</a:t>
            </a:r>
          </a:p>
        </p:txBody>
      </p:sp>
      <p:sp>
        <p:nvSpPr>
          <p:cNvPr id="6" name="Slide Number Placeholder 5">
            <a:extLst>
              <a:ext uri="{FF2B5EF4-FFF2-40B4-BE49-F238E27FC236}">
                <a16:creationId xmlns:a16="http://schemas.microsoft.com/office/drawing/2014/main" id="{67C42D06-438F-4150-9238-E2FAEE5E28D9}"/>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675528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8991-AEF1-4F19-AAB8-436EAD58C28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D25B44F-E7DA-40C6-8B44-71EAB6BDFC98}"/>
              </a:ext>
            </a:extLst>
          </p:cNvPr>
          <p:cNvSpPr>
            <a:spLocks noGrp="1"/>
          </p:cNvSpPr>
          <p:nvPr>
            <p:ph idx="1"/>
          </p:nvPr>
        </p:nvSpPr>
        <p:spPr/>
        <p:txBody>
          <a:bodyPr/>
          <a:lstStyle>
            <a:lvl1pPr marL="228600" indent="-228600">
              <a:buFont typeface="Arial" panose="020B0604020202020204" pitchFamily="34" charset="0"/>
              <a:buChar char="•"/>
              <a:defRPr/>
            </a:lvl1pPr>
            <a:lvl2pPr marL="228600" indent="-228600">
              <a:buFont typeface="Arial" panose="020B0604020202020204" pitchFamily="34" charset="0"/>
              <a:buChar char="•"/>
              <a:defRPr/>
            </a:lvl2pPr>
            <a:lvl3pPr marL="228600" indent="-228600">
              <a:buFont typeface="Arial" panose="020B0604020202020204" pitchFamily="34" charset="0"/>
              <a:buChar char="•"/>
              <a:defRPr/>
            </a:lvl3pPr>
            <a:lvl4pPr marL="228600" indent="-228600">
              <a:buFont typeface="Arial" panose="020B0604020202020204" pitchFamily="34" charset="0"/>
              <a:buChar char="•"/>
              <a:defRPr/>
            </a:lvl4pPr>
            <a:lvl5pPr marL="228600" indent="-2286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F71817-A045-48C0-975B-CBEF88E9561E}"/>
              </a:ext>
            </a:extLst>
          </p:cNvPr>
          <p:cNvSpPr>
            <a:spLocks noGrp="1"/>
          </p:cNvSpPr>
          <p:nvPr>
            <p:ph type="dt" sz="half" idx="10"/>
          </p:nvPr>
        </p:nvSpPr>
        <p:spPr/>
        <p:txBody>
          <a:bodyPr/>
          <a:lstStyle/>
          <a:p>
            <a:fld id="{1CB9D56B-6EBE-4E5F-99D9-2A3DBDF37D0A}" type="datetime1">
              <a:rPr lang="en-US" smtClean="0"/>
              <a:t>7/26/2021</a:t>
            </a:fld>
            <a:endParaRPr lang="en-US"/>
          </a:p>
        </p:txBody>
      </p:sp>
      <p:sp>
        <p:nvSpPr>
          <p:cNvPr id="5" name="Footer Placeholder 4">
            <a:extLst>
              <a:ext uri="{FF2B5EF4-FFF2-40B4-BE49-F238E27FC236}">
                <a16:creationId xmlns:a16="http://schemas.microsoft.com/office/drawing/2014/main" id="{B61C39F0-32D4-407C-8BCA-97F2D9E500C9}"/>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99CF4459-37B2-4F87-B508-DB04D4332067}"/>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767706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BD03-9D57-48E9-8B43-688B72997276}"/>
              </a:ext>
            </a:extLst>
          </p:cNvPr>
          <p:cNvSpPr>
            <a:spLocks noGrp="1"/>
          </p:cNvSpPr>
          <p:nvPr>
            <p:ph type="title"/>
          </p:nvPr>
        </p:nvSpPr>
        <p:spPr>
          <a:xfrm>
            <a:off x="457200" y="1709738"/>
            <a:ext cx="10890250" cy="2852737"/>
          </a:xfrm>
        </p:spPr>
        <p:txBody>
          <a:bodyPr anchor="b"/>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3F376C-8A2F-4BE5-9669-4A6DA21B771A}"/>
              </a:ext>
            </a:extLst>
          </p:cNvPr>
          <p:cNvSpPr>
            <a:spLocks noGrp="1"/>
          </p:cNvSpPr>
          <p:nvPr>
            <p:ph type="body" idx="1"/>
          </p:nvPr>
        </p:nvSpPr>
        <p:spPr>
          <a:xfrm>
            <a:off x="457200" y="4589463"/>
            <a:ext cx="10890250" cy="1500187"/>
          </a:xfrm>
        </p:spPr>
        <p:txBody>
          <a:bodyPr/>
          <a:lstStyle>
            <a:lvl1pPr marL="0" indent="0">
              <a:buNone/>
              <a:defRPr sz="24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654893-212E-4450-8F7A-27256B31F9FB}"/>
              </a:ext>
            </a:extLst>
          </p:cNvPr>
          <p:cNvSpPr>
            <a:spLocks noGrp="1"/>
          </p:cNvSpPr>
          <p:nvPr>
            <p:ph type="dt" sz="half" idx="10"/>
          </p:nvPr>
        </p:nvSpPr>
        <p:spPr/>
        <p:txBody>
          <a:bodyPr/>
          <a:lstStyle/>
          <a:p>
            <a:fld id="{8C33F3CA-C7E3-432D-9282-18F13836509A}" type="datetime1">
              <a:rPr lang="en-US" smtClean="0"/>
              <a:t>7/26/2021</a:t>
            </a:fld>
            <a:endParaRPr lang="en-US" dirty="0"/>
          </a:p>
        </p:txBody>
      </p:sp>
      <p:sp>
        <p:nvSpPr>
          <p:cNvPr id="5" name="Footer Placeholder 4">
            <a:extLst>
              <a:ext uri="{FF2B5EF4-FFF2-40B4-BE49-F238E27FC236}">
                <a16:creationId xmlns:a16="http://schemas.microsoft.com/office/drawing/2014/main" id="{600E881A-3958-44A9-9EDB-D86F4E4144C0}"/>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CFEDBC4F-D9B8-4BFA-BE4F-D4B9B739D1BA}"/>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349490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8777-C460-4649-8822-CA943386D06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FDF69E6-1094-437B-AA7E-0E21B7136CCA}"/>
              </a:ext>
            </a:extLst>
          </p:cNvPr>
          <p:cNvSpPr>
            <a:spLocks noGrp="1"/>
          </p:cNvSpPr>
          <p:nvPr>
            <p:ph sz="half" idx="1"/>
          </p:nvPr>
        </p:nvSpPr>
        <p:spPr>
          <a:xfrm>
            <a:off x="457200" y="1825625"/>
            <a:ext cx="5562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20BC963-4591-4BE3-AE63-4999A13C50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04D5BB-DB84-4266-9B4F-E65CCFE5B310}"/>
              </a:ext>
            </a:extLst>
          </p:cNvPr>
          <p:cNvSpPr>
            <a:spLocks noGrp="1"/>
          </p:cNvSpPr>
          <p:nvPr>
            <p:ph type="dt" sz="half" idx="10"/>
          </p:nvPr>
        </p:nvSpPr>
        <p:spPr/>
        <p:txBody>
          <a:bodyPr/>
          <a:lstStyle/>
          <a:p>
            <a:fld id="{75BE9C62-1337-40B8-BA50-E9F4861DB4BC}" type="datetime1">
              <a:rPr lang="en-US" smtClean="0"/>
              <a:t>7/26/2021</a:t>
            </a:fld>
            <a:endParaRPr lang="en-US"/>
          </a:p>
        </p:txBody>
      </p:sp>
      <p:sp>
        <p:nvSpPr>
          <p:cNvPr id="6" name="Footer Placeholder 5">
            <a:extLst>
              <a:ext uri="{FF2B5EF4-FFF2-40B4-BE49-F238E27FC236}">
                <a16:creationId xmlns:a16="http://schemas.microsoft.com/office/drawing/2014/main" id="{891A99B5-D493-4AB1-AF24-6660540D56A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FE178D0-5F1E-43FA-B447-53501EDD17C0}"/>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922293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85CC-8D2B-4219-A2A4-1625A02DFE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6143C8-1CF7-440E-99A3-0527314598C6}"/>
              </a:ext>
            </a:extLst>
          </p:cNvPr>
          <p:cNvSpPr>
            <a:spLocks noGrp="1"/>
          </p:cNvSpPr>
          <p:nvPr>
            <p:ph type="body" idx="1"/>
          </p:nvPr>
        </p:nvSpPr>
        <p:spPr>
          <a:xfrm>
            <a:off x="839788" y="1820863"/>
            <a:ext cx="5157787" cy="1150937"/>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839788" y="3101975"/>
            <a:ext cx="5157787" cy="3087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6CB5B7-DC23-41CE-872B-E25BD64F84A5}"/>
              </a:ext>
            </a:extLst>
          </p:cNvPr>
          <p:cNvSpPr>
            <a:spLocks noGrp="1"/>
          </p:cNvSpPr>
          <p:nvPr>
            <p:ph type="body" sz="quarter" idx="3"/>
          </p:nvPr>
        </p:nvSpPr>
        <p:spPr>
          <a:xfrm>
            <a:off x="6172200" y="1820863"/>
            <a:ext cx="5183188" cy="1150937"/>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6172200" y="3101975"/>
            <a:ext cx="5183188" cy="3087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fld id="{47C195EB-2DA3-4B24-8725-19BC22A7BE50}" type="datetime1">
              <a:rPr lang="en-US" smtClean="0"/>
              <a:t>7/26/2021</a:t>
            </a:fld>
            <a:endParaRPr lang="en-US"/>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104779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DD4C-BFBC-4087-B94C-4DD0690E838E}"/>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EB9D434-8228-4C7F-B520-14121EBC903B}"/>
              </a:ext>
            </a:extLst>
          </p:cNvPr>
          <p:cNvSpPr>
            <a:spLocks noGrp="1"/>
          </p:cNvSpPr>
          <p:nvPr>
            <p:ph type="dt" sz="half" idx="10"/>
          </p:nvPr>
        </p:nvSpPr>
        <p:spPr/>
        <p:txBody>
          <a:bodyPr/>
          <a:lstStyle/>
          <a:p>
            <a:fld id="{F4E237E6-0076-4915-A5A8-B7C11FA4F374}" type="datetime1">
              <a:rPr lang="en-US" smtClean="0"/>
              <a:t>7/26/2021</a:t>
            </a:fld>
            <a:endParaRPr lang="en-US"/>
          </a:p>
        </p:txBody>
      </p:sp>
      <p:sp>
        <p:nvSpPr>
          <p:cNvPr id="4" name="Footer Placeholder 3">
            <a:extLst>
              <a:ext uri="{FF2B5EF4-FFF2-40B4-BE49-F238E27FC236}">
                <a16:creationId xmlns:a16="http://schemas.microsoft.com/office/drawing/2014/main" id="{997B89BD-A70A-48D2-A3D9-DB2C0DB123B4}"/>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B4ACF4EF-5A2A-4A47-81DF-80CB513060F6}"/>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752640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fld id="{3505F58F-C0B5-422A-8E5A-6B99E5D80F0A}" type="datetime1">
              <a:rPr lang="en-US" smtClean="0"/>
              <a:t>7/26/2021</a:t>
            </a:fld>
            <a:endParaRPr lang="en-US"/>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801579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10DAA-DDE3-4C9C-8171-385A3DAC81CF}"/>
              </a:ext>
            </a:extLst>
          </p:cNvPr>
          <p:cNvSpPr>
            <a:spLocks noGrp="1"/>
          </p:cNvSpPr>
          <p:nvPr>
            <p:ph type="title"/>
          </p:nvPr>
        </p:nvSpPr>
        <p:spPr>
          <a:xfrm>
            <a:off x="839788" y="685800"/>
            <a:ext cx="3932237" cy="1981200"/>
          </a:xfrm>
        </p:spPr>
        <p:txBody>
          <a:bodyPr anchor="b"/>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AF73DB2-BD72-4F5E-9CA2-197343A0908A}"/>
              </a:ext>
            </a:extLst>
          </p:cNvPr>
          <p:cNvSpPr>
            <a:spLocks noGrp="1"/>
          </p:cNvSpPr>
          <p:nvPr>
            <p:ph idx="1"/>
          </p:nvPr>
        </p:nvSpPr>
        <p:spPr>
          <a:xfrm>
            <a:off x="5183188" y="685801"/>
            <a:ext cx="6172200" cy="5175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1F01536-2B0A-42A2-827E-2EB2C324A5FE}"/>
              </a:ext>
            </a:extLst>
          </p:cNvPr>
          <p:cNvSpPr>
            <a:spLocks noGrp="1"/>
          </p:cNvSpPr>
          <p:nvPr>
            <p:ph type="body" sz="half" idx="2"/>
          </p:nvPr>
        </p:nvSpPr>
        <p:spPr>
          <a:xfrm>
            <a:off x="839788" y="2971800"/>
            <a:ext cx="3932237" cy="2897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22CD09-61EF-4733-831C-5B133DAE1F4C}"/>
              </a:ext>
            </a:extLst>
          </p:cNvPr>
          <p:cNvSpPr>
            <a:spLocks noGrp="1"/>
          </p:cNvSpPr>
          <p:nvPr>
            <p:ph type="dt" sz="half" idx="10"/>
          </p:nvPr>
        </p:nvSpPr>
        <p:spPr/>
        <p:txBody>
          <a:bodyPr/>
          <a:lstStyle/>
          <a:p>
            <a:fld id="{7565E655-9687-48DF-A33F-F8824CCCB5D1}" type="datetime1">
              <a:rPr lang="en-US" smtClean="0"/>
              <a:t>7/26/2021</a:t>
            </a:fld>
            <a:endParaRPr lang="en-US"/>
          </a:p>
        </p:txBody>
      </p:sp>
      <p:sp>
        <p:nvSpPr>
          <p:cNvPr id="6" name="Footer Placeholder 5">
            <a:extLst>
              <a:ext uri="{FF2B5EF4-FFF2-40B4-BE49-F238E27FC236}">
                <a16:creationId xmlns:a16="http://schemas.microsoft.com/office/drawing/2014/main" id="{5B109FCF-96E4-4EBF-AAFB-5E9AD22A68AE}"/>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9E381A6-E580-49A4-989C-EF4A54F83B45}"/>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743362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CFA6E-F719-4613-8815-591471E722E5}"/>
              </a:ext>
            </a:extLst>
          </p:cNvPr>
          <p:cNvSpPr>
            <a:spLocks noGrp="1"/>
          </p:cNvSpPr>
          <p:nvPr>
            <p:ph type="title"/>
          </p:nvPr>
        </p:nvSpPr>
        <p:spPr>
          <a:xfrm>
            <a:off x="839788" y="685800"/>
            <a:ext cx="3932237" cy="2209799"/>
          </a:xfrm>
        </p:spPr>
        <p:txBody>
          <a:bodyPr anchor="b"/>
          <a:lstStyle>
            <a:lvl1pPr>
              <a:defRPr sz="4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54384F3-CDE0-4329-B76D-45AAC94B04A8}"/>
              </a:ext>
            </a:extLst>
          </p:cNvPr>
          <p:cNvSpPr>
            <a:spLocks noGrp="1"/>
          </p:cNvSpPr>
          <p:nvPr>
            <p:ph type="pic" idx="1"/>
          </p:nvPr>
        </p:nvSpPr>
        <p:spPr>
          <a:xfrm>
            <a:off x="5183188" y="685801"/>
            <a:ext cx="6172200" cy="5175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9A9D7EB-40DA-460F-A48A-3E6D5E5612E7}"/>
              </a:ext>
            </a:extLst>
          </p:cNvPr>
          <p:cNvSpPr>
            <a:spLocks noGrp="1"/>
          </p:cNvSpPr>
          <p:nvPr>
            <p:ph type="body" sz="half" idx="2"/>
          </p:nvPr>
        </p:nvSpPr>
        <p:spPr>
          <a:xfrm>
            <a:off x="839788" y="2971800"/>
            <a:ext cx="3932237" cy="2897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56944C-E229-457E-868E-C48FF47DA37A}"/>
              </a:ext>
            </a:extLst>
          </p:cNvPr>
          <p:cNvSpPr>
            <a:spLocks noGrp="1"/>
          </p:cNvSpPr>
          <p:nvPr>
            <p:ph type="dt" sz="half" idx="10"/>
          </p:nvPr>
        </p:nvSpPr>
        <p:spPr/>
        <p:txBody>
          <a:bodyPr/>
          <a:lstStyle/>
          <a:p>
            <a:fld id="{B97FD56A-AAB8-4544-A495-D0645413C9E3}" type="datetime1">
              <a:rPr lang="en-US" smtClean="0"/>
              <a:t>7/26/2021</a:t>
            </a:fld>
            <a:endParaRPr lang="en-US"/>
          </a:p>
        </p:txBody>
      </p:sp>
      <p:sp>
        <p:nvSpPr>
          <p:cNvPr id="6" name="Footer Placeholder 5">
            <a:extLst>
              <a:ext uri="{FF2B5EF4-FFF2-40B4-BE49-F238E27FC236}">
                <a16:creationId xmlns:a16="http://schemas.microsoft.com/office/drawing/2014/main" id="{CC7115FE-359F-46EA-A3C8-0D18544E34A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5165D17-3010-4FF5-9071-5CCD3E6995D6}"/>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547100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5" name="Rectangle 114">
            <a:extLst>
              <a:ext uri="{FF2B5EF4-FFF2-40B4-BE49-F238E27FC236}">
                <a16:creationId xmlns:a16="http://schemas.microsoft.com/office/drawing/2014/main" id="{A4798C7F-C8CA-4799-BF37-3AB4642CDB66}"/>
              </a:ext>
            </a:extLst>
          </p:cNvPr>
          <p:cNvSpPr/>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80" name="Group 79">
            <a:extLst>
              <a:ext uri="{FF2B5EF4-FFF2-40B4-BE49-F238E27FC236}">
                <a16:creationId xmlns:a16="http://schemas.microsoft.com/office/drawing/2014/main" id="{87F0794B-55D3-4D2D-BDE7-4688ED321E42}"/>
              </a:ext>
            </a:extLst>
          </p:cNvPr>
          <p:cNvGrpSpPr/>
          <p:nvPr/>
        </p:nvGrpSpPr>
        <p:grpSpPr>
          <a:xfrm>
            <a:off x="-11413" y="0"/>
            <a:ext cx="12214827" cy="6858000"/>
            <a:chOff x="-6214" y="-1"/>
            <a:chExt cx="12214827" cy="6858000"/>
          </a:xfrm>
        </p:grpSpPr>
        <p:cxnSp>
          <p:nvCxnSpPr>
            <p:cNvPr id="81" name="Straight Connector 80">
              <a:extLst>
                <a:ext uri="{FF2B5EF4-FFF2-40B4-BE49-F238E27FC236}">
                  <a16:creationId xmlns:a16="http://schemas.microsoft.com/office/drawing/2014/main" id="{BE4C795B-1813-4CC6-B03F-8DD130BEAABD}"/>
                </a:ext>
              </a:extLst>
            </p:cNvPr>
            <p:cNvCxnSpPr>
              <a:cxnSpLocks/>
            </p:cNvCxnSpPr>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0F4C04D-5CD8-446B-BE3D-257172E6E4CB}"/>
                </a:ext>
              </a:extLst>
            </p:cNvPr>
            <p:cNvCxnSpPr>
              <a:cxnSpLocks/>
            </p:cNvCxnSpPr>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DDC802E-606F-4F39-84B6-90DF0FE54461}"/>
                </a:ext>
              </a:extLst>
            </p:cNvPr>
            <p:cNvCxnSpPr>
              <a:cxnSpLocks/>
            </p:cNvCxnSpPr>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C5B0C75-0136-4A39-9AB6-0F02C4527810}"/>
                </a:ext>
              </a:extLst>
            </p:cNvPr>
            <p:cNvCxnSpPr>
              <a:cxnSpLocks/>
            </p:cNvCxnSpPr>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5ED2B52-3D40-46DE-8B54-99A4071578D8}"/>
                </a:ext>
              </a:extLst>
            </p:cNvPr>
            <p:cNvCxnSpPr>
              <a:cxnSpLocks/>
            </p:cNvCxnSpPr>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8BCEC75-1B6B-45B2-8041-8D933FCF60F5}"/>
                </a:ext>
              </a:extLst>
            </p:cNvPr>
            <p:cNvCxnSpPr>
              <a:cxnSpLocks/>
            </p:cNvCxnSpPr>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6A2FC789-056A-43CC-807E-4262CDC3E0F5}"/>
                </a:ext>
              </a:extLst>
            </p:cNvPr>
            <p:cNvCxnSpPr>
              <a:cxnSpLocks/>
            </p:cNvCxnSpPr>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8C32FD3-76B0-40E7-89F2-E9C523210AF4}"/>
                </a:ext>
              </a:extLst>
            </p:cNvPr>
            <p:cNvCxnSpPr>
              <a:cxnSpLocks/>
            </p:cNvCxnSpPr>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82E9447-8362-426C-840A-B6F2231F7BCC}"/>
                </a:ext>
              </a:extLst>
            </p:cNvPr>
            <p:cNvCxnSpPr>
              <a:cxnSpLocks/>
            </p:cNvCxnSpPr>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F141DC8-83CE-4C21-A5BA-E2FFF3D866EF}"/>
                </a:ext>
              </a:extLst>
            </p:cNvPr>
            <p:cNvCxnSpPr>
              <a:cxnSpLocks/>
            </p:cNvCxnSpPr>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12A697C-ECBC-40A9-AC69-BF96A34B91AF}"/>
                </a:ext>
              </a:extLst>
            </p:cNvPr>
            <p:cNvCxnSpPr>
              <a:cxnSpLocks/>
            </p:cNvCxnSpPr>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2E988AF-5EFB-43D3-B93F-6E4F41A2C90B}"/>
                </a:ext>
              </a:extLst>
            </p:cNvPr>
            <p:cNvCxnSpPr>
              <a:cxnSpLocks/>
            </p:cNvCxnSpPr>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6B312C1B-AAE2-4A6D-ACC7-ABAA75D42854}"/>
                </a:ext>
              </a:extLst>
            </p:cNvPr>
            <p:cNvCxnSpPr>
              <a:cxnSpLocks/>
            </p:cNvCxnSpPr>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7B96146-61DA-44D6-A9DF-6DB41FCF2D80}"/>
                </a:ext>
              </a:extLst>
            </p:cNvPr>
            <p:cNvCxnSpPr>
              <a:cxnSpLocks/>
            </p:cNvCxnSpPr>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B33F93D-4439-46EE-97C4-9CECAAFDCF60}"/>
                </a:ext>
              </a:extLst>
            </p:cNvPr>
            <p:cNvCxnSpPr>
              <a:cxnSpLocks/>
            </p:cNvCxnSpPr>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914B275-A3D7-4BA4-B8CB-E7657100F3AD}"/>
                </a:ext>
              </a:extLst>
            </p:cNvPr>
            <p:cNvCxnSpPr>
              <a:cxnSpLocks/>
            </p:cNvCxnSpPr>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D26EF3B-FBE7-4D57-8E01-553F50734A68}"/>
                </a:ext>
              </a:extLst>
            </p:cNvPr>
            <p:cNvCxnSpPr>
              <a:cxnSpLocks/>
            </p:cNvCxnSpPr>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CC1E671-BA54-4B31-9A2E-8F50BC57A260}"/>
                </a:ext>
              </a:extLst>
            </p:cNvPr>
            <p:cNvCxnSpPr>
              <a:cxnSpLocks/>
            </p:cNvCxnSpPr>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836A704-3624-4ABF-9A67-0F52C2F3EFBF}"/>
                </a:ext>
              </a:extLst>
            </p:cNvPr>
            <p:cNvCxnSpPr>
              <a:cxnSpLocks/>
            </p:cNvCxnSpPr>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FDC385D-BA34-481F-A991-A776E0B19301}"/>
                </a:ext>
              </a:extLst>
            </p:cNvPr>
            <p:cNvCxnSpPr>
              <a:cxnSpLocks/>
            </p:cNvCxnSpPr>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F1EF033A-D8FB-416B-AE51-4E098A27D68C}"/>
                </a:ext>
              </a:extLst>
            </p:cNvPr>
            <p:cNvCxnSpPr>
              <a:cxnSpLocks/>
            </p:cNvCxnSpPr>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7C17B48-F458-4E9B-9331-56FCDC5B6AB2}"/>
                </a:ext>
              </a:extLst>
            </p:cNvPr>
            <p:cNvCxnSpPr>
              <a:cxnSpLocks/>
            </p:cNvCxnSpPr>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07E44A4B-D453-46F0-A83D-AF0B33D5C59F}"/>
                </a:ext>
              </a:extLst>
            </p:cNvPr>
            <p:cNvCxnSpPr>
              <a:cxnSpLocks/>
            </p:cNvCxnSpPr>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46BEA9F-314B-440D-AE8D-21E1252EC5A0}"/>
                </a:ext>
              </a:extLst>
            </p:cNvPr>
            <p:cNvCxnSpPr>
              <a:cxnSpLocks/>
            </p:cNvCxnSpPr>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F15EAFD0-4869-4612-ACDE-ABC703104E88}"/>
                </a:ext>
              </a:extLst>
            </p:cNvPr>
            <p:cNvCxnSpPr>
              <a:cxnSpLocks/>
            </p:cNvCxnSpPr>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A0F26706-7F23-4FF0-9CAF-F3C4F47C119D}"/>
                </a:ext>
              </a:extLst>
            </p:cNvPr>
            <p:cNvCxnSpPr>
              <a:cxnSpLocks/>
            </p:cNvCxnSpPr>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0195A72-345A-4E88-8D71-14DB3D1B607D}"/>
                </a:ext>
              </a:extLst>
            </p:cNvPr>
            <p:cNvCxnSpPr>
              <a:cxnSpLocks/>
            </p:cNvCxnSpPr>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0DBF51A6-A3BC-49FE-BB01-E8992811774E}"/>
                </a:ext>
              </a:extLst>
            </p:cNvPr>
            <p:cNvCxnSpPr>
              <a:cxnSpLocks/>
            </p:cNvCxnSpPr>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A78DF911-744C-419B-83DC-39F270BBF41F}"/>
                </a:ext>
              </a:extLst>
            </p:cNvPr>
            <p:cNvCxnSpPr>
              <a:cxnSpLocks/>
            </p:cNvCxnSpPr>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49" name="Freeform: Shape 148">
            <a:extLst>
              <a:ext uri="{FF2B5EF4-FFF2-40B4-BE49-F238E27FC236}">
                <a16:creationId xmlns:a16="http://schemas.microsoft.com/office/drawing/2014/main" id="{216BB147-20D5-4D93-BDA5-1BC614D6A4B2}"/>
              </a:ext>
            </a:extLst>
          </p:cNvPr>
          <p:cNvSpPr/>
          <p:nvPr/>
        </p:nvSpPr>
        <p:spPr>
          <a:xfrm>
            <a:off x="-6214" y="5014716"/>
            <a:ext cx="2800124" cy="1843284"/>
          </a:xfrm>
          <a:custGeom>
            <a:avLst/>
            <a:gdLst>
              <a:gd name="connsiteX0" fmla="*/ 375358 w 2800124"/>
              <a:gd name="connsiteY0" fmla="*/ 0 h 1843284"/>
              <a:gd name="connsiteX1" fmla="*/ 2781298 w 2800124"/>
              <a:gd name="connsiteY1" fmla="*/ 1770066 h 1843284"/>
              <a:gd name="connsiteX2" fmla="*/ 2800124 w 2800124"/>
              <a:gd name="connsiteY2" fmla="*/ 1843284 h 1843284"/>
              <a:gd name="connsiteX3" fmla="*/ 1987869 w 2800124"/>
              <a:gd name="connsiteY3" fmla="*/ 1843284 h 1843284"/>
              <a:gd name="connsiteX4" fmla="*/ 1986195 w 2800124"/>
              <a:gd name="connsiteY4" fmla="*/ 1838711 h 1843284"/>
              <a:gd name="connsiteX5" fmla="*/ 375357 w 2800124"/>
              <a:gd name="connsiteY5" fmla="*/ 770976 h 1843284"/>
              <a:gd name="connsiteX6" fmla="*/ 23030 w 2800124"/>
              <a:gd name="connsiteY6" fmla="*/ 806494 h 1843284"/>
              <a:gd name="connsiteX7" fmla="*/ 0 w 2800124"/>
              <a:gd name="connsiteY7" fmla="*/ 812415 h 1843284"/>
              <a:gd name="connsiteX8" fmla="*/ 0 w 2800124"/>
              <a:gd name="connsiteY8" fmla="*/ 30983 h 1843284"/>
              <a:gd name="connsiteX9" fmla="*/ 117785 w 2800124"/>
              <a:gd name="connsiteY9" fmla="*/ 13007 h 1843284"/>
              <a:gd name="connsiteX10" fmla="*/ 375358 w 2800124"/>
              <a:gd name="connsiteY10" fmla="*/ 0 h 184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0124" h="1843284">
                <a:moveTo>
                  <a:pt x="375358" y="0"/>
                </a:moveTo>
                <a:cubicBezTo>
                  <a:pt x="1505802" y="0"/>
                  <a:pt x="2462339" y="744579"/>
                  <a:pt x="2781298" y="1770066"/>
                </a:cubicBezTo>
                <a:lnTo>
                  <a:pt x="2800124" y="1843284"/>
                </a:lnTo>
                <a:lnTo>
                  <a:pt x="1987869" y="1843284"/>
                </a:lnTo>
                <a:lnTo>
                  <a:pt x="1986195" y="1838711"/>
                </a:lnTo>
                <a:cubicBezTo>
                  <a:pt x="1720801" y="1211248"/>
                  <a:pt x="1099494" y="770976"/>
                  <a:pt x="375357" y="770976"/>
                </a:cubicBezTo>
                <a:cubicBezTo>
                  <a:pt x="254668" y="770976"/>
                  <a:pt x="136835" y="783206"/>
                  <a:pt x="23030" y="806494"/>
                </a:cubicBezTo>
                <a:lnTo>
                  <a:pt x="0" y="812415"/>
                </a:lnTo>
                <a:lnTo>
                  <a:pt x="0" y="30983"/>
                </a:lnTo>
                <a:lnTo>
                  <a:pt x="117785" y="13007"/>
                </a:lnTo>
                <a:cubicBezTo>
                  <a:pt x="202473" y="4406"/>
                  <a:pt x="288401" y="0"/>
                  <a:pt x="375358" y="0"/>
                </a:cubicBezTo>
                <a:close/>
              </a:path>
            </a:pathLst>
          </a:cu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457200" y="365125"/>
            <a:ext cx="10722932"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457200" y="1825625"/>
            <a:ext cx="1072293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457200" y="6324600"/>
            <a:ext cx="2560220" cy="365125"/>
          </a:xfrm>
          <a:prstGeom prst="rect">
            <a:avLst/>
          </a:prstGeom>
        </p:spPr>
        <p:txBody>
          <a:bodyPr vert="horz" lIns="91440" tIns="45720" rIns="91440" bIns="45720" rtlCol="0" anchor="ctr"/>
          <a:lstStyle>
            <a:lvl1pPr algn="l">
              <a:defRPr sz="900" cap="all" spc="150" baseline="0">
                <a:solidFill>
                  <a:srgbClr val="FFFFFF"/>
                </a:solidFill>
              </a:defRPr>
            </a:lvl1pPr>
          </a:lstStyle>
          <a:p>
            <a:fld id="{193BAB95-8DA7-460B-B00A-7037C8394FB0}" type="datetime1">
              <a:rPr lang="en-US" smtClean="0"/>
              <a:pPr/>
              <a:t>7/26/2021</a:t>
            </a:fld>
            <a:endParaRPr lang="en-US" dirty="0"/>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200861" y="6319838"/>
            <a:ext cx="3982781" cy="365125"/>
          </a:xfrm>
          <a:prstGeom prst="rect">
            <a:avLst/>
          </a:prstGeom>
        </p:spPr>
        <p:txBody>
          <a:bodyPr vert="horz" lIns="91440" tIns="45720" rIns="91440" bIns="45720" rtlCol="0" anchor="ctr"/>
          <a:lstStyle>
            <a:lvl1pPr algn="ctr">
              <a:defRPr sz="900" cap="all" spc="150" baseline="0">
                <a:solidFill>
                  <a:srgbClr val="FFFFFF"/>
                </a:solidFill>
              </a:defRPr>
            </a:lvl1pPr>
          </a:lstStyle>
          <a:p>
            <a:r>
              <a:rPr lang="en-US"/>
              <a:t>Sample Footer Text</a:t>
            </a:r>
            <a:endParaRPr lang="en-US" dirty="0">
              <a:solidFill>
                <a:srgbClr val="FFFFFF"/>
              </a:solidFill>
            </a:endParaRP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11190806" y="6324600"/>
            <a:ext cx="799078" cy="365125"/>
          </a:xfrm>
          <a:prstGeom prst="rect">
            <a:avLst/>
          </a:prstGeom>
        </p:spPr>
        <p:txBody>
          <a:bodyPr vert="horz" lIns="91440" tIns="45720" rIns="91440" bIns="45720" rtlCol="0" anchor="ctr"/>
          <a:lstStyle>
            <a:lvl1pPr algn="ctr">
              <a:defRPr sz="900" cap="all" spc="150" baseline="0">
                <a:solidFill>
                  <a:srgbClr val="FFFFFF"/>
                </a:solidFill>
              </a:defRPr>
            </a:lvl1pPr>
          </a:lstStyle>
          <a:p>
            <a:fld id="{11A71338-8BA2-4C79-A6C5-5A8E30081D0C}" type="slidenum">
              <a:rPr lang="en-US" smtClean="0"/>
              <a:pPr/>
              <a:t>‹#›</a:t>
            </a:fld>
            <a:endParaRPr lang="en-US" dirty="0"/>
          </a:p>
        </p:txBody>
      </p:sp>
      <p:sp>
        <p:nvSpPr>
          <p:cNvPr id="77" name="Freeform: Shape 76">
            <a:extLst>
              <a:ext uri="{FF2B5EF4-FFF2-40B4-BE49-F238E27FC236}">
                <a16:creationId xmlns:a16="http://schemas.microsoft.com/office/drawing/2014/main" id="{0A253F60-DE40-4508-A37A-61331DF1DD5D}"/>
              </a:ext>
            </a:extLst>
          </p:cNvPr>
          <p:cNvSpPr/>
          <p:nvPr/>
        </p:nvSpPr>
        <p:spPr>
          <a:xfrm>
            <a:off x="7979728" y="0"/>
            <a:ext cx="4209224" cy="1650549"/>
          </a:xfrm>
          <a:custGeom>
            <a:avLst/>
            <a:gdLst>
              <a:gd name="connsiteX0" fmla="*/ 0 w 4209224"/>
              <a:gd name="connsiteY0" fmla="*/ 0 h 1650549"/>
              <a:gd name="connsiteX1" fmla="*/ 846445 w 4209224"/>
              <a:gd name="connsiteY1" fmla="*/ 0 h 1650549"/>
              <a:gd name="connsiteX2" fmla="*/ 912542 w 4209224"/>
              <a:gd name="connsiteY2" fmla="*/ 108799 h 1650549"/>
              <a:gd name="connsiteX3" fmla="*/ 2362195 w 4209224"/>
              <a:gd name="connsiteY3" fmla="*/ 879573 h 1650549"/>
              <a:gd name="connsiteX4" fmla="*/ 3811848 w 4209224"/>
              <a:gd name="connsiteY4" fmla="*/ 108799 h 1650549"/>
              <a:gd name="connsiteX5" fmla="*/ 3877945 w 4209224"/>
              <a:gd name="connsiteY5" fmla="*/ 0 h 1650549"/>
              <a:gd name="connsiteX6" fmla="*/ 4209224 w 4209224"/>
              <a:gd name="connsiteY6" fmla="*/ 0 h 1650549"/>
              <a:gd name="connsiteX7" fmla="*/ 4209224 w 4209224"/>
              <a:gd name="connsiteY7" fmla="*/ 840421 h 1650549"/>
              <a:gd name="connsiteX8" fmla="*/ 4143538 w 4209224"/>
              <a:gd name="connsiteY8" fmla="*/ 912693 h 1650549"/>
              <a:gd name="connsiteX9" fmla="*/ 2362196 w 4209224"/>
              <a:gd name="connsiteY9" fmla="*/ 1650549 h 1650549"/>
              <a:gd name="connsiteX10" fmla="*/ 40969 w 4209224"/>
              <a:gd name="connsiteY10" fmla="*/ 111937 h 165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9224" h="1650549">
                <a:moveTo>
                  <a:pt x="0" y="0"/>
                </a:moveTo>
                <a:lnTo>
                  <a:pt x="846445" y="0"/>
                </a:lnTo>
                <a:lnTo>
                  <a:pt x="912542" y="108799"/>
                </a:lnTo>
                <a:cubicBezTo>
                  <a:pt x="1226710" y="573829"/>
                  <a:pt x="1758748" y="879573"/>
                  <a:pt x="2362195" y="879573"/>
                </a:cubicBezTo>
                <a:cubicBezTo>
                  <a:pt x="2965642" y="879573"/>
                  <a:pt x="3497680" y="573829"/>
                  <a:pt x="3811848" y="108799"/>
                </a:cubicBezTo>
                <a:lnTo>
                  <a:pt x="3877945" y="0"/>
                </a:lnTo>
                <a:lnTo>
                  <a:pt x="4209224" y="0"/>
                </a:lnTo>
                <a:lnTo>
                  <a:pt x="4209224" y="840421"/>
                </a:lnTo>
                <a:lnTo>
                  <a:pt x="4143538" y="912693"/>
                </a:lnTo>
                <a:cubicBezTo>
                  <a:pt x="3687653" y="1368578"/>
                  <a:pt x="3057854" y="1650549"/>
                  <a:pt x="2362196" y="1650549"/>
                </a:cubicBezTo>
                <a:cubicBezTo>
                  <a:pt x="1318710" y="1650549"/>
                  <a:pt x="423404" y="1016115"/>
                  <a:pt x="40969" y="111937"/>
                </a:cubicBezTo>
                <a:close/>
              </a:path>
            </a:pathLst>
          </a:cu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Tree>
    <p:extLst>
      <p:ext uri="{BB962C8B-B14F-4D97-AF65-F5344CB8AC3E}">
        <p14:creationId xmlns:p14="http://schemas.microsoft.com/office/powerpoint/2010/main" val="69327733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05" r:id="rId6"/>
    <p:sldLayoutId id="2147483701" r:id="rId7"/>
    <p:sldLayoutId id="2147483702" r:id="rId8"/>
    <p:sldLayoutId id="2147483703" r:id="rId9"/>
    <p:sldLayoutId id="2147483704" r:id="rId10"/>
    <p:sldLayoutId id="2147483706" r:id="rId11"/>
  </p:sldLayoutIdLst>
  <p:hf sldNum="0" hdr="0" ftr="0" dt="0"/>
  <p:txStyles>
    <p:titleStyle>
      <a:lvl1pPr algn="l" defTabSz="914400" rtl="0" eaLnBrk="1" latinLnBrk="0" hangingPunct="1">
        <a:lnSpc>
          <a:spcPct val="90000"/>
        </a:lnSpc>
        <a:spcBef>
          <a:spcPct val="0"/>
        </a:spcBef>
        <a:buNone/>
        <a:defRPr sz="4400" kern="1200">
          <a:solidFill>
            <a:srgbClr val="FFFFFF"/>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bg1"/>
        </a:buClr>
        <a:buSzPct val="75000"/>
        <a:buFont typeface="Arial" panose="020B0604020202020204" pitchFamily="34" charset="0"/>
        <a:buChar char="•"/>
        <a:defRPr sz="2800" kern="1200">
          <a:solidFill>
            <a:srgbClr val="FFFFFF"/>
          </a:solidFill>
          <a:latin typeface="+mn-lt"/>
          <a:ea typeface="+mn-ea"/>
          <a:cs typeface="+mn-cs"/>
        </a:defRPr>
      </a:lvl1pPr>
      <a:lvl2pPr marL="228600" indent="-228600" algn="l" defTabSz="914400" rtl="0" eaLnBrk="1" latinLnBrk="0" hangingPunct="1">
        <a:lnSpc>
          <a:spcPct val="110000"/>
        </a:lnSpc>
        <a:spcBef>
          <a:spcPts val="500"/>
        </a:spcBef>
        <a:buClr>
          <a:schemeClr val="bg1"/>
        </a:buClr>
        <a:buSzPct val="75000"/>
        <a:buFont typeface="Arial" panose="020B0604020202020204" pitchFamily="34" charset="0"/>
        <a:buChar char="•"/>
        <a:defRPr sz="2400" kern="1200">
          <a:solidFill>
            <a:srgbClr val="FFFFFF"/>
          </a:solidFill>
          <a:latin typeface="+mn-lt"/>
          <a:ea typeface="+mn-ea"/>
          <a:cs typeface="+mn-cs"/>
        </a:defRPr>
      </a:lvl2pPr>
      <a:lvl3pPr marL="228600" indent="-228600" algn="l" defTabSz="914400" rtl="0" eaLnBrk="1" latinLnBrk="0" hangingPunct="1">
        <a:lnSpc>
          <a:spcPct val="110000"/>
        </a:lnSpc>
        <a:spcBef>
          <a:spcPts val="500"/>
        </a:spcBef>
        <a:buClr>
          <a:schemeClr val="bg1"/>
        </a:buClr>
        <a:buSzPct val="75000"/>
        <a:buFont typeface="Arial" panose="020B0604020202020204" pitchFamily="34" charset="0"/>
        <a:buChar char="•"/>
        <a:defRPr sz="2000" kern="1200">
          <a:solidFill>
            <a:srgbClr val="FFFFFF"/>
          </a:solidFill>
          <a:latin typeface="+mn-lt"/>
          <a:ea typeface="+mn-ea"/>
          <a:cs typeface="+mn-cs"/>
        </a:defRPr>
      </a:lvl3pPr>
      <a:lvl4pPr marL="228600" indent="-228600" algn="l" defTabSz="914400" rtl="0" eaLnBrk="1" latinLnBrk="0" hangingPunct="1">
        <a:lnSpc>
          <a:spcPct val="110000"/>
        </a:lnSpc>
        <a:spcBef>
          <a:spcPts val="500"/>
        </a:spcBef>
        <a:buClr>
          <a:schemeClr val="bg1"/>
        </a:buClr>
        <a:buSzPct val="75000"/>
        <a:buFont typeface="Arial" panose="020B0604020202020204" pitchFamily="34" charset="0"/>
        <a:buChar char="•"/>
        <a:defRPr sz="1800" kern="1200">
          <a:solidFill>
            <a:srgbClr val="FFFFFF"/>
          </a:solidFill>
          <a:latin typeface="+mn-lt"/>
          <a:ea typeface="+mn-ea"/>
          <a:cs typeface="+mn-cs"/>
        </a:defRPr>
      </a:lvl4pPr>
      <a:lvl5pPr marL="228600" indent="-228600" algn="l" defTabSz="914400" rtl="0" eaLnBrk="1" latinLnBrk="0" hangingPunct="1">
        <a:lnSpc>
          <a:spcPct val="110000"/>
        </a:lnSpc>
        <a:spcBef>
          <a:spcPts val="500"/>
        </a:spcBef>
        <a:buClr>
          <a:schemeClr val="bg1"/>
        </a:buClr>
        <a:buSzPct val="75000"/>
        <a:buFont typeface="Arial" panose="020B0604020202020204" pitchFamily="34" charset="0"/>
        <a:buChar char="•"/>
        <a:defRPr sz="18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2.xml"/><Relationship Id="rId7" Type="http://schemas.openxmlformats.org/officeDocument/2006/relationships/diagramColors" Target="../diagrams/colors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 name="Picture 3" descr="Top view of different fruits and vegetables">
            <a:extLst>
              <a:ext uri="{FF2B5EF4-FFF2-40B4-BE49-F238E27FC236}">
                <a16:creationId xmlns:a16="http://schemas.microsoft.com/office/drawing/2014/main" id="{FCD39ABE-C10D-4421-BAD6-71AC7A44BEA6}"/>
              </a:ext>
            </a:extLst>
          </p:cNvPr>
          <p:cNvPicPr>
            <a:picLocks noChangeAspect="1"/>
          </p:cNvPicPr>
          <p:nvPr/>
        </p:nvPicPr>
        <p:blipFill rotWithShape="1">
          <a:blip r:embed="rId4"/>
          <a:srcRect t="5772" r="-1" b="6314"/>
          <a:stretch/>
        </p:blipFill>
        <p:spPr>
          <a:xfrm>
            <a:off x="20" y="10"/>
            <a:ext cx="12188932" cy="6857990"/>
          </a:xfrm>
          <a:prstGeom prst="rect">
            <a:avLst/>
          </a:prstGeom>
        </p:spPr>
      </p:pic>
      <p:sp>
        <p:nvSpPr>
          <p:cNvPr id="11" name="Rectangle 10">
            <a:extLst>
              <a:ext uri="{FF2B5EF4-FFF2-40B4-BE49-F238E27FC236}">
                <a16:creationId xmlns:a16="http://schemas.microsoft.com/office/drawing/2014/main" id="{BA6285CA-6AFA-4F27-AFB5-1B32CDE09B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3" name="Group 12">
            <a:extLst>
              <a:ext uri="{FF2B5EF4-FFF2-40B4-BE49-F238E27FC236}">
                <a16:creationId xmlns:a16="http://schemas.microsoft.com/office/drawing/2014/main" id="{91108A0F-8C78-4294-B028-9F09581FC0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4" name="Straight Connector 13">
              <a:extLst>
                <a:ext uri="{FF2B5EF4-FFF2-40B4-BE49-F238E27FC236}">
                  <a16:creationId xmlns:a16="http://schemas.microsoft.com/office/drawing/2014/main" id="{313489AA-CF3C-45B5-9A6B-D686CDD1DDF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ABF1CE3-37BC-462F-BC4B-5EF9C8287D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21847A4-7B07-4976-81EF-E68ABFC4FB3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3EBBA6-8771-481B-BACA-142F0C80534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F58D94E-BB4B-436D-8172-0F5737BEEA9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F75AA9A-4678-41CB-AEFA-13C324B847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C95E447-C172-476B-98BE-453E4049FBE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F3BD247-696E-47F7-964F-89A5823D11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E31E4B8-694B-447A-AA13-36B0A4EEC9F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8321B73-1AE7-4FA0-90EB-4E969A095D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15F8082-1C6D-496D-937D-964948B109B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B84AF1D-3604-4213-B891-4880C86F6E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3631262-5E4E-4A33-9D72-17996A538F9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A4C49C9-CD9F-417C-A832-DD9D6F9C4B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A3BBBFA-B462-4340-82C8-3EE5CCFB100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A7D3C2E-F100-49BC-9F4E-DFB50B2F9FB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46D4A85-2FF9-491B-BBF7-4D83EB8881B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8F6747A-BC05-4E83-8FE8-976BBCE305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C1FEEA0-B31C-4DD8-9CC4-DAE0655780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A783C12-3D0A-495D-B461-9D1FCC415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AD7D205-DA43-40B9-82B4-D570FB270F5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DD4F5FF-D993-454E-AB84-8634B9E53F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64AEBB-D378-4CCE-9266-B45FC822EB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2217ABD-7AF1-44DF-9243-75E5C9792A0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D885E59-AA75-4026-972E-4DEE1AB5994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AB41BAB-F8B8-402D-BC3D-82F73208A39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67CC234-9EF0-4613-9013-F7F9AEC49E5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32D8DE3-B3FD-47EC-B6D3-90CE4F0370D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4218772-C699-478C-9D44-9459ABA4CA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983ACA0-6B90-4DB7-878F-FD40EE1862F0}"/>
              </a:ext>
            </a:extLst>
          </p:cNvPr>
          <p:cNvSpPr>
            <a:spLocks noGrp="1"/>
          </p:cNvSpPr>
          <p:nvPr>
            <p:ph type="ctrTitle"/>
          </p:nvPr>
        </p:nvSpPr>
        <p:spPr>
          <a:xfrm>
            <a:off x="1187086" y="3510095"/>
            <a:ext cx="9994373" cy="2226244"/>
          </a:xfrm>
        </p:spPr>
        <p:txBody>
          <a:bodyPr anchor="t">
            <a:normAutofit/>
          </a:bodyPr>
          <a:lstStyle/>
          <a:p>
            <a:r>
              <a:rPr lang="en-AU" sz="2400" dirty="0"/>
              <a:t>Tria Patrianti</a:t>
            </a:r>
            <a:br>
              <a:rPr lang="en-AU" sz="2400" dirty="0"/>
            </a:br>
            <a:r>
              <a:rPr lang="en-AU" sz="2400" dirty="0" err="1"/>
              <a:t>Sa’diyah</a:t>
            </a:r>
            <a:r>
              <a:rPr lang="en-AU" sz="2400" dirty="0"/>
              <a:t> El </a:t>
            </a:r>
            <a:r>
              <a:rPr lang="en-AU" sz="2400" dirty="0" err="1"/>
              <a:t>Adawiyah</a:t>
            </a:r>
            <a:br>
              <a:rPr lang="en-AU" sz="2400" dirty="0"/>
            </a:br>
            <a:r>
              <a:rPr lang="en-AU" sz="2400" dirty="0"/>
              <a:t>Nani Nurani </a:t>
            </a:r>
            <a:r>
              <a:rPr lang="en-AU" sz="2400" dirty="0" err="1"/>
              <a:t>Muksin</a:t>
            </a:r>
            <a:br>
              <a:rPr lang="en-AU" sz="2400" dirty="0"/>
            </a:br>
            <a:r>
              <a:rPr lang="en-AU" sz="2400" dirty="0"/>
              <a:t>Mariam</a:t>
            </a:r>
            <a:br>
              <a:rPr lang="en-AU" sz="2400" dirty="0"/>
            </a:br>
            <a:r>
              <a:rPr lang="en-AU" sz="2400" dirty="0"/>
              <a:t>Universitas Muhammadiyah Jakarta </a:t>
            </a:r>
            <a:br>
              <a:rPr lang="en-AU" sz="2400" dirty="0"/>
            </a:br>
            <a:endParaRPr lang="en-AU" sz="2400" dirty="0"/>
          </a:p>
        </p:txBody>
      </p:sp>
      <p:sp>
        <p:nvSpPr>
          <p:cNvPr id="3" name="Subtitle 2">
            <a:extLst>
              <a:ext uri="{FF2B5EF4-FFF2-40B4-BE49-F238E27FC236}">
                <a16:creationId xmlns:a16="http://schemas.microsoft.com/office/drawing/2014/main" id="{722590B4-AD96-4E3E-BE04-16DE78B61613}"/>
              </a:ext>
            </a:extLst>
          </p:cNvPr>
          <p:cNvSpPr>
            <a:spLocks noGrp="1"/>
          </p:cNvSpPr>
          <p:nvPr>
            <p:ph type="subTitle" idx="1"/>
          </p:nvPr>
        </p:nvSpPr>
        <p:spPr>
          <a:xfrm>
            <a:off x="2186949" y="725466"/>
            <a:ext cx="7974719" cy="2713192"/>
          </a:xfrm>
        </p:spPr>
        <p:txBody>
          <a:bodyPr anchor="b">
            <a:normAutofit/>
          </a:bodyPr>
          <a:lstStyle/>
          <a:p>
            <a:r>
              <a:rPr lang="en-AU" sz="2400" b="1" dirty="0"/>
              <a:t>HALAL LIFESTYLE DURING COVID-19 PANDEMIC; EXPANDING THE SCOPE OF GOVERNMENT PUBLIC RELATIONS IN SHARIA ECONOMY </a:t>
            </a:r>
          </a:p>
          <a:p>
            <a:r>
              <a:rPr lang="en-AU" dirty="0"/>
              <a:t> </a:t>
            </a:r>
          </a:p>
        </p:txBody>
      </p:sp>
      <p:sp>
        <p:nvSpPr>
          <p:cNvPr id="44" name="Right Triangle 43">
            <a:extLst>
              <a:ext uri="{FF2B5EF4-FFF2-40B4-BE49-F238E27FC236}">
                <a16:creationId xmlns:a16="http://schemas.microsoft.com/office/drawing/2014/main" id="{94D786EB-944C-47D5-B631-899F4029B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5905012" y="-284145"/>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029F1C85-789B-4B33-A4E1-8A913D02A2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11364788"/>
      </p:ext>
    </p:extLst>
  </p:cSld>
  <p:clrMapOvr>
    <a:masterClrMapping/>
  </p:clrMapOvr>
  <mc:AlternateContent xmlns:mc="http://schemas.openxmlformats.org/markup-compatibility/2006" xmlns:p14="http://schemas.microsoft.com/office/powerpoint/2010/main">
    <mc:Choice Requires="p14">
      <p:transition spd="slow" p14:dur="2000" advTm="22813"/>
    </mc:Choice>
    <mc:Fallback xmlns="">
      <p:transition spd="slow" advTm="22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1099E-C4D2-4C7C-B734-94AD426F9006}"/>
              </a:ext>
            </a:extLst>
          </p:cNvPr>
          <p:cNvSpPr>
            <a:spLocks noGrp="1"/>
          </p:cNvSpPr>
          <p:nvPr>
            <p:ph type="title"/>
          </p:nvPr>
        </p:nvSpPr>
        <p:spPr/>
        <p:txBody>
          <a:bodyPr/>
          <a:lstStyle/>
          <a:p>
            <a:r>
              <a:rPr lang="en-AU" dirty="0"/>
              <a:t>FINDINGS &amp; DISCUSSIONS</a:t>
            </a:r>
          </a:p>
        </p:txBody>
      </p:sp>
      <p:sp>
        <p:nvSpPr>
          <p:cNvPr id="3" name="Content Placeholder 2">
            <a:extLst>
              <a:ext uri="{FF2B5EF4-FFF2-40B4-BE49-F238E27FC236}">
                <a16:creationId xmlns:a16="http://schemas.microsoft.com/office/drawing/2014/main" id="{DBBFAA2F-29F9-48B1-A111-E273DE5C5A8C}"/>
              </a:ext>
            </a:extLst>
          </p:cNvPr>
          <p:cNvSpPr>
            <a:spLocks noGrp="1"/>
          </p:cNvSpPr>
          <p:nvPr>
            <p:ph idx="1"/>
          </p:nvPr>
        </p:nvSpPr>
        <p:spPr/>
        <p:txBody>
          <a:bodyPr>
            <a:normAutofit fontScale="92500" lnSpcReduction="10000"/>
          </a:bodyPr>
          <a:lstStyle/>
          <a:p>
            <a:pPr algn="just"/>
            <a:r>
              <a:rPr lang="en-MY" sz="2400" dirty="0">
                <a:solidFill>
                  <a:schemeClr val="bg1"/>
                </a:solidFill>
                <a:effectLst/>
                <a:latin typeface="Calibri" panose="020F0502020204030204" pitchFamily="34" charset="0"/>
                <a:ea typeface="Calibri" panose="020F0502020204030204" pitchFamily="34" charset="0"/>
                <a:cs typeface="Arial" panose="020B0604020202020204" pitchFamily="34" charset="0"/>
              </a:rPr>
              <a:t>During pandemic, the shariah sector increased especially in the pharmaceutical and food sectors. People started looking for halal food and medicine consumption.  However, there is still a lack in literacy of halal lifestyle .</a:t>
            </a:r>
          </a:p>
          <a:p>
            <a:pPr algn="just"/>
            <a:r>
              <a:rPr lang="en-US" sz="2400" dirty="0">
                <a:solidFill>
                  <a:schemeClr val="bg1"/>
                </a:solidFill>
                <a:effectLst/>
                <a:latin typeface="Calibri" panose="020F0502020204030204" pitchFamily="34" charset="0"/>
                <a:ea typeface="Calibri" panose="020F0502020204030204" pitchFamily="34" charset="0"/>
              </a:rPr>
              <a:t>The key messages can be created with an educational aspects, not only contain dogmas. As for various halal events- related  have been held, the delivery of halal messages and a halal lifestyle has not become the main target.</a:t>
            </a:r>
          </a:p>
          <a:p>
            <a:pPr algn="just"/>
            <a:r>
              <a:rPr lang="en-US" sz="2400" dirty="0">
                <a:solidFill>
                  <a:schemeClr val="bg1"/>
                </a:solidFill>
                <a:effectLst/>
                <a:latin typeface="Calibri" panose="020F0502020204030204" pitchFamily="34" charset="0"/>
                <a:ea typeface="Calibri" panose="020F0502020204030204" pitchFamily="34" charset="0"/>
              </a:rPr>
              <a:t>There was no government spokesperson to explain the importance of a halal lifestyle and Indonesia's potential to become the world's largest sharia economy center.</a:t>
            </a:r>
          </a:p>
          <a:p>
            <a:pPr algn="just"/>
            <a:r>
              <a:rPr lang="en-MY" sz="2400" dirty="0">
                <a:effectLst/>
                <a:latin typeface="Calibri" panose="020F0502020204030204" pitchFamily="34" charset="0"/>
                <a:ea typeface="Calibri" panose="020F0502020204030204" pitchFamily="34" charset="0"/>
                <a:cs typeface="Arial" panose="020B0604020202020204" pitchFamily="34" charset="0"/>
              </a:rPr>
              <a:t>Therefore, there is no main message that synergizes all ministries or institutions and the integration of messages for the halal industry, and the halal lifestyle, has not been maximally disseminated to the public</a:t>
            </a:r>
            <a:endParaRPr lang="en-US" sz="2400" dirty="0">
              <a:solidFill>
                <a:schemeClr val="bg1"/>
              </a:solidFill>
              <a:effectLst/>
              <a:latin typeface="Calibri" panose="020F0502020204030204" pitchFamily="34" charset="0"/>
              <a:ea typeface="Calibri" panose="020F0502020204030204" pitchFamily="34" charset="0"/>
            </a:endParaRPr>
          </a:p>
          <a:p>
            <a:endParaRPr lang="en-US" sz="2400" dirty="0">
              <a:solidFill>
                <a:schemeClr val="bg1"/>
              </a:solidFill>
              <a:effectLst/>
              <a:latin typeface="Calibri" panose="020F0502020204030204" pitchFamily="34" charset="0"/>
              <a:ea typeface="Calibri" panose="020F0502020204030204" pitchFamily="34" charset="0"/>
            </a:endParaRPr>
          </a:p>
          <a:p>
            <a:pPr>
              <a:lnSpc>
                <a:spcPct val="100000"/>
              </a:lnSpc>
            </a:pPr>
            <a:endParaRPr lang="en-MY" sz="2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nSpc>
                <a:spcPct val="100000"/>
              </a:lnSpc>
            </a:pPr>
            <a:endParaRPr lang="en-AU" dirty="0"/>
          </a:p>
        </p:txBody>
      </p:sp>
      <p:pic>
        <p:nvPicPr>
          <p:cNvPr id="4" name="Audio 3">
            <a:hlinkClick r:id="" action="ppaction://media"/>
            <a:extLst>
              <a:ext uri="{FF2B5EF4-FFF2-40B4-BE49-F238E27FC236}">
                <a16:creationId xmlns:a16="http://schemas.microsoft.com/office/drawing/2014/main" id="{6E30086C-5B4B-4B36-BE6C-C9CDAEBD1F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45426589"/>
      </p:ext>
    </p:extLst>
  </p:cSld>
  <p:clrMapOvr>
    <a:masterClrMapping/>
  </p:clrMapOvr>
  <mc:AlternateContent xmlns:mc="http://schemas.openxmlformats.org/markup-compatibility/2006" xmlns:p14="http://schemas.microsoft.com/office/powerpoint/2010/main">
    <mc:Choice Requires="p14">
      <p:transition spd="slow" p14:dur="2000" advTm="56967"/>
    </mc:Choice>
    <mc:Fallback xmlns="">
      <p:transition spd="slow" advTm="56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3802F-8624-4088-87E9-9D687C88C960}"/>
              </a:ext>
            </a:extLst>
          </p:cNvPr>
          <p:cNvSpPr>
            <a:spLocks noGrp="1"/>
          </p:cNvSpPr>
          <p:nvPr>
            <p:ph type="title"/>
          </p:nvPr>
        </p:nvSpPr>
        <p:spPr/>
        <p:txBody>
          <a:bodyPr/>
          <a:lstStyle/>
          <a:p>
            <a:r>
              <a:rPr lang="en-AU" dirty="0"/>
              <a:t>FINDINGS &amp; DISCUSSIONS</a:t>
            </a:r>
          </a:p>
        </p:txBody>
      </p:sp>
      <p:sp>
        <p:nvSpPr>
          <p:cNvPr id="3" name="Content Placeholder 2">
            <a:extLst>
              <a:ext uri="{FF2B5EF4-FFF2-40B4-BE49-F238E27FC236}">
                <a16:creationId xmlns:a16="http://schemas.microsoft.com/office/drawing/2014/main" id="{E687AE9A-7C0C-4ECB-8F52-6FFB921CF541}"/>
              </a:ext>
            </a:extLst>
          </p:cNvPr>
          <p:cNvSpPr>
            <a:spLocks noGrp="1"/>
          </p:cNvSpPr>
          <p:nvPr>
            <p:ph idx="1"/>
          </p:nvPr>
        </p:nvSpPr>
        <p:spPr/>
        <p:txBody>
          <a:bodyPr>
            <a:normAutofit/>
          </a:bodyPr>
          <a:lstStyle/>
          <a:p>
            <a:pPr algn="just"/>
            <a:r>
              <a:rPr lang="en-MY" sz="2000" dirty="0">
                <a:solidFill>
                  <a:schemeClr val="bg1"/>
                </a:solidFill>
                <a:latin typeface="Calibri" panose="020F0502020204030204" pitchFamily="34" charset="0"/>
                <a:ea typeface="Calibri" panose="020F0502020204030204" pitchFamily="34" charset="0"/>
                <a:cs typeface="Arial" panose="020B0604020202020204" pitchFamily="34" charset="0"/>
              </a:rPr>
              <a:t>The Stakeholders in Halal Lifestyle : </a:t>
            </a:r>
            <a:r>
              <a:rPr lang="en-MY" sz="1800" dirty="0">
                <a:effectLst/>
                <a:latin typeface="Calibri" panose="020F0502020204030204" pitchFamily="34" charset="0"/>
                <a:ea typeface="Calibri" panose="020F0502020204030204" pitchFamily="34" charset="0"/>
                <a:cs typeface="Arial" panose="020B0604020202020204" pitchFamily="34" charset="0"/>
              </a:rPr>
              <a:t>The Halal Product Assurance Agency (</a:t>
            </a:r>
            <a:r>
              <a:rPr lang="en-MY" sz="1800" dirty="0" err="1">
                <a:effectLst/>
                <a:latin typeface="Calibri" panose="020F0502020204030204" pitchFamily="34" charset="0"/>
                <a:ea typeface="Calibri" panose="020F0502020204030204" pitchFamily="34" charset="0"/>
                <a:cs typeface="Arial" panose="020B0604020202020204" pitchFamily="34" charset="0"/>
              </a:rPr>
              <a:t>Ministy</a:t>
            </a:r>
            <a:r>
              <a:rPr lang="en-MY" sz="1800" dirty="0">
                <a:effectLst/>
                <a:latin typeface="Calibri" panose="020F0502020204030204" pitchFamily="34" charset="0"/>
                <a:ea typeface="Calibri" panose="020F0502020204030204" pitchFamily="34" charset="0"/>
                <a:cs typeface="Arial" panose="020B0604020202020204" pitchFamily="34" charset="0"/>
              </a:rPr>
              <a:t> of Religion), Halal Tourism (Ministry of Tourism and Creative Economy), Shariah Financial and its Halal ecosystem (The Ministry of Finance), Sharia economic management formula. (Central Bank / Bank of </a:t>
            </a:r>
            <a:r>
              <a:rPr lang="en-MY" sz="1800" dirty="0" err="1">
                <a:effectLst/>
                <a:latin typeface="Calibri" panose="020F0502020204030204" pitchFamily="34" charset="0"/>
                <a:ea typeface="Calibri" panose="020F0502020204030204" pitchFamily="34" charset="0"/>
                <a:cs typeface="Arial" panose="020B0604020202020204" pitchFamily="34" charset="0"/>
              </a:rPr>
              <a:t>Indoensia</a:t>
            </a:r>
            <a:r>
              <a:rPr lang="en-MY" sz="1800" dirty="0">
                <a:effectLst/>
                <a:latin typeface="Calibri" panose="020F0502020204030204" pitchFamily="34" charset="0"/>
                <a:ea typeface="Calibri" panose="020F0502020204030204" pitchFamily="34" charset="0"/>
                <a:cs typeface="Arial" panose="020B0604020202020204" pitchFamily="34" charset="0"/>
              </a:rPr>
              <a:t>), </a:t>
            </a:r>
            <a:r>
              <a:rPr lang="en-MY" sz="1800" dirty="0">
                <a:solidFill>
                  <a:schemeClr val="bg1"/>
                </a:solidFill>
                <a:effectLst/>
                <a:latin typeface="Calibri" panose="020F0502020204030204" pitchFamily="34" charset="0"/>
                <a:ea typeface="Calibri" panose="020F0502020204030204" pitchFamily="34" charset="0"/>
                <a:cs typeface="Arial" panose="020B0604020202020204" pitchFamily="34" charset="0"/>
              </a:rPr>
              <a:t>  The integration of various </a:t>
            </a:r>
            <a:r>
              <a:rPr lang="en-MY" sz="1800" dirty="0" err="1">
                <a:solidFill>
                  <a:schemeClr val="bg1"/>
                </a:solidFill>
                <a:effectLst/>
                <a:latin typeface="Calibri" panose="020F0502020204030204" pitchFamily="34" charset="0"/>
                <a:ea typeface="Calibri" panose="020F0502020204030204" pitchFamily="34" charset="0"/>
                <a:cs typeface="Arial" panose="020B0604020202020204" pitchFamily="34" charset="0"/>
              </a:rPr>
              <a:t>sectos</a:t>
            </a:r>
            <a:r>
              <a:rPr lang="en-MY" sz="1800" dirty="0">
                <a:solidFill>
                  <a:schemeClr val="bg1"/>
                </a:solidFill>
                <a:effectLst/>
                <a:latin typeface="Calibri" panose="020F0502020204030204" pitchFamily="34" charset="0"/>
                <a:ea typeface="Calibri" panose="020F0502020204030204" pitchFamily="34" charset="0"/>
                <a:cs typeface="Arial" panose="020B0604020202020204" pitchFamily="34" charset="0"/>
              </a:rPr>
              <a:t> (The National Committee for Sharia Economy and Finance).</a:t>
            </a:r>
            <a:endParaRPr lang="en-MY" sz="20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gn="just"/>
            <a:r>
              <a:rPr lang="en-US" sz="1800" dirty="0">
                <a:solidFill>
                  <a:schemeClr val="bg1"/>
                </a:solidFill>
                <a:effectLst/>
                <a:latin typeface="Calibri" panose="020F0502020204030204" pitchFamily="34" charset="0"/>
                <a:ea typeface="Calibri" panose="020F0502020204030204" pitchFamily="34" charset="0"/>
              </a:rPr>
              <a:t>During Pandemic, METRO TV airs Sharia Economy Talks to </a:t>
            </a:r>
            <a:r>
              <a:rPr lang="en-US" sz="1800" dirty="0" err="1">
                <a:solidFill>
                  <a:schemeClr val="bg1"/>
                </a:solidFill>
                <a:effectLst/>
                <a:latin typeface="Calibri" panose="020F0502020204030204" pitchFamily="34" charset="0"/>
                <a:ea typeface="Calibri" panose="020F0502020204030204" pitchFamily="34" charset="0"/>
              </a:rPr>
              <a:t>infom</a:t>
            </a:r>
            <a:r>
              <a:rPr lang="en-US" sz="1800" dirty="0">
                <a:solidFill>
                  <a:schemeClr val="bg1"/>
                </a:solidFill>
                <a:effectLst/>
                <a:latin typeface="Calibri" panose="020F0502020204030204" pitchFamily="34" charset="0"/>
                <a:ea typeface="Calibri" panose="020F0502020204030204" pitchFamily="34" charset="0"/>
              </a:rPr>
              <a:t> halal lifestyle with different speakers from Islamic finance observers, ambassadors from OIC member countries, academics, Islamic finance practitioners, to celebrities who implement  halal lifestyle.</a:t>
            </a:r>
            <a:r>
              <a:rPr lang="en-US" sz="1800" dirty="0">
                <a:solidFill>
                  <a:schemeClr val="bg1"/>
                </a:solidFill>
                <a:latin typeface="Calibri" panose="020F0502020204030204" pitchFamily="34" charset="0"/>
                <a:ea typeface="Calibri" panose="020F0502020204030204" pitchFamily="34" charset="0"/>
              </a:rPr>
              <a:t> </a:t>
            </a:r>
            <a:r>
              <a:rPr lang="en-US" sz="1800" dirty="0" err="1">
                <a:solidFill>
                  <a:schemeClr val="bg1"/>
                </a:solidFill>
                <a:effectLst/>
                <a:latin typeface="Calibri" panose="020F0502020204030204" pitchFamily="34" charset="0"/>
                <a:ea typeface="Calibri" panose="020F0502020204030204" pitchFamily="34" charset="0"/>
              </a:rPr>
              <a:t>Tatang</a:t>
            </a:r>
            <a:r>
              <a:rPr lang="en-US" sz="1800" dirty="0">
                <a:solidFill>
                  <a:schemeClr val="bg1"/>
                </a:solidFill>
                <a:effectLst/>
                <a:latin typeface="Calibri" panose="020F0502020204030204" pitchFamily="34" charset="0"/>
                <a:ea typeface="Calibri" panose="020F0502020204030204" pitchFamily="34" charset="0"/>
              </a:rPr>
              <a:t> </a:t>
            </a:r>
            <a:r>
              <a:rPr lang="en-US" sz="1800" dirty="0" err="1">
                <a:solidFill>
                  <a:schemeClr val="bg1"/>
                </a:solidFill>
                <a:effectLst/>
                <a:latin typeface="Calibri" panose="020F0502020204030204" pitchFamily="34" charset="0"/>
                <a:ea typeface="Calibri" panose="020F0502020204030204" pitchFamily="34" charset="0"/>
              </a:rPr>
              <a:t>Suherman</a:t>
            </a:r>
            <a:r>
              <a:rPr lang="en-US" sz="1800" dirty="0">
                <a:solidFill>
                  <a:schemeClr val="bg1"/>
                </a:solidFill>
                <a:effectLst/>
                <a:latin typeface="Calibri" panose="020F0502020204030204" pitchFamily="34" charset="0"/>
                <a:ea typeface="Calibri" panose="020F0502020204030204" pitchFamily="34" charset="0"/>
              </a:rPr>
              <a:t> (</a:t>
            </a:r>
            <a:r>
              <a:rPr lang="en-US" sz="1800" dirty="0">
                <a:solidFill>
                  <a:schemeClr val="bg1"/>
                </a:solidFill>
                <a:latin typeface="Calibri" panose="020F0502020204030204" pitchFamily="34" charset="0"/>
                <a:ea typeface="Calibri" panose="020F0502020204030204" pitchFamily="34" charset="0"/>
              </a:rPr>
              <a:t>producer , in an </a:t>
            </a:r>
            <a:r>
              <a:rPr lang="en-US" sz="1800" dirty="0">
                <a:solidFill>
                  <a:schemeClr val="bg1"/>
                </a:solidFill>
                <a:effectLst/>
                <a:latin typeface="Calibri" panose="020F0502020204030204" pitchFamily="34" charset="0"/>
                <a:ea typeface="Calibri" panose="020F0502020204030204" pitchFamily="34" charset="0"/>
              </a:rPr>
              <a:t>offline interview in 05 May 2021), explained   that the Talk Show, which has aired for more than 25 episodes plays an important role in disseminating halal lifestyle messages nationwide.  “Government Public Relations can use the program to communicate the grand message of halal lifestyle and sharia economy to increase public’s awareness during this Covid-19 Pandemic”, said </a:t>
            </a:r>
            <a:r>
              <a:rPr lang="en-US" sz="1800" dirty="0" err="1">
                <a:solidFill>
                  <a:schemeClr val="bg1"/>
                </a:solidFill>
                <a:effectLst/>
                <a:latin typeface="Calibri" panose="020F0502020204030204" pitchFamily="34" charset="0"/>
                <a:ea typeface="Calibri" panose="020F0502020204030204" pitchFamily="34" charset="0"/>
              </a:rPr>
              <a:t>Suherman</a:t>
            </a:r>
            <a:r>
              <a:rPr lang="en-US" sz="1800" dirty="0">
                <a:solidFill>
                  <a:schemeClr val="bg1"/>
                </a:solidFill>
                <a:effectLst/>
                <a:latin typeface="Calibri" panose="020F0502020204030204" pitchFamily="34" charset="0"/>
                <a:ea typeface="Calibri" panose="020F0502020204030204" pitchFamily="34" charset="0"/>
              </a:rPr>
              <a:t>.  </a:t>
            </a:r>
          </a:p>
          <a:p>
            <a:pPr marL="0" indent="0">
              <a:buNone/>
            </a:pPr>
            <a:endParaRPr lang="en-AU" sz="2000" dirty="0">
              <a:solidFill>
                <a:schemeClr val="bg1"/>
              </a:solidFill>
              <a:effectLst/>
              <a:latin typeface="Calibri" panose="020F0502020204030204" pitchFamily="34" charset="0"/>
              <a:ea typeface="Calibri" panose="020F0502020204030204" pitchFamily="34" charset="0"/>
            </a:endParaRPr>
          </a:p>
          <a:p>
            <a:endParaRPr lang="en-AU" dirty="0"/>
          </a:p>
        </p:txBody>
      </p:sp>
      <p:pic>
        <p:nvPicPr>
          <p:cNvPr id="4" name="Audio 3">
            <a:hlinkClick r:id="" action="ppaction://media"/>
            <a:extLst>
              <a:ext uri="{FF2B5EF4-FFF2-40B4-BE49-F238E27FC236}">
                <a16:creationId xmlns:a16="http://schemas.microsoft.com/office/drawing/2014/main" id="{4BFB3B85-F33F-46D7-A435-89C3B54B28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27361327"/>
      </p:ext>
    </p:extLst>
  </p:cSld>
  <p:clrMapOvr>
    <a:masterClrMapping/>
  </p:clrMapOvr>
  <mc:AlternateContent xmlns:mc="http://schemas.openxmlformats.org/markup-compatibility/2006" xmlns:p14="http://schemas.microsoft.com/office/powerpoint/2010/main">
    <mc:Choice Requires="p14">
      <p:transition spd="slow" p14:dur="2000" advTm="42654"/>
    </mc:Choice>
    <mc:Fallback xmlns="">
      <p:transition spd="slow" advTm="42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64535-2814-4056-96FA-8229B2F273F0}"/>
              </a:ext>
            </a:extLst>
          </p:cNvPr>
          <p:cNvSpPr>
            <a:spLocks noGrp="1"/>
          </p:cNvSpPr>
          <p:nvPr>
            <p:ph type="title"/>
          </p:nvPr>
        </p:nvSpPr>
        <p:spPr/>
        <p:txBody>
          <a:bodyPr/>
          <a:lstStyle/>
          <a:p>
            <a:r>
              <a:rPr lang="en-AU" dirty="0"/>
              <a:t>FINDINGS &amp; DISCUSSIONS</a:t>
            </a:r>
          </a:p>
        </p:txBody>
      </p:sp>
      <p:sp>
        <p:nvSpPr>
          <p:cNvPr id="3" name="Content Placeholder 2">
            <a:extLst>
              <a:ext uri="{FF2B5EF4-FFF2-40B4-BE49-F238E27FC236}">
                <a16:creationId xmlns:a16="http://schemas.microsoft.com/office/drawing/2014/main" id="{24A70AEC-591C-4E95-885D-0B360B07241E}"/>
              </a:ext>
            </a:extLst>
          </p:cNvPr>
          <p:cNvSpPr>
            <a:spLocks noGrp="1"/>
          </p:cNvSpPr>
          <p:nvPr>
            <p:ph idx="1"/>
          </p:nvPr>
        </p:nvSpPr>
        <p:spPr/>
        <p:txBody>
          <a:bodyPr>
            <a:normAutofit/>
          </a:bodyPr>
          <a:lstStyle/>
          <a:p>
            <a:pPr algn="just"/>
            <a:r>
              <a:rPr lang="en-US" sz="2400" dirty="0">
                <a:solidFill>
                  <a:schemeClr val="bg1"/>
                </a:solidFill>
                <a:effectLst/>
                <a:latin typeface="Calibri" panose="020F0502020204030204" pitchFamily="34" charset="0"/>
                <a:ea typeface="Calibri" panose="020F0502020204030204" pitchFamily="34" charset="0"/>
              </a:rPr>
              <a:t>Vice President of Indonesia as the daily chairman of the National Committee for Sharia Economy and Finance (KNEKS), has always advocated a halal lifestyle.  Since The Vice President is a formal leader, the ministries must unite and consolidate all stakeholders including academics, experts, practitioners to convey the message of a halal lifestyle, especially during the pandemic to achieve a better understanding.  </a:t>
            </a:r>
          </a:p>
          <a:p>
            <a:pPr algn="just"/>
            <a:r>
              <a:rPr lang="en-US" sz="2200" dirty="0">
                <a:solidFill>
                  <a:schemeClr val="bg1"/>
                </a:solidFill>
                <a:effectLst/>
                <a:latin typeface="Calibri" panose="020F0502020204030204" pitchFamily="34" charset="0"/>
                <a:ea typeface="Calibri" panose="020F0502020204030204" pitchFamily="34" charset="0"/>
              </a:rPr>
              <a:t>A synergy between government institutions to convey messages in an integrated system is highly needed  to contribute for Indonesia’s Sharia Economy. Communication messages for the halal lifestyle have value that can be developed. For example, the change of civilization.  It means that Muslims must be awakened that the halal lifestyle is to improve the quality of life and change civilization. </a:t>
            </a:r>
            <a:endParaRPr lang="en-AU" dirty="0"/>
          </a:p>
        </p:txBody>
      </p:sp>
      <p:pic>
        <p:nvPicPr>
          <p:cNvPr id="4" name="Audio 3">
            <a:hlinkClick r:id="" action="ppaction://media"/>
            <a:extLst>
              <a:ext uri="{FF2B5EF4-FFF2-40B4-BE49-F238E27FC236}">
                <a16:creationId xmlns:a16="http://schemas.microsoft.com/office/drawing/2014/main" id="{D0591774-8CF5-4CEF-BB6D-BCC44A091E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52022751"/>
      </p:ext>
    </p:extLst>
  </p:cSld>
  <p:clrMapOvr>
    <a:masterClrMapping/>
  </p:clrMapOvr>
  <mc:AlternateContent xmlns:mc="http://schemas.openxmlformats.org/markup-compatibility/2006" xmlns:p14="http://schemas.microsoft.com/office/powerpoint/2010/main">
    <mc:Choice Requires="p14">
      <p:transition spd="slow" p14:dur="2000" advTm="34857"/>
    </mc:Choice>
    <mc:Fallback xmlns="">
      <p:transition spd="slow" advTm="34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4BD6F-F246-4167-867C-B29DCE168E75}"/>
              </a:ext>
            </a:extLst>
          </p:cNvPr>
          <p:cNvSpPr>
            <a:spLocks noGrp="1"/>
          </p:cNvSpPr>
          <p:nvPr>
            <p:ph type="title"/>
          </p:nvPr>
        </p:nvSpPr>
        <p:spPr/>
        <p:txBody>
          <a:bodyPr/>
          <a:lstStyle/>
          <a:p>
            <a:r>
              <a:rPr lang="en-AU" dirty="0"/>
              <a:t>CONCLUSION</a:t>
            </a:r>
          </a:p>
        </p:txBody>
      </p:sp>
      <p:sp>
        <p:nvSpPr>
          <p:cNvPr id="3" name="Content Placeholder 2">
            <a:extLst>
              <a:ext uri="{FF2B5EF4-FFF2-40B4-BE49-F238E27FC236}">
                <a16:creationId xmlns:a16="http://schemas.microsoft.com/office/drawing/2014/main" id="{1F183400-C6F3-4EDC-99F7-36AF1D61D040}"/>
              </a:ext>
            </a:extLst>
          </p:cNvPr>
          <p:cNvSpPr>
            <a:spLocks noGrp="1"/>
          </p:cNvSpPr>
          <p:nvPr>
            <p:ph idx="1"/>
          </p:nvPr>
        </p:nvSpPr>
        <p:spPr/>
        <p:txBody>
          <a:bodyPr/>
          <a:lstStyle/>
          <a:p>
            <a:pPr algn="just"/>
            <a:r>
              <a:rPr lang="en-MY" sz="2400" dirty="0">
                <a:solidFill>
                  <a:schemeClr val="bg1"/>
                </a:solidFill>
                <a:effectLst/>
                <a:latin typeface="Calibri" panose="020F0502020204030204" pitchFamily="34" charset="0"/>
                <a:ea typeface="Calibri" panose="020F0502020204030204" pitchFamily="34" charset="0"/>
                <a:cs typeface="Arial" panose="020B0604020202020204" pitchFamily="34" charset="0"/>
              </a:rPr>
              <a:t>Indonesia has the opportunities to establish a halal lifestyle and become the global </a:t>
            </a:r>
            <a:r>
              <a:rPr lang="en-MY" sz="2400" dirty="0" err="1">
                <a:solidFill>
                  <a:schemeClr val="bg1"/>
                </a:solidFill>
                <a:effectLst/>
                <a:latin typeface="Calibri" panose="020F0502020204030204" pitchFamily="34" charset="0"/>
                <a:ea typeface="Calibri" panose="020F0502020204030204" pitchFamily="34" charset="0"/>
                <a:cs typeface="Arial" panose="020B0604020202020204" pitchFamily="34" charset="0"/>
              </a:rPr>
              <a:t>center</a:t>
            </a:r>
            <a:r>
              <a:rPr lang="en-MY" sz="2400" dirty="0">
                <a:solidFill>
                  <a:schemeClr val="bg1"/>
                </a:solidFill>
                <a:effectLst/>
                <a:latin typeface="Calibri" panose="020F0502020204030204" pitchFamily="34" charset="0"/>
                <a:ea typeface="Calibri" panose="020F0502020204030204" pitchFamily="34" charset="0"/>
                <a:cs typeface="Arial" panose="020B0604020202020204" pitchFamily="34" charset="0"/>
              </a:rPr>
              <a:t> of Islamic business and finance.  This will not be accomplished until effective communication through Government Public Relations with its valued messaging is conveyed to the people in order to disseminate halal lifestyle awareness, create attitudes, and change halal lifestyle </a:t>
            </a:r>
            <a:r>
              <a:rPr lang="en-MY" sz="2400" dirty="0" err="1">
                <a:solidFill>
                  <a:schemeClr val="bg1"/>
                </a:solidFill>
                <a:effectLst/>
                <a:latin typeface="Calibri" panose="020F0502020204030204" pitchFamily="34" charset="0"/>
                <a:ea typeface="Calibri" panose="020F0502020204030204" pitchFamily="34" charset="0"/>
                <a:cs typeface="Arial" panose="020B0604020202020204" pitchFamily="34" charset="0"/>
              </a:rPr>
              <a:t>behavior</a:t>
            </a:r>
            <a:r>
              <a:rPr lang="en-MY" sz="2400" dirty="0">
                <a:solidFill>
                  <a:schemeClr val="bg1"/>
                </a:solidFill>
                <a:effectLst/>
                <a:latin typeface="Calibri" panose="020F0502020204030204" pitchFamily="34" charset="0"/>
                <a:ea typeface="Calibri" panose="020F0502020204030204" pitchFamily="34" charset="0"/>
                <a:cs typeface="Arial" panose="020B0604020202020204" pitchFamily="34" charset="0"/>
              </a:rPr>
              <a:t>. The government has the opportunity to develop a halal lifestyle message during the COVID-19 pandemic to stimulate the achievement of shariah's economic and financial power. Changes in civilisation may begin as early as this year-Covid19 Pandemic, when the Muslims must be constantly reminded of halal values for a better quality of life. </a:t>
            </a:r>
            <a:endParaRPr lang="en-AU" sz="2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endParaRPr lang="en-AU" dirty="0"/>
          </a:p>
        </p:txBody>
      </p:sp>
      <p:pic>
        <p:nvPicPr>
          <p:cNvPr id="4" name="Audio 3">
            <a:hlinkClick r:id="" action="ppaction://media"/>
            <a:extLst>
              <a:ext uri="{FF2B5EF4-FFF2-40B4-BE49-F238E27FC236}">
                <a16:creationId xmlns:a16="http://schemas.microsoft.com/office/drawing/2014/main" id="{35557DFA-A0ED-40AB-845B-B45157AFFA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88043315"/>
      </p:ext>
    </p:extLst>
  </p:cSld>
  <p:clrMapOvr>
    <a:masterClrMapping/>
  </p:clrMapOvr>
  <mc:AlternateContent xmlns:mc="http://schemas.openxmlformats.org/markup-compatibility/2006" xmlns:p14="http://schemas.microsoft.com/office/powerpoint/2010/main">
    <mc:Choice Requires="p14">
      <p:transition spd="slow" p14:dur="2000" advTm="53606"/>
    </mc:Choice>
    <mc:Fallback xmlns="">
      <p:transition spd="slow" advTm="53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ECAD39-D25F-4244-AD07-6909D20067EC}"/>
              </a:ext>
            </a:extLst>
          </p:cNvPr>
          <p:cNvSpPr txBox="1"/>
          <p:nvPr/>
        </p:nvSpPr>
        <p:spPr>
          <a:xfrm>
            <a:off x="5976730" y="2597426"/>
            <a:ext cx="184731" cy="369332"/>
          </a:xfrm>
          <a:prstGeom prst="rect">
            <a:avLst/>
          </a:prstGeom>
          <a:noFill/>
        </p:spPr>
        <p:txBody>
          <a:bodyPr wrap="none" rtlCol="0">
            <a:spAutoFit/>
          </a:bodyPr>
          <a:lstStyle/>
          <a:p>
            <a:endParaRPr lang="en-AU" dirty="0"/>
          </a:p>
        </p:txBody>
      </p:sp>
      <p:pic>
        <p:nvPicPr>
          <p:cNvPr id="4" name="Picture 3">
            <a:extLst>
              <a:ext uri="{FF2B5EF4-FFF2-40B4-BE49-F238E27FC236}">
                <a16:creationId xmlns:a16="http://schemas.microsoft.com/office/drawing/2014/main" id="{4E2E93DE-0340-49AC-8DBC-DC24F6FB997A}"/>
              </a:ext>
            </a:extLst>
          </p:cNvPr>
          <p:cNvPicPr>
            <a:picLocks noChangeAspect="1"/>
          </p:cNvPicPr>
          <p:nvPr/>
        </p:nvPicPr>
        <p:blipFill>
          <a:blip r:embed="rId2"/>
          <a:stretch>
            <a:fillRect/>
          </a:stretch>
        </p:blipFill>
        <p:spPr>
          <a:xfrm>
            <a:off x="4476750" y="2724150"/>
            <a:ext cx="3238500" cy="1409700"/>
          </a:xfrm>
          <a:prstGeom prst="rect">
            <a:avLst/>
          </a:prstGeom>
        </p:spPr>
      </p:pic>
    </p:spTree>
    <p:extLst>
      <p:ext uri="{BB962C8B-B14F-4D97-AF65-F5344CB8AC3E}">
        <p14:creationId xmlns:p14="http://schemas.microsoft.com/office/powerpoint/2010/main" val="2865488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975C8-97A7-439A-BE44-E84D5889D1DF}"/>
              </a:ext>
            </a:extLst>
          </p:cNvPr>
          <p:cNvSpPr>
            <a:spLocks noGrp="1"/>
          </p:cNvSpPr>
          <p:nvPr>
            <p:ph type="title"/>
          </p:nvPr>
        </p:nvSpPr>
        <p:spPr/>
        <p:txBody>
          <a:bodyPr/>
          <a:lstStyle/>
          <a:p>
            <a:r>
              <a:rPr lang="en-AU" dirty="0">
                <a:latin typeface="+mn-lt"/>
              </a:rPr>
              <a:t>INTRODUCTION</a:t>
            </a:r>
            <a:endParaRPr lang="en-AU" dirty="0"/>
          </a:p>
        </p:txBody>
      </p:sp>
      <p:graphicFrame>
        <p:nvGraphicFramePr>
          <p:cNvPr id="4" name="Content Placeholder 3">
            <a:extLst>
              <a:ext uri="{FF2B5EF4-FFF2-40B4-BE49-F238E27FC236}">
                <a16:creationId xmlns:a16="http://schemas.microsoft.com/office/drawing/2014/main" id="{FCA5957F-AC5A-4063-8D79-9A6C7826FEE8}"/>
              </a:ext>
            </a:extLst>
          </p:cNvPr>
          <p:cNvGraphicFramePr>
            <a:graphicFrameLocks noGrp="1"/>
          </p:cNvGraphicFramePr>
          <p:nvPr>
            <p:ph idx="1"/>
            <p:extLst>
              <p:ext uri="{D42A27DB-BD31-4B8C-83A1-F6EECF244321}">
                <p14:modId xmlns:p14="http://schemas.microsoft.com/office/powerpoint/2010/main" val="4022137143"/>
              </p:ext>
            </p:extLst>
          </p:nvPr>
        </p:nvGraphicFramePr>
        <p:xfrm>
          <a:off x="457200" y="1825625"/>
          <a:ext cx="11403496"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Audio 8">
            <a:hlinkClick r:id="" action="ppaction://media"/>
            <a:extLst>
              <a:ext uri="{FF2B5EF4-FFF2-40B4-BE49-F238E27FC236}">
                <a16:creationId xmlns:a16="http://schemas.microsoft.com/office/drawing/2014/main" id="{306FFC79-6822-4FB2-B0ED-B23EC670FE4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65825763"/>
      </p:ext>
    </p:extLst>
  </p:cSld>
  <p:clrMapOvr>
    <a:masterClrMapping/>
  </p:clrMapOvr>
  <mc:AlternateContent xmlns:mc="http://schemas.openxmlformats.org/markup-compatibility/2006" xmlns:p14="http://schemas.microsoft.com/office/powerpoint/2010/main">
    <mc:Choice Requires="p14">
      <p:transition spd="slow" p14:dur="2000" advTm="47016"/>
    </mc:Choice>
    <mc:Fallback xmlns="">
      <p:transition spd="slow" advTm="47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B2B9B-8FFE-4897-B7C2-F411FD6E4B40}"/>
              </a:ext>
            </a:extLst>
          </p:cNvPr>
          <p:cNvSpPr>
            <a:spLocks noGrp="1"/>
          </p:cNvSpPr>
          <p:nvPr>
            <p:ph type="title"/>
          </p:nvPr>
        </p:nvSpPr>
        <p:spPr/>
        <p:txBody>
          <a:bodyPr/>
          <a:lstStyle/>
          <a:p>
            <a:r>
              <a:rPr lang="en-AU" dirty="0"/>
              <a:t>HALAL LIFESTYLE &amp; GLOBAL SHARIA ECONOMY</a:t>
            </a:r>
          </a:p>
        </p:txBody>
      </p:sp>
      <p:graphicFrame>
        <p:nvGraphicFramePr>
          <p:cNvPr id="5" name="Content Placeholder 4">
            <a:extLst>
              <a:ext uri="{FF2B5EF4-FFF2-40B4-BE49-F238E27FC236}">
                <a16:creationId xmlns:a16="http://schemas.microsoft.com/office/drawing/2014/main" id="{C11CCB26-E6B7-4278-969D-F2BB0D43C850}"/>
              </a:ext>
            </a:extLst>
          </p:cNvPr>
          <p:cNvGraphicFramePr>
            <a:graphicFrameLocks noGrp="1"/>
          </p:cNvGraphicFramePr>
          <p:nvPr>
            <p:ph idx="1"/>
            <p:extLst>
              <p:ext uri="{D42A27DB-BD31-4B8C-83A1-F6EECF244321}">
                <p14:modId xmlns:p14="http://schemas.microsoft.com/office/powerpoint/2010/main" val="3620554642"/>
              </p:ext>
            </p:extLst>
          </p:nvPr>
        </p:nvGraphicFramePr>
        <p:xfrm>
          <a:off x="457200" y="1825625"/>
          <a:ext cx="10723563"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Audio 7">
            <a:hlinkClick r:id="" action="ppaction://media"/>
            <a:extLst>
              <a:ext uri="{FF2B5EF4-FFF2-40B4-BE49-F238E27FC236}">
                <a16:creationId xmlns:a16="http://schemas.microsoft.com/office/drawing/2014/main" id="{DF0B1B70-D2DD-4BC3-B295-AC3A158D701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00273802"/>
      </p:ext>
    </p:extLst>
  </p:cSld>
  <p:clrMapOvr>
    <a:masterClrMapping/>
  </p:clrMapOvr>
  <mc:AlternateContent xmlns:mc="http://schemas.openxmlformats.org/markup-compatibility/2006" xmlns:p14="http://schemas.microsoft.com/office/powerpoint/2010/main">
    <mc:Choice Requires="p14">
      <p:transition spd="slow" p14:dur="2000" advTm="28876"/>
    </mc:Choice>
    <mc:Fallback xmlns="">
      <p:transition spd="slow" advTm="28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40237-0465-45FD-9548-C5621D782A3B}"/>
              </a:ext>
            </a:extLst>
          </p:cNvPr>
          <p:cNvSpPr>
            <a:spLocks noGrp="1"/>
          </p:cNvSpPr>
          <p:nvPr>
            <p:ph type="title"/>
          </p:nvPr>
        </p:nvSpPr>
        <p:spPr/>
        <p:txBody>
          <a:bodyPr/>
          <a:lstStyle/>
          <a:p>
            <a:r>
              <a:rPr lang="en-AU" dirty="0"/>
              <a:t>Halal Lifestyle in Indonesia during Pandemic</a:t>
            </a:r>
          </a:p>
        </p:txBody>
      </p:sp>
      <p:graphicFrame>
        <p:nvGraphicFramePr>
          <p:cNvPr id="4" name="Content Placeholder 3">
            <a:extLst>
              <a:ext uri="{FF2B5EF4-FFF2-40B4-BE49-F238E27FC236}">
                <a16:creationId xmlns:a16="http://schemas.microsoft.com/office/drawing/2014/main" id="{B9BD8343-129F-4A3F-9C24-037281C87FE7}"/>
              </a:ext>
            </a:extLst>
          </p:cNvPr>
          <p:cNvGraphicFramePr>
            <a:graphicFrameLocks noGrp="1"/>
          </p:cNvGraphicFramePr>
          <p:nvPr>
            <p:ph idx="1"/>
            <p:extLst>
              <p:ext uri="{D42A27DB-BD31-4B8C-83A1-F6EECF244321}">
                <p14:modId xmlns:p14="http://schemas.microsoft.com/office/powerpoint/2010/main" val="3030660769"/>
              </p:ext>
            </p:extLst>
          </p:nvPr>
        </p:nvGraphicFramePr>
        <p:xfrm>
          <a:off x="457200" y="1825625"/>
          <a:ext cx="10723563"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Audio 4">
            <a:hlinkClick r:id="" action="ppaction://media"/>
            <a:extLst>
              <a:ext uri="{FF2B5EF4-FFF2-40B4-BE49-F238E27FC236}">
                <a16:creationId xmlns:a16="http://schemas.microsoft.com/office/drawing/2014/main" id="{92007F4A-7BF7-4CDC-A520-95D643DD2EB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24378262"/>
      </p:ext>
    </p:extLst>
  </p:cSld>
  <p:clrMapOvr>
    <a:masterClrMapping/>
  </p:clrMapOvr>
  <mc:AlternateContent xmlns:mc="http://schemas.openxmlformats.org/markup-compatibility/2006" xmlns:p14="http://schemas.microsoft.com/office/powerpoint/2010/main">
    <mc:Choice Requires="p14">
      <p:transition spd="slow" p14:dur="2000" advTm="33353"/>
    </mc:Choice>
    <mc:Fallback xmlns="">
      <p:transition spd="slow" advTm="33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C7615-8C8E-4A96-B258-B4AE3A7C66D4}"/>
              </a:ext>
            </a:extLst>
          </p:cNvPr>
          <p:cNvSpPr>
            <a:spLocks noGrp="1"/>
          </p:cNvSpPr>
          <p:nvPr>
            <p:ph type="title"/>
          </p:nvPr>
        </p:nvSpPr>
        <p:spPr/>
        <p:txBody>
          <a:bodyPr/>
          <a:lstStyle/>
          <a:p>
            <a:r>
              <a:rPr lang="en-AU" dirty="0"/>
              <a:t>Government Public Relations &amp; Messaging Development</a:t>
            </a:r>
          </a:p>
        </p:txBody>
      </p:sp>
      <p:sp>
        <p:nvSpPr>
          <p:cNvPr id="3" name="Content Placeholder 2">
            <a:extLst>
              <a:ext uri="{FF2B5EF4-FFF2-40B4-BE49-F238E27FC236}">
                <a16:creationId xmlns:a16="http://schemas.microsoft.com/office/drawing/2014/main" id="{86B02776-2001-4691-8F10-E1C843828481}"/>
              </a:ext>
            </a:extLst>
          </p:cNvPr>
          <p:cNvSpPr>
            <a:spLocks noGrp="1"/>
          </p:cNvSpPr>
          <p:nvPr>
            <p:ph idx="1"/>
          </p:nvPr>
        </p:nvSpPr>
        <p:spPr>
          <a:xfrm>
            <a:off x="457200" y="2141537"/>
            <a:ext cx="10722932" cy="4351338"/>
          </a:xfrm>
        </p:spPr>
        <p:txBody>
          <a:bodyPr>
            <a:normAutofit lnSpcReduction="10000"/>
          </a:bodyPr>
          <a:lstStyle/>
          <a:p>
            <a:pPr>
              <a:lnSpc>
                <a:spcPct val="100000"/>
              </a:lnSpc>
            </a:pPr>
            <a:r>
              <a:rPr lang="en-MY" sz="2400" dirty="0">
                <a:effectLst/>
                <a:latin typeface="Calibri" panose="020F0502020204030204" pitchFamily="34" charset="0"/>
                <a:ea typeface="Calibri" panose="020F0502020204030204" pitchFamily="34" charset="0"/>
              </a:rPr>
              <a:t>Government public relations : efforts by the government to communicate in a non-partisan, balanced, and concise manner. These efforts are focused on the interests of the receiving citizen who needs to be informed (</a:t>
            </a:r>
            <a:r>
              <a:rPr lang="en-MY" sz="2400" dirty="0" err="1">
                <a:effectLst/>
                <a:latin typeface="Calibri" panose="020F0502020204030204" pitchFamily="34" charset="0"/>
                <a:ea typeface="Calibri" panose="020F0502020204030204" pitchFamily="34" charset="0"/>
              </a:rPr>
              <a:t>Gelders</a:t>
            </a:r>
            <a:r>
              <a:rPr lang="en-MY" sz="2400" dirty="0">
                <a:effectLst/>
                <a:latin typeface="Calibri" panose="020F0502020204030204" pitchFamily="34" charset="0"/>
                <a:ea typeface="Calibri" panose="020F0502020204030204" pitchFamily="34" charset="0"/>
              </a:rPr>
              <a:t> &amp; </a:t>
            </a:r>
            <a:r>
              <a:rPr lang="en-MY" sz="2400" dirty="0" err="1">
                <a:effectLst/>
                <a:latin typeface="Calibri" panose="020F0502020204030204" pitchFamily="34" charset="0"/>
                <a:ea typeface="Calibri" panose="020F0502020204030204" pitchFamily="34" charset="0"/>
              </a:rPr>
              <a:t>Ihlen</a:t>
            </a:r>
            <a:r>
              <a:rPr lang="en-MY" sz="2400" dirty="0">
                <a:effectLst/>
                <a:latin typeface="Calibri" panose="020F0502020204030204" pitchFamily="34" charset="0"/>
                <a:ea typeface="Calibri" panose="020F0502020204030204" pitchFamily="34" charset="0"/>
              </a:rPr>
              <a:t>, 2010)</a:t>
            </a:r>
          </a:p>
          <a:p>
            <a:pPr>
              <a:lnSpc>
                <a:spcPct val="100000"/>
              </a:lnSpc>
            </a:pPr>
            <a:r>
              <a:rPr lang="en-MY" sz="2400" dirty="0">
                <a:effectLst/>
                <a:latin typeface="Calibri" panose="020F0502020204030204" pitchFamily="34" charset="0"/>
                <a:ea typeface="Calibri" panose="020F0502020204030204" pitchFamily="34" charset="0"/>
              </a:rPr>
              <a:t>The main function of Public Relations  requires identification of various communication circuits for shared values. If there are common values, then there are opportunities that can be developed to build the main message of these values. </a:t>
            </a:r>
          </a:p>
          <a:p>
            <a:pPr>
              <a:lnSpc>
                <a:spcPct val="100000"/>
              </a:lnSpc>
            </a:pPr>
            <a:r>
              <a:rPr lang="en-US" sz="2400" dirty="0">
                <a:effectLst/>
                <a:latin typeface="Calibri" panose="020F0502020204030204" pitchFamily="34" charset="0"/>
                <a:ea typeface="Calibri" panose="020F0502020204030204" pitchFamily="34" charset="0"/>
                <a:cs typeface="Arial" panose="020B0604020202020204" pitchFamily="34" charset="0"/>
              </a:rPr>
              <a:t>When it comes to messaging, the government and citizens should share the same values. People can be pretty passive at times. Government public relations might begin by emphasizing ideals that encourage public participation. As a result, while developing messages, government public relations sticks to the 'do not preach' approach while encouraging people to take action (Dimitrov, 2018)</a:t>
            </a:r>
            <a:endParaRPr lang="en-AU" sz="2400" dirty="0">
              <a:effectLst/>
              <a:latin typeface="Calibri" panose="020F0502020204030204" pitchFamily="34" charset="0"/>
              <a:ea typeface="Calibri" panose="020F0502020204030204" pitchFamily="34" charset="0"/>
              <a:cs typeface="Arial" panose="020B0604020202020204" pitchFamily="34" charset="0"/>
            </a:endParaRPr>
          </a:p>
          <a:p>
            <a:pPr>
              <a:lnSpc>
                <a:spcPct val="100000"/>
              </a:lnSpc>
            </a:pPr>
            <a:endParaRPr lang="en-MY" dirty="0">
              <a:effectLst/>
              <a:latin typeface="Calibri" panose="020F0502020204030204" pitchFamily="34" charset="0"/>
              <a:ea typeface="Calibri" panose="020F0502020204030204" pitchFamily="34" charset="0"/>
            </a:endParaRPr>
          </a:p>
        </p:txBody>
      </p:sp>
      <p:pic>
        <p:nvPicPr>
          <p:cNvPr id="4" name="Audio 3">
            <a:hlinkClick r:id="" action="ppaction://media"/>
            <a:extLst>
              <a:ext uri="{FF2B5EF4-FFF2-40B4-BE49-F238E27FC236}">
                <a16:creationId xmlns:a16="http://schemas.microsoft.com/office/drawing/2014/main" id="{69381C37-85D9-487C-A7DA-002FD0969C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87861139"/>
      </p:ext>
    </p:extLst>
  </p:cSld>
  <p:clrMapOvr>
    <a:masterClrMapping/>
  </p:clrMapOvr>
  <mc:AlternateContent xmlns:mc="http://schemas.openxmlformats.org/markup-compatibility/2006" xmlns:p14="http://schemas.microsoft.com/office/powerpoint/2010/main">
    <mc:Choice Requires="p14">
      <p:transition spd="slow" p14:dur="2000" advTm="70807"/>
    </mc:Choice>
    <mc:Fallback xmlns="">
      <p:transition spd="slow" advTm="70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68FEC-CD95-4D7B-B3DD-DA105E725BDD}"/>
              </a:ext>
            </a:extLst>
          </p:cNvPr>
          <p:cNvSpPr>
            <a:spLocks noGrp="1"/>
          </p:cNvSpPr>
          <p:nvPr>
            <p:ph type="title"/>
          </p:nvPr>
        </p:nvSpPr>
        <p:spPr/>
        <p:txBody>
          <a:bodyPr/>
          <a:lstStyle/>
          <a:p>
            <a:r>
              <a:rPr lang="en-AU" dirty="0"/>
              <a:t>PROBLEM STATEMENT</a:t>
            </a:r>
          </a:p>
        </p:txBody>
      </p:sp>
      <p:sp>
        <p:nvSpPr>
          <p:cNvPr id="6" name="Content Placeholder 5">
            <a:extLst>
              <a:ext uri="{FF2B5EF4-FFF2-40B4-BE49-F238E27FC236}">
                <a16:creationId xmlns:a16="http://schemas.microsoft.com/office/drawing/2014/main" id="{9BD3291A-0AD4-4098-9E6C-07C5D27E1B0D}"/>
              </a:ext>
            </a:extLst>
          </p:cNvPr>
          <p:cNvSpPr>
            <a:spLocks noGrp="1"/>
          </p:cNvSpPr>
          <p:nvPr>
            <p:ph idx="1"/>
          </p:nvPr>
        </p:nvSpPr>
        <p:spPr/>
        <p:txBody>
          <a:bodyPr>
            <a:normAutofit/>
          </a:bodyPr>
          <a:lstStyle/>
          <a:p>
            <a:pPr algn="just"/>
            <a:endParaRPr lang="en-MY" sz="2400" dirty="0">
              <a:effectLst/>
              <a:latin typeface="Calibri" panose="020F0502020204030204" pitchFamily="34" charset="0"/>
              <a:ea typeface="Calibri" panose="020F0502020204030204" pitchFamily="34" charset="0"/>
              <a:cs typeface="Arial" panose="020B0604020202020204" pitchFamily="34" charset="0"/>
            </a:endParaRPr>
          </a:p>
          <a:p>
            <a:pPr algn="just"/>
            <a:r>
              <a:rPr lang="en-MY" sz="2400" dirty="0">
                <a:effectLst/>
                <a:latin typeface="Calibri" panose="020F0502020204030204" pitchFamily="34" charset="0"/>
                <a:ea typeface="Calibri" panose="020F0502020204030204" pitchFamily="34" charset="0"/>
                <a:cs typeface="Arial" panose="020B0604020202020204" pitchFamily="34" charset="0"/>
              </a:rPr>
              <a:t>The development of the halal industry in Indonesia is actually more focused on halal certification. Public awareness of the halal lifestyle is not accompanied by the government's efforts to communicate the importance of the halal lifestyle through messaging development and dissemination by government public relations. This causes low public awareness of the importance of having a halal lifestyle. During a pandemic, the opportunity to communicate a halal lifestyle is actually very high.</a:t>
            </a:r>
            <a:r>
              <a:rPr lang="en-MY" sz="2400" dirty="0">
                <a:latin typeface="Calibri" panose="020F0502020204030204" pitchFamily="34" charset="0"/>
                <a:ea typeface="Calibri" panose="020F0502020204030204" pitchFamily="34" charset="0"/>
                <a:cs typeface="Arial" panose="020B0604020202020204" pitchFamily="34" charset="0"/>
              </a:rPr>
              <a:t> Various institutions related to halal and sharia economy hardly synergize communication messages of  the importance of halal lifestyle. </a:t>
            </a:r>
            <a:endParaRPr lang="en-AU" sz="2400" dirty="0">
              <a:effectLst/>
              <a:latin typeface="Calibri" panose="020F0502020204030204" pitchFamily="34" charset="0"/>
              <a:ea typeface="Calibri" panose="020F0502020204030204" pitchFamily="34" charset="0"/>
              <a:cs typeface="Arial" panose="020B0604020202020204" pitchFamily="34" charset="0"/>
            </a:endParaRPr>
          </a:p>
          <a:p>
            <a:endParaRPr lang="en-AU" dirty="0"/>
          </a:p>
        </p:txBody>
      </p:sp>
      <p:pic>
        <p:nvPicPr>
          <p:cNvPr id="9" name="Audio 8">
            <a:hlinkClick r:id="" action="ppaction://media"/>
            <a:extLst>
              <a:ext uri="{FF2B5EF4-FFF2-40B4-BE49-F238E27FC236}">
                <a16:creationId xmlns:a16="http://schemas.microsoft.com/office/drawing/2014/main" id="{B90269CF-1A85-472C-9A49-BCB4350052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16259945"/>
      </p:ext>
    </p:extLst>
  </p:cSld>
  <p:clrMapOvr>
    <a:masterClrMapping/>
  </p:clrMapOvr>
  <mc:AlternateContent xmlns:mc="http://schemas.openxmlformats.org/markup-compatibility/2006" xmlns:p14="http://schemas.microsoft.com/office/powerpoint/2010/main">
    <mc:Choice Requires="p14">
      <p:transition spd="slow" p14:dur="2000" advTm="51371"/>
    </mc:Choice>
    <mc:Fallback xmlns="">
      <p:transition spd="slow" advTm="51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F2C91-D6C8-415C-82A4-D024D32E98A1}"/>
              </a:ext>
            </a:extLst>
          </p:cNvPr>
          <p:cNvSpPr>
            <a:spLocks noGrp="1"/>
          </p:cNvSpPr>
          <p:nvPr>
            <p:ph type="title"/>
          </p:nvPr>
        </p:nvSpPr>
        <p:spPr/>
        <p:txBody>
          <a:bodyPr/>
          <a:lstStyle/>
          <a:p>
            <a:r>
              <a:rPr lang="en-AU" dirty="0"/>
              <a:t>METHODOLOGY</a:t>
            </a:r>
          </a:p>
        </p:txBody>
      </p:sp>
      <p:graphicFrame>
        <p:nvGraphicFramePr>
          <p:cNvPr id="18" name="Content Placeholder 17">
            <a:extLst>
              <a:ext uri="{FF2B5EF4-FFF2-40B4-BE49-F238E27FC236}">
                <a16:creationId xmlns:a16="http://schemas.microsoft.com/office/drawing/2014/main" id="{4BE93879-E48A-4062-8C7F-8352A9F38E99}"/>
              </a:ext>
            </a:extLst>
          </p:cNvPr>
          <p:cNvGraphicFramePr>
            <a:graphicFrameLocks noGrp="1"/>
          </p:cNvGraphicFramePr>
          <p:nvPr>
            <p:ph idx="1"/>
            <p:extLst>
              <p:ext uri="{D42A27DB-BD31-4B8C-83A1-F6EECF244321}">
                <p14:modId xmlns:p14="http://schemas.microsoft.com/office/powerpoint/2010/main" val="2365795355"/>
              </p:ext>
            </p:extLst>
          </p:nvPr>
        </p:nvGraphicFramePr>
        <p:xfrm>
          <a:off x="457200" y="1825625"/>
          <a:ext cx="10723563"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9" name="Audio 18">
            <a:hlinkClick r:id="" action="ppaction://media"/>
            <a:extLst>
              <a:ext uri="{FF2B5EF4-FFF2-40B4-BE49-F238E27FC236}">
                <a16:creationId xmlns:a16="http://schemas.microsoft.com/office/drawing/2014/main" id="{9E2F5C93-776E-4CC9-BA49-8248057F21B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12314385"/>
      </p:ext>
    </p:extLst>
  </p:cSld>
  <p:clrMapOvr>
    <a:masterClrMapping/>
  </p:clrMapOvr>
  <mc:AlternateContent xmlns:mc="http://schemas.openxmlformats.org/markup-compatibility/2006" xmlns:p14="http://schemas.microsoft.com/office/powerpoint/2010/main">
    <mc:Choice Requires="p14">
      <p:transition spd="slow" p14:dur="2000" advTm="31041"/>
    </mc:Choice>
    <mc:Fallback xmlns="">
      <p:transition spd="slow" advTm="31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Rectangle 8">
            <a:extLst>
              <a:ext uri="{FF2B5EF4-FFF2-40B4-BE49-F238E27FC236}">
                <a16:creationId xmlns:a16="http://schemas.microsoft.com/office/drawing/2014/main" id="{BA6285CA-6AFA-4F27-AFB5-1B32CDE09B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20861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Flowchart: Document 8">
            <a:extLst>
              <a:ext uri="{FF2B5EF4-FFF2-40B4-BE49-F238E27FC236}">
                <a16:creationId xmlns:a16="http://schemas.microsoft.com/office/drawing/2014/main" id="{4BE5C09D-B3C1-42F3-B945-39AEDFD198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55928" y="287680"/>
            <a:ext cx="6848668" cy="627331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26328 h 47652"/>
              <a:gd name="connsiteX1" fmla="*/ 21562 w 21600"/>
              <a:gd name="connsiteY1" fmla="*/ 0 h 47652"/>
              <a:gd name="connsiteX2" fmla="*/ 21600 w 21600"/>
              <a:gd name="connsiteY2" fmla="*/ 43650 h 47652"/>
              <a:gd name="connsiteX3" fmla="*/ 0 w 21600"/>
              <a:gd name="connsiteY3" fmla="*/ 46500 h 47652"/>
              <a:gd name="connsiteX4" fmla="*/ 0 w 21600"/>
              <a:gd name="connsiteY4" fmla="*/ 26328 h 47652"/>
              <a:gd name="connsiteX0" fmla="*/ 56 w 21600"/>
              <a:gd name="connsiteY0" fmla="*/ 98 h 47652"/>
              <a:gd name="connsiteX1" fmla="*/ 21562 w 21600"/>
              <a:gd name="connsiteY1" fmla="*/ 0 h 47652"/>
              <a:gd name="connsiteX2" fmla="*/ 21600 w 21600"/>
              <a:gd name="connsiteY2" fmla="*/ 43650 h 47652"/>
              <a:gd name="connsiteX3" fmla="*/ 0 w 21600"/>
              <a:gd name="connsiteY3" fmla="*/ 46500 h 47652"/>
              <a:gd name="connsiteX4" fmla="*/ 56 w 21600"/>
              <a:gd name="connsiteY4" fmla="*/ 98 h 47652"/>
              <a:gd name="connsiteX0" fmla="*/ 37 w 21600"/>
              <a:gd name="connsiteY0" fmla="*/ 196 h 47652"/>
              <a:gd name="connsiteX1" fmla="*/ 21562 w 21600"/>
              <a:gd name="connsiteY1" fmla="*/ 0 h 47652"/>
              <a:gd name="connsiteX2" fmla="*/ 21600 w 21600"/>
              <a:gd name="connsiteY2" fmla="*/ 43650 h 47652"/>
              <a:gd name="connsiteX3" fmla="*/ 0 w 21600"/>
              <a:gd name="connsiteY3" fmla="*/ 46500 h 47652"/>
              <a:gd name="connsiteX4" fmla="*/ 37 w 21600"/>
              <a:gd name="connsiteY4" fmla="*/ 196 h 47652"/>
              <a:gd name="connsiteX0" fmla="*/ 5 w 21606"/>
              <a:gd name="connsiteY0" fmla="*/ 196 h 47652"/>
              <a:gd name="connsiteX1" fmla="*/ 21568 w 21606"/>
              <a:gd name="connsiteY1" fmla="*/ 0 h 47652"/>
              <a:gd name="connsiteX2" fmla="*/ 21606 w 21606"/>
              <a:gd name="connsiteY2" fmla="*/ 43650 h 47652"/>
              <a:gd name="connsiteX3" fmla="*/ 6 w 21606"/>
              <a:gd name="connsiteY3" fmla="*/ 46500 h 47652"/>
              <a:gd name="connsiteX4" fmla="*/ 5 w 21606"/>
              <a:gd name="connsiteY4" fmla="*/ 196 h 47652"/>
              <a:gd name="connsiteX0" fmla="*/ 3 w 21642"/>
              <a:gd name="connsiteY0" fmla="*/ 1 h 47652"/>
              <a:gd name="connsiteX1" fmla="*/ 21604 w 21642"/>
              <a:gd name="connsiteY1" fmla="*/ 0 h 47652"/>
              <a:gd name="connsiteX2" fmla="*/ 21642 w 21642"/>
              <a:gd name="connsiteY2" fmla="*/ 43650 h 47652"/>
              <a:gd name="connsiteX3" fmla="*/ 42 w 21642"/>
              <a:gd name="connsiteY3" fmla="*/ 46500 h 47652"/>
              <a:gd name="connsiteX4" fmla="*/ 3 w 21642"/>
              <a:gd name="connsiteY4" fmla="*/ 1 h 47652"/>
              <a:gd name="connsiteX0" fmla="*/ 3 w 21642"/>
              <a:gd name="connsiteY0" fmla="*/ 0 h 47651"/>
              <a:gd name="connsiteX1" fmla="*/ 21623 w 21642"/>
              <a:gd name="connsiteY1" fmla="*/ 97 h 47651"/>
              <a:gd name="connsiteX2" fmla="*/ 21642 w 21642"/>
              <a:gd name="connsiteY2" fmla="*/ 43649 h 47651"/>
              <a:gd name="connsiteX3" fmla="*/ 42 w 21642"/>
              <a:gd name="connsiteY3" fmla="*/ 46499 h 47651"/>
              <a:gd name="connsiteX4" fmla="*/ 3 w 21642"/>
              <a:gd name="connsiteY4" fmla="*/ 0 h 47651"/>
              <a:gd name="connsiteX0" fmla="*/ 3 w 21642"/>
              <a:gd name="connsiteY0" fmla="*/ 147 h 47798"/>
              <a:gd name="connsiteX1" fmla="*/ 21623 w 21642"/>
              <a:gd name="connsiteY1" fmla="*/ 0 h 47798"/>
              <a:gd name="connsiteX2" fmla="*/ 21642 w 21642"/>
              <a:gd name="connsiteY2" fmla="*/ 43796 h 47798"/>
              <a:gd name="connsiteX3" fmla="*/ 42 w 21642"/>
              <a:gd name="connsiteY3" fmla="*/ 46646 h 47798"/>
              <a:gd name="connsiteX4" fmla="*/ 3 w 21642"/>
              <a:gd name="connsiteY4" fmla="*/ 147 h 47798"/>
              <a:gd name="connsiteX0" fmla="*/ 17 w 21656"/>
              <a:gd name="connsiteY0" fmla="*/ 147 h 47742"/>
              <a:gd name="connsiteX1" fmla="*/ 21637 w 21656"/>
              <a:gd name="connsiteY1" fmla="*/ 0 h 47742"/>
              <a:gd name="connsiteX2" fmla="*/ 21656 w 21656"/>
              <a:gd name="connsiteY2" fmla="*/ 43796 h 47742"/>
              <a:gd name="connsiteX3" fmla="*/ 0 w 21656"/>
              <a:gd name="connsiteY3" fmla="*/ 46582 h 47742"/>
              <a:gd name="connsiteX4" fmla="*/ 17 w 21656"/>
              <a:gd name="connsiteY4" fmla="*/ 147 h 47742"/>
              <a:gd name="connsiteX0" fmla="*/ 17 w 21663"/>
              <a:gd name="connsiteY0" fmla="*/ 73 h 47668"/>
              <a:gd name="connsiteX1" fmla="*/ 21663 w 21663"/>
              <a:gd name="connsiteY1" fmla="*/ 0 h 47668"/>
              <a:gd name="connsiteX2" fmla="*/ 21656 w 21663"/>
              <a:gd name="connsiteY2" fmla="*/ 43722 h 47668"/>
              <a:gd name="connsiteX3" fmla="*/ 0 w 21663"/>
              <a:gd name="connsiteY3" fmla="*/ 46508 h 47668"/>
              <a:gd name="connsiteX4" fmla="*/ 17 w 21663"/>
              <a:gd name="connsiteY4" fmla="*/ 73 h 47668"/>
              <a:gd name="connsiteX0" fmla="*/ 5 w 21671"/>
              <a:gd name="connsiteY0" fmla="*/ 73 h 47668"/>
              <a:gd name="connsiteX1" fmla="*/ 21671 w 21671"/>
              <a:gd name="connsiteY1" fmla="*/ 0 h 47668"/>
              <a:gd name="connsiteX2" fmla="*/ 21664 w 21671"/>
              <a:gd name="connsiteY2" fmla="*/ 43722 h 47668"/>
              <a:gd name="connsiteX3" fmla="*/ 8 w 21671"/>
              <a:gd name="connsiteY3" fmla="*/ 46508 h 47668"/>
              <a:gd name="connsiteX4" fmla="*/ 5 w 21671"/>
              <a:gd name="connsiteY4" fmla="*/ 73 h 47668"/>
              <a:gd name="connsiteX0" fmla="*/ 5 w 21671"/>
              <a:gd name="connsiteY0" fmla="*/ 73 h 47668"/>
              <a:gd name="connsiteX1" fmla="*/ 21671 w 21671"/>
              <a:gd name="connsiteY1" fmla="*/ 0 h 47668"/>
              <a:gd name="connsiteX2" fmla="*/ 21670 w 21671"/>
              <a:gd name="connsiteY2" fmla="*/ 43722 h 47668"/>
              <a:gd name="connsiteX3" fmla="*/ 8 w 21671"/>
              <a:gd name="connsiteY3" fmla="*/ 46508 h 47668"/>
              <a:gd name="connsiteX4" fmla="*/ 5 w 21671"/>
              <a:gd name="connsiteY4" fmla="*/ 73 h 47668"/>
              <a:gd name="connsiteX0" fmla="*/ 4 w 21676"/>
              <a:gd name="connsiteY0" fmla="*/ 0 h 47722"/>
              <a:gd name="connsiteX1" fmla="*/ 21676 w 21676"/>
              <a:gd name="connsiteY1" fmla="*/ 54 h 47722"/>
              <a:gd name="connsiteX2" fmla="*/ 21675 w 21676"/>
              <a:gd name="connsiteY2" fmla="*/ 43776 h 47722"/>
              <a:gd name="connsiteX3" fmla="*/ 13 w 21676"/>
              <a:gd name="connsiteY3" fmla="*/ 46562 h 47722"/>
              <a:gd name="connsiteX4" fmla="*/ 4 w 21676"/>
              <a:gd name="connsiteY4" fmla="*/ 0 h 47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76" h="47722">
                <a:moveTo>
                  <a:pt x="4" y="0"/>
                </a:moveTo>
                <a:lnTo>
                  <a:pt x="21676" y="54"/>
                </a:lnTo>
                <a:cubicBezTo>
                  <a:pt x="21676" y="5828"/>
                  <a:pt x="21675" y="38002"/>
                  <a:pt x="21675" y="43776"/>
                </a:cubicBezTo>
                <a:cubicBezTo>
                  <a:pt x="10875" y="43776"/>
                  <a:pt x="10813" y="50312"/>
                  <a:pt x="13" y="46562"/>
                </a:cubicBezTo>
                <a:cubicBezTo>
                  <a:pt x="32" y="31095"/>
                  <a:pt x="-15" y="15467"/>
                  <a:pt x="4" y="0"/>
                </a:cubicBezTo>
                <a:close/>
              </a:path>
            </a:pathLst>
          </a:custGeom>
          <a:solidFill>
            <a:schemeClr val="accent3">
              <a:lumMod val="40000"/>
              <a:lumOff val="6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13" name="Group 12">
            <a:extLst>
              <a:ext uri="{FF2B5EF4-FFF2-40B4-BE49-F238E27FC236}">
                <a16:creationId xmlns:a16="http://schemas.microsoft.com/office/drawing/2014/main" id="{628E122F-BCB2-43BD-850B-48491CEEF4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4" name="Straight Connector 13">
              <a:extLst>
                <a:ext uri="{FF2B5EF4-FFF2-40B4-BE49-F238E27FC236}">
                  <a16:creationId xmlns:a16="http://schemas.microsoft.com/office/drawing/2014/main" id="{414FAAF8-31CB-4B07-B529-5A88EFF682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46BA361-B0A5-4ABB-A288-CFDE7BAEF4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53021D8-E018-4408-8CCA-024F3FC311B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B92D8BD-E859-46F2-89FC-FC259125D1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731C846-C584-4E9F-872D-500B07D1090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FD6636C-54CD-4310-9F2B-9A9CF3EC9BD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88113FA-166F-40E3-991C-33200E38763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5DD2EA6-4E91-475D-B141-030955A02E4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77A4A45-7AB6-4608-9030-A70A5E3B30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252ABC-9FDF-43E9-A030-94081E5837E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D5000E7-8B90-4C3E-9DA8-8A7DF0152FA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DD251B8-330C-4939-93B6-C4FEDF6ACF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763F2D5-1D97-451F-9EE1-C959342FC9D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9B81618-BDA5-46C2-A54E-4448465A583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15D9E70-4AC3-46E9-93DB-07CB2B41EF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5B884CB-61A3-4841-A661-215EE93E31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1808844-2CD5-4FB3-B3F6-CE5B82F89A1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FFDFB79-ADB0-49E8-919B-A0BB9190FFE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3AABDCA-76BB-4D33-8117-D688C0BF9A3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C3DC4D8-930D-4D21-A1D0-45FF81BA156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FC86F57-A8B2-4BA9-8751-CF0F43F25B8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6A34578-DE1C-4566-8856-1430B428B8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DEE8827-9D87-4C09-9A85-FB043BFB0E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FE11D9A-8DF5-4CD5-9B3C-4BBE6990877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150C108-376E-4B3A-84BE-5288AC2D51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FBF9B4D-FC7D-4A99-9AD8-90C125364F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747BAB4-EE42-4FB9-ABB4-6ABF823F6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56D09A2-DE8A-4396-A490-AC84A3878A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7F35D0F-3113-4375-9BA7-093C9BC71A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E8DABEC9-CDDE-4EDA-8616-5792C3DE2755}"/>
              </a:ext>
            </a:extLst>
          </p:cNvPr>
          <p:cNvPicPr>
            <a:picLocks noChangeAspect="1"/>
          </p:cNvPicPr>
          <p:nvPr/>
        </p:nvPicPr>
        <p:blipFill rotWithShape="1">
          <a:blip r:embed="rId4"/>
          <a:srcRect l="2054" r="1" b="1"/>
          <a:stretch/>
        </p:blipFill>
        <p:spPr>
          <a:xfrm>
            <a:off x="3383370" y="1445789"/>
            <a:ext cx="8220694" cy="4553256"/>
          </a:xfrm>
          <a:prstGeom prst="rect">
            <a:avLst/>
          </a:prstGeom>
        </p:spPr>
      </p:pic>
      <p:sp>
        <p:nvSpPr>
          <p:cNvPr id="3" name="TextBox 2">
            <a:extLst>
              <a:ext uri="{FF2B5EF4-FFF2-40B4-BE49-F238E27FC236}">
                <a16:creationId xmlns:a16="http://schemas.microsoft.com/office/drawing/2014/main" id="{24828023-B206-461F-93F5-600D57861EA9}"/>
              </a:ext>
            </a:extLst>
          </p:cNvPr>
          <p:cNvSpPr txBox="1"/>
          <p:nvPr/>
        </p:nvSpPr>
        <p:spPr>
          <a:xfrm>
            <a:off x="320296" y="6354617"/>
            <a:ext cx="1021433" cy="369332"/>
          </a:xfrm>
          <a:prstGeom prst="rect">
            <a:avLst/>
          </a:prstGeom>
          <a:noFill/>
        </p:spPr>
        <p:txBody>
          <a:bodyPr wrap="none" rtlCol="0">
            <a:spAutoFit/>
          </a:bodyPr>
          <a:lstStyle/>
          <a:p>
            <a:r>
              <a:rPr lang="en-AU">
                <a:solidFill>
                  <a:schemeClr val="bg1"/>
                </a:solidFill>
              </a:rPr>
              <a:t>Souce : </a:t>
            </a:r>
            <a:endParaRPr lang="en-AU" dirty="0">
              <a:solidFill>
                <a:schemeClr val="bg1"/>
              </a:solidFill>
            </a:endParaRPr>
          </a:p>
        </p:txBody>
      </p:sp>
      <p:sp>
        <p:nvSpPr>
          <p:cNvPr id="44" name="TextBox 43">
            <a:extLst>
              <a:ext uri="{FF2B5EF4-FFF2-40B4-BE49-F238E27FC236}">
                <a16:creationId xmlns:a16="http://schemas.microsoft.com/office/drawing/2014/main" id="{C376DC61-6A7B-4188-870B-AF735BEB4230}"/>
              </a:ext>
            </a:extLst>
          </p:cNvPr>
          <p:cNvSpPr txBox="1"/>
          <p:nvPr/>
        </p:nvSpPr>
        <p:spPr>
          <a:xfrm>
            <a:off x="1160835" y="6337452"/>
            <a:ext cx="6115878" cy="369332"/>
          </a:xfrm>
          <a:prstGeom prst="rect">
            <a:avLst/>
          </a:prstGeom>
          <a:noFill/>
        </p:spPr>
        <p:txBody>
          <a:bodyPr wrap="square">
            <a:spAutoFit/>
          </a:bodyPr>
          <a:lstStyle/>
          <a:p>
            <a:r>
              <a:rPr lang="en-AU"/>
              <a:t> </a:t>
            </a:r>
            <a:r>
              <a:rPr lang="en-AU">
                <a:solidFill>
                  <a:schemeClr val="bg1"/>
                </a:solidFill>
              </a:rPr>
              <a:t>(Dinar Standard, 2020</a:t>
            </a:r>
            <a:r>
              <a:rPr lang="en-AU"/>
              <a:t>)</a:t>
            </a:r>
            <a:endParaRPr lang="en-AU" dirty="0"/>
          </a:p>
        </p:txBody>
      </p:sp>
      <p:sp>
        <p:nvSpPr>
          <p:cNvPr id="6" name="TextBox 5">
            <a:extLst>
              <a:ext uri="{FF2B5EF4-FFF2-40B4-BE49-F238E27FC236}">
                <a16:creationId xmlns:a16="http://schemas.microsoft.com/office/drawing/2014/main" id="{744A17E0-D06C-4A12-8C30-D9AE28EAC0AC}"/>
              </a:ext>
            </a:extLst>
          </p:cNvPr>
          <p:cNvSpPr txBox="1"/>
          <p:nvPr/>
        </p:nvSpPr>
        <p:spPr>
          <a:xfrm>
            <a:off x="290552" y="503383"/>
            <a:ext cx="5264988" cy="646331"/>
          </a:xfrm>
          <a:prstGeom prst="rect">
            <a:avLst/>
          </a:prstGeom>
          <a:noFill/>
        </p:spPr>
        <p:txBody>
          <a:bodyPr wrap="square" rtlCol="0">
            <a:spAutoFit/>
          </a:bodyPr>
          <a:lstStyle/>
          <a:p>
            <a:r>
              <a:rPr lang="en-AU" sz="3600" dirty="0">
                <a:solidFill>
                  <a:schemeClr val="bg1"/>
                </a:solidFill>
                <a:latin typeface="Calibri" panose="020F0502020204030204" pitchFamily="34" charset="0"/>
              </a:rPr>
              <a:t>FINDINGS &amp; DISCUSSIONS</a:t>
            </a:r>
          </a:p>
        </p:txBody>
      </p:sp>
      <p:pic>
        <p:nvPicPr>
          <p:cNvPr id="8" name="Audio 7">
            <a:hlinkClick r:id="" action="ppaction://media"/>
            <a:extLst>
              <a:ext uri="{FF2B5EF4-FFF2-40B4-BE49-F238E27FC236}">
                <a16:creationId xmlns:a16="http://schemas.microsoft.com/office/drawing/2014/main" id="{62E06469-9401-42F2-BE34-117E3653FF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35699031"/>
      </p:ext>
    </p:extLst>
  </p:cSld>
  <p:clrMapOvr>
    <a:masterClrMapping/>
  </p:clrMapOvr>
  <mc:AlternateContent xmlns:mc="http://schemas.openxmlformats.org/markup-compatibility/2006" xmlns:p14="http://schemas.microsoft.com/office/powerpoint/2010/main">
    <mc:Choice Requires="p14">
      <p:transition spd="slow" p14:dur="2000" advTm="34380"/>
    </mc:Choice>
    <mc:Fallback xmlns="">
      <p:transition spd="slow" advTm="34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D0E2D-A55B-473B-856E-BFE8765C2BF8}"/>
              </a:ext>
            </a:extLst>
          </p:cNvPr>
          <p:cNvSpPr>
            <a:spLocks noGrp="1"/>
          </p:cNvSpPr>
          <p:nvPr>
            <p:ph type="title"/>
          </p:nvPr>
        </p:nvSpPr>
        <p:spPr/>
        <p:txBody>
          <a:bodyPr/>
          <a:lstStyle/>
          <a:p>
            <a:r>
              <a:rPr lang="en-AU" dirty="0"/>
              <a:t>FINDINGS &amp; DISCUSSION</a:t>
            </a:r>
          </a:p>
        </p:txBody>
      </p:sp>
      <p:sp>
        <p:nvSpPr>
          <p:cNvPr id="3" name="Content Placeholder 2">
            <a:extLst>
              <a:ext uri="{FF2B5EF4-FFF2-40B4-BE49-F238E27FC236}">
                <a16:creationId xmlns:a16="http://schemas.microsoft.com/office/drawing/2014/main" id="{2607F1F9-81C6-4FCC-89D6-B20CE9F8D362}"/>
              </a:ext>
            </a:extLst>
          </p:cNvPr>
          <p:cNvSpPr>
            <a:spLocks noGrp="1"/>
          </p:cNvSpPr>
          <p:nvPr>
            <p:ph idx="1"/>
          </p:nvPr>
        </p:nvSpPr>
        <p:spPr/>
        <p:txBody>
          <a:bodyPr>
            <a:normAutofit fontScale="70000" lnSpcReduction="20000"/>
          </a:bodyPr>
          <a:lstStyle/>
          <a:p>
            <a:pPr algn="just"/>
            <a:r>
              <a:rPr lang="en-US" sz="3100" dirty="0">
                <a:solidFill>
                  <a:schemeClr val="bg1"/>
                </a:solidFill>
                <a:effectLst/>
                <a:latin typeface="Calibri" panose="020F0502020204030204" pitchFamily="34" charset="0"/>
                <a:ea typeface="Calibri" panose="020F0502020204030204" pitchFamily="34" charset="0"/>
              </a:rPr>
              <a:t>Muslim consumers spent US$2.02 trillion in 2019 on halal food, beverage, pharmaceuticals, and tourism ( State of Global Islamic Economy Report 2020-2021). </a:t>
            </a:r>
          </a:p>
          <a:p>
            <a:pPr algn="just"/>
            <a:r>
              <a:rPr lang="en-MY" sz="3100" dirty="0">
                <a:solidFill>
                  <a:schemeClr val="bg1"/>
                </a:solidFill>
                <a:effectLst/>
                <a:latin typeface="Calibri" panose="020F0502020204030204" pitchFamily="34" charset="0"/>
                <a:ea typeface="Calibri" panose="020F0502020204030204" pitchFamily="34" charset="0"/>
              </a:rPr>
              <a:t>The Indonesian government seeks various ways to play a bigger role in the sharia economy, in  </a:t>
            </a:r>
            <a:r>
              <a:rPr lang="en-MY" sz="3100" b="1" dirty="0">
                <a:solidFill>
                  <a:schemeClr val="bg1"/>
                </a:solidFill>
                <a:effectLst/>
                <a:latin typeface="Calibri" panose="020F0502020204030204" pitchFamily="34" charset="0"/>
                <a:ea typeface="Calibri" panose="020F0502020204030204" pitchFamily="34" charset="0"/>
              </a:rPr>
              <a:t>halal industry, sharia finance, sharia social finance, and sharia entrepreneurship.</a:t>
            </a:r>
          </a:p>
          <a:p>
            <a:r>
              <a:rPr lang="en-MY" sz="3100" dirty="0">
                <a:solidFill>
                  <a:schemeClr val="bg1"/>
                </a:solidFill>
                <a:effectLst/>
                <a:latin typeface="Calibri" panose="020F0502020204030204" pitchFamily="34" charset="0"/>
                <a:ea typeface="Calibri" panose="020F0502020204030204" pitchFamily="34" charset="0"/>
              </a:rPr>
              <a:t>The policies : the establishment of a Special Economic Zone (SEZ) for the halal industry.  President Joko Widodo as Chairman of the National Committee for Sharia Finance (KNEKS) launched the Master Plan for the Indonesian Sharia Economy (MEKSI) 2019-2024 in May 2019 . In February 2020, KNKS changed to the National Committee for Sharia Economy and Finance (KNEKS). </a:t>
            </a:r>
          </a:p>
          <a:p>
            <a:pPr algn="just"/>
            <a:r>
              <a:rPr lang="en-MY" sz="3200" dirty="0">
                <a:solidFill>
                  <a:schemeClr val="bg1"/>
                </a:solidFill>
                <a:effectLst/>
                <a:latin typeface="Calibri" panose="020F0502020204030204" pitchFamily="34" charset="0"/>
                <a:ea typeface="Calibri" panose="020F0502020204030204" pitchFamily="34" charset="0"/>
                <a:cs typeface="Arial" panose="020B0604020202020204" pitchFamily="34" charset="0"/>
              </a:rPr>
              <a:t>KNEKS formed to promote the development of the Islamic economic and financial ecosystem to support national economic development and economic resilience. </a:t>
            </a:r>
          </a:p>
          <a:p>
            <a:endParaRPr lang="en-US" sz="3100" dirty="0">
              <a:solidFill>
                <a:schemeClr val="bg1"/>
              </a:solidFill>
              <a:effectLst/>
              <a:latin typeface="Calibri" panose="020F0502020204030204" pitchFamily="34" charset="0"/>
              <a:ea typeface="Calibri" panose="020F0502020204030204" pitchFamily="34" charset="0"/>
            </a:endParaRPr>
          </a:p>
          <a:p>
            <a:endParaRPr lang="en-AU" sz="3100" dirty="0">
              <a:solidFill>
                <a:schemeClr val="bg1"/>
              </a:solidFill>
              <a:effectLst/>
              <a:latin typeface="Calibri" panose="020F0502020204030204" pitchFamily="34" charset="0"/>
              <a:ea typeface="Calibri" panose="020F0502020204030204" pitchFamily="34" charset="0"/>
            </a:endParaRPr>
          </a:p>
          <a:p>
            <a:endParaRPr lang="en-AU" sz="2400" dirty="0">
              <a:solidFill>
                <a:schemeClr val="bg1"/>
              </a:solidFill>
            </a:endParaRPr>
          </a:p>
        </p:txBody>
      </p:sp>
      <p:pic>
        <p:nvPicPr>
          <p:cNvPr id="4" name="Audio 3">
            <a:hlinkClick r:id="" action="ppaction://media"/>
            <a:extLst>
              <a:ext uri="{FF2B5EF4-FFF2-40B4-BE49-F238E27FC236}">
                <a16:creationId xmlns:a16="http://schemas.microsoft.com/office/drawing/2014/main" id="{D6624534-264B-40B8-8050-5244450ED7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87561406"/>
      </p:ext>
    </p:extLst>
  </p:cSld>
  <p:clrMapOvr>
    <a:masterClrMapping/>
  </p:clrMapOvr>
  <mc:AlternateContent xmlns:mc="http://schemas.openxmlformats.org/markup-compatibility/2006" xmlns:p14="http://schemas.microsoft.com/office/powerpoint/2010/main">
    <mc:Choice Requires="p14">
      <p:transition spd="slow" p14:dur="2000" advTm="69979"/>
    </mc:Choice>
    <mc:Fallback xmlns="">
      <p:transition spd="slow" advTm="69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SineVTI">
  <a:themeElements>
    <a:clrScheme name="AnalogousFromDarkSeedLeftStep">
      <a:dk1>
        <a:srgbClr val="000000"/>
      </a:dk1>
      <a:lt1>
        <a:srgbClr val="FFFFFF"/>
      </a:lt1>
      <a:dk2>
        <a:srgbClr val="392024"/>
      </a:dk2>
      <a:lt2>
        <a:srgbClr val="E5E2E8"/>
      </a:lt2>
      <a:accent1>
        <a:srgbClr val="63B429"/>
      </a:accent1>
      <a:accent2>
        <a:srgbClr val="93AA1C"/>
      </a:accent2>
      <a:accent3>
        <a:srgbClr val="C19B2C"/>
      </a:accent3>
      <a:accent4>
        <a:srgbClr val="CB5921"/>
      </a:accent4>
      <a:accent5>
        <a:srgbClr val="DD3342"/>
      </a:accent5>
      <a:accent6>
        <a:srgbClr val="CB2177"/>
      </a:accent6>
      <a:hlink>
        <a:srgbClr val="BF493F"/>
      </a:hlink>
      <a:folHlink>
        <a:srgbClr val="7F7F7F"/>
      </a:folHlink>
    </a:clrScheme>
    <a:fontScheme name="Custom 49">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neVTI" id="{8435B2A2-1BD5-4C05-93E5-3C5388B709E3}" vid="{0D704B13-63FE-4848-A298-6B7359B95653}"/>
    </a:ext>
  </a:extLst>
</a:theme>
</file>

<file path=docProps/app.xml><?xml version="1.0" encoding="utf-8"?>
<Properties xmlns="http://schemas.openxmlformats.org/officeDocument/2006/extended-properties" xmlns:vt="http://schemas.openxmlformats.org/officeDocument/2006/docPropsVTypes">
  <Template>Retrospect</Template>
  <TotalTime>1344</TotalTime>
  <Words>1179</Words>
  <Application>Microsoft Office PowerPoint</Application>
  <PresentationFormat>Widescreen</PresentationFormat>
  <Paragraphs>53</Paragraphs>
  <Slides>14</Slides>
  <Notes>0</Notes>
  <HiddenSlides>0</HiddenSlides>
  <MMClips>13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Avenir Next LT Pro</vt:lpstr>
      <vt:lpstr>Calibri</vt:lpstr>
      <vt:lpstr>Posterama</vt:lpstr>
      <vt:lpstr>SineVTI</vt:lpstr>
      <vt:lpstr>Tria Patrianti Sa’diyah El Adawiyah Nani Nurani Muksin Mariam Universitas Muhammadiyah Jakarta  </vt:lpstr>
      <vt:lpstr>INTRODUCTION</vt:lpstr>
      <vt:lpstr>HALAL LIFESTYLE &amp; GLOBAL SHARIA ECONOMY</vt:lpstr>
      <vt:lpstr>Halal Lifestyle in Indonesia during Pandemic</vt:lpstr>
      <vt:lpstr>Government Public Relations &amp; Messaging Development</vt:lpstr>
      <vt:lpstr>PROBLEM STATEMENT</vt:lpstr>
      <vt:lpstr>METHODOLOGY</vt:lpstr>
      <vt:lpstr>PowerPoint Presentation</vt:lpstr>
      <vt:lpstr>FINDINGS &amp; DISCUSSION</vt:lpstr>
      <vt:lpstr>FINDINGS &amp; DISCUSSIONS</vt:lpstr>
      <vt:lpstr>FINDINGS &amp; DISCUSSIONS</vt:lpstr>
      <vt:lpstr>FINDINGS &amp; DISCUSSIONS</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Tria Patrianti Sa’diyah El Adawiyah Nani Nurani Muksina Mariam Universitas Muhammadiyah Jakarta  </dc:title>
  <dc:creator>Jun 872</dc:creator>
  <cp:lastModifiedBy>Jun 872</cp:lastModifiedBy>
  <cp:revision>32</cp:revision>
  <dcterms:created xsi:type="dcterms:W3CDTF">2021-07-05T09:44:00Z</dcterms:created>
  <dcterms:modified xsi:type="dcterms:W3CDTF">2021-07-27T03:38:10Z</dcterms:modified>
</cp:coreProperties>
</file>