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56" r:id="rId2"/>
  </p:sldMasterIdLst>
  <p:notesMasterIdLst>
    <p:notesMasterId r:id="rId79"/>
  </p:notesMasterIdLst>
  <p:sldIdLst>
    <p:sldId id="256" r:id="rId3"/>
    <p:sldId id="257" r:id="rId4"/>
    <p:sldId id="258" r:id="rId5"/>
    <p:sldId id="259" r:id="rId6"/>
    <p:sldId id="261" r:id="rId7"/>
    <p:sldId id="260" r:id="rId8"/>
    <p:sldId id="262" r:id="rId9"/>
    <p:sldId id="263" r:id="rId10"/>
    <p:sldId id="277" r:id="rId11"/>
    <p:sldId id="278" r:id="rId12"/>
    <p:sldId id="266" r:id="rId13"/>
    <p:sldId id="267" r:id="rId14"/>
    <p:sldId id="268" r:id="rId15"/>
    <p:sldId id="269" r:id="rId16"/>
    <p:sldId id="270" r:id="rId17"/>
    <p:sldId id="271" r:id="rId18"/>
    <p:sldId id="284" r:id="rId19"/>
    <p:sldId id="285" r:id="rId20"/>
    <p:sldId id="286" r:id="rId21"/>
    <p:sldId id="283" r:id="rId22"/>
    <p:sldId id="279" r:id="rId23"/>
    <p:sldId id="280" r:id="rId24"/>
    <p:sldId id="281" r:id="rId25"/>
    <p:sldId id="282" r:id="rId26"/>
    <p:sldId id="287" r:id="rId27"/>
    <p:sldId id="288" r:id="rId28"/>
    <p:sldId id="289" r:id="rId29"/>
    <p:sldId id="290" r:id="rId30"/>
    <p:sldId id="292" r:id="rId31"/>
    <p:sldId id="293" r:id="rId32"/>
    <p:sldId id="291" r:id="rId33"/>
    <p:sldId id="294"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14" r:id="rId54"/>
    <p:sldId id="315" r:id="rId55"/>
    <p:sldId id="316" r:id="rId56"/>
    <p:sldId id="317" r:id="rId57"/>
    <p:sldId id="318" r:id="rId58"/>
    <p:sldId id="319" r:id="rId59"/>
    <p:sldId id="320" r:id="rId60"/>
    <p:sldId id="321" r:id="rId61"/>
    <p:sldId id="322" r:id="rId62"/>
    <p:sldId id="323" r:id="rId63"/>
    <p:sldId id="324" r:id="rId64"/>
    <p:sldId id="325" r:id="rId65"/>
    <p:sldId id="326" r:id="rId66"/>
    <p:sldId id="327" r:id="rId67"/>
    <p:sldId id="328" r:id="rId68"/>
    <p:sldId id="329" r:id="rId69"/>
    <p:sldId id="330" r:id="rId70"/>
    <p:sldId id="331" r:id="rId71"/>
    <p:sldId id="332" r:id="rId72"/>
    <p:sldId id="333" r:id="rId73"/>
    <p:sldId id="334" r:id="rId74"/>
    <p:sldId id="335" r:id="rId75"/>
    <p:sldId id="336" r:id="rId76"/>
    <p:sldId id="337" r:id="rId77"/>
    <p:sldId id="338" r:id="rId7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7" d="100"/>
          <a:sy n="77"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notesMaster" Target="notesMasters/notesMaster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AD53FA-1175-4DF5-885D-361C33FE32A2}" type="datetimeFigureOut">
              <a:rPr lang="id-ID" smtClean="0"/>
              <a:pPr/>
              <a:t>08/09/2016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755622-E62F-4B83-987E-FA80799857DE}"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3C755622-E62F-4B83-987E-FA80799857DE}" type="slidenum">
              <a:rPr lang="id-ID" smtClean="0"/>
              <a:pPr/>
              <a:t>14</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C755622-E62F-4B83-987E-FA80799857DE}" type="slidenum">
              <a:rPr lang="id-ID" smtClean="0"/>
              <a:pPr/>
              <a:t>76</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219D6FA3-313F-4A55-A6D3-89E6049C84AB}" type="datetimeFigureOut">
              <a:rPr lang="id-ID" smtClean="0"/>
              <a:pPr/>
              <a:t>08/09/2016</a:t>
            </a:fld>
            <a:endParaRPr lang="id-ID"/>
          </a:p>
        </p:txBody>
      </p:sp>
      <p:sp>
        <p:nvSpPr>
          <p:cNvPr id="17" name="Footer Placeholder 16"/>
          <p:cNvSpPr>
            <a:spLocks noGrp="1"/>
          </p:cNvSpPr>
          <p:nvPr>
            <p:ph type="ftr" sz="quarter" idx="11"/>
          </p:nvPr>
        </p:nvSpPr>
        <p:spPr>
          <a:xfrm>
            <a:off x="2898648" y="6355080"/>
            <a:ext cx="3474720" cy="365760"/>
          </a:xfrm>
        </p:spPr>
        <p:txBody>
          <a:bodyPr/>
          <a:lstStyle/>
          <a:p>
            <a:endParaRPr lang="id-ID"/>
          </a:p>
        </p:txBody>
      </p:sp>
      <p:sp>
        <p:nvSpPr>
          <p:cNvPr id="29" name="Slide Number Placeholder 28"/>
          <p:cNvSpPr>
            <a:spLocks noGrp="1"/>
          </p:cNvSpPr>
          <p:nvPr>
            <p:ph type="sldNum" sz="quarter" idx="12"/>
          </p:nvPr>
        </p:nvSpPr>
        <p:spPr>
          <a:xfrm>
            <a:off x="1216152" y="6355080"/>
            <a:ext cx="1219200" cy="365760"/>
          </a:xfrm>
        </p:spPr>
        <p:txBody>
          <a:bodyPr/>
          <a:lstStyle/>
          <a:p>
            <a:fld id="{A47D92E9-C182-463C-A27C-14789AFBAE2A}" type="slidenum">
              <a:rPr lang="id-ID" smtClean="0"/>
              <a:pPr/>
              <a:t>‹#›</a:t>
            </a:fld>
            <a:endParaRPr lang="id-ID"/>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9D6FA3-313F-4A55-A6D3-89E6049C84AB}" type="datetimeFigureOut">
              <a:rPr lang="id-ID" smtClean="0"/>
              <a:pPr/>
              <a:t>08/09/2016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47D92E9-C182-463C-A27C-14789AFBAE2A}"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9D6FA3-313F-4A55-A6D3-89E6049C84AB}" type="datetimeFigureOut">
              <a:rPr lang="id-ID" smtClean="0"/>
              <a:pPr/>
              <a:t>08/09/2016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47D92E9-C182-463C-A27C-14789AFBAE2A}" type="slidenum">
              <a:rPr lang="id-ID" smtClean="0"/>
              <a:pPr/>
              <a:t>‹#›</a:t>
            </a:fld>
            <a:endParaRPr lang="id-ID"/>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19D6FA3-313F-4A55-A6D3-89E6049C84AB}" type="datetimeFigureOut">
              <a:rPr lang="id-ID" smtClean="0"/>
              <a:pPr/>
              <a:t>08/09/2016</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47D92E9-C182-463C-A27C-14789AFBAE2A}" type="slidenum">
              <a:rPr lang="id-ID" smtClean="0"/>
              <a:pPr/>
              <a:t>‹#›</a:t>
            </a:fld>
            <a:endParaRPr lang="id-I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9D6FA3-313F-4A55-A6D3-89E6049C84AB}" type="datetimeFigureOut">
              <a:rPr lang="id-ID" smtClean="0"/>
              <a:pPr/>
              <a:t>08/09/2016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A47D92E9-C182-463C-A27C-14789AFBAE2A}"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19D6FA3-313F-4A55-A6D3-89E6049C84AB}" type="datetimeFigureOut">
              <a:rPr lang="id-ID" smtClean="0"/>
              <a:pPr/>
              <a:t>08/09/2016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A47D92E9-C182-463C-A27C-14789AFBAE2A}"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19D6FA3-313F-4A55-A6D3-89E6049C84AB}" type="datetimeFigureOut">
              <a:rPr lang="id-ID" smtClean="0"/>
              <a:pPr/>
              <a:t>08/09/2016</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A47D92E9-C182-463C-A27C-14789AFBAE2A}"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19D6FA3-313F-4A55-A6D3-89E6049C84AB}" type="datetimeFigureOut">
              <a:rPr lang="id-ID" smtClean="0"/>
              <a:pPr/>
              <a:t>08/09/2016</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A47D92E9-C182-463C-A27C-14789AFBAE2A}"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19D6FA3-313F-4A55-A6D3-89E6049C84AB}" type="datetimeFigureOut">
              <a:rPr lang="id-ID" smtClean="0"/>
              <a:pPr/>
              <a:t>08/09/2016</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A47D92E9-C182-463C-A27C-14789AFBAE2A}"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19D6FA3-313F-4A55-A6D3-89E6049C84AB}" type="datetimeFigureOut">
              <a:rPr lang="id-ID" smtClean="0"/>
              <a:pPr/>
              <a:t>08/09/2016</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A47D92E9-C182-463C-A27C-14789AFBAE2A}" type="slidenum">
              <a:rPr lang="id-ID" smtClean="0"/>
              <a:pPr/>
              <a:t>‹#›</a:t>
            </a:fld>
            <a:endParaRPr lang="id-I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19D6FA3-313F-4A55-A6D3-89E6049C84AB}" type="datetimeFigureOut">
              <a:rPr lang="id-ID" smtClean="0"/>
              <a:pPr/>
              <a:t>08/09/2016</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A47D92E9-C182-463C-A27C-14789AFBAE2A}"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19D6FA3-313F-4A55-A6D3-89E6049C84AB}" type="datetimeFigureOut">
              <a:rPr lang="id-ID" smtClean="0"/>
              <a:pPr/>
              <a:t>08/09/2016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47D92E9-C182-463C-A27C-14789AFBAE2A}" type="slidenum">
              <a:rPr lang="id-ID" smtClean="0"/>
              <a:pPr/>
              <a:t>‹#›</a:t>
            </a:fld>
            <a:endParaRPr lang="id-ID"/>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19D6FA3-313F-4A55-A6D3-89E6049C84AB}" type="datetimeFigureOut">
              <a:rPr lang="id-ID" smtClean="0"/>
              <a:pPr/>
              <a:t>08/09/2016</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47D92E9-C182-463C-A27C-14789AFBAE2A}"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9D6FA3-313F-4A55-A6D3-89E6049C84AB}" type="datetimeFigureOut">
              <a:rPr lang="id-ID" smtClean="0"/>
              <a:pPr/>
              <a:t>08/09/2016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A47D92E9-C182-463C-A27C-14789AFBAE2A}" type="slidenum">
              <a:rPr lang="id-ID" smtClean="0"/>
              <a:pPr/>
              <a:t>‹#›</a:t>
            </a:fld>
            <a:endParaRPr lang="id-I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9D6FA3-313F-4A55-A6D3-89E6049C84AB}" type="datetimeFigureOut">
              <a:rPr lang="id-ID" smtClean="0"/>
              <a:pPr/>
              <a:t>08/09/2016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A47D92E9-C182-463C-A27C-14789AFBAE2A}"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219D6FA3-313F-4A55-A6D3-89E6049C84AB}" type="datetimeFigureOut">
              <a:rPr lang="id-ID" smtClean="0"/>
              <a:pPr/>
              <a:t>08/09/2016</a:t>
            </a:fld>
            <a:endParaRPr lang="id-ID"/>
          </a:p>
        </p:txBody>
      </p:sp>
      <p:sp>
        <p:nvSpPr>
          <p:cNvPr id="5" name="Footer Placeholder 4"/>
          <p:cNvSpPr>
            <a:spLocks noGrp="1"/>
          </p:cNvSpPr>
          <p:nvPr>
            <p:ph type="ftr" sz="quarter" idx="11"/>
          </p:nvPr>
        </p:nvSpPr>
        <p:spPr>
          <a:xfrm>
            <a:off x="2898648" y="6355080"/>
            <a:ext cx="3474720" cy="365760"/>
          </a:xfrm>
        </p:spPr>
        <p:txBody>
          <a:bodyPr/>
          <a:lstStyle/>
          <a:p>
            <a:endParaRPr lang="id-ID"/>
          </a:p>
        </p:txBody>
      </p:sp>
      <p:sp>
        <p:nvSpPr>
          <p:cNvPr id="6" name="Slide Number Placeholder 5"/>
          <p:cNvSpPr>
            <a:spLocks noGrp="1"/>
          </p:cNvSpPr>
          <p:nvPr>
            <p:ph type="sldNum" sz="quarter" idx="12"/>
          </p:nvPr>
        </p:nvSpPr>
        <p:spPr>
          <a:xfrm>
            <a:off x="1069848" y="6355080"/>
            <a:ext cx="1520952" cy="365760"/>
          </a:xfrm>
        </p:spPr>
        <p:txBody>
          <a:bodyPr/>
          <a:lstStyle/>
          <a:p>
            <a:fld id="{A47D92E9-C182-463C-A27C-14789AFBAE2A}" type="slidenum">
              <a:rPr lang="id-ID" smtClean="0"/>
              <a:pPr/>
              <a:t>‹#›</a:t>
            </a:fld>
            <a:endParaRPr lang="id-ID"/>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19D6FA3-313F-4A55-A6D3-89E6049C84AB}" type="datetimeFigureOut">
              <a:rPr lang="id-ID" smtClean="0"/>
              <a:pPr/>
              <a:t>08/09/2016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47D92E9-C182-463C-A27C-14789AFBAE2A}" type="slidenum">
              <a:rPr lang="id-ID" smtClean="0"/>
              <a:pPr/>
              <a:t>‹#›</a:t>
            </a:fld>
            <a:endParaRPr lang="id-ID"/>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19D6FA3-313F-4A55-A6D3-89E6049C84AB}" type="datetimeFigureOut">
              <a:rPr lang="id-ID" smtClean="0"/>
              <a:pPr/>
              <a:t>08/09/2016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47D92E9-C182-463C-A27C-14789AFBAE2A}" type="slidenum">
              <a:rPr lang="id-ID" smtClean="0"/>
              <a:pPr/>
              <a:t>‹#›</a:t>
            </a:fld>
            <a:endParaRPr lang="id-ID"/>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19D6FA3-313F-4A55-A6D3-89E6049C84AB}" type="datetimeFigureOut">
              <a:rPr lang="id-ID" smtClean="0"/>
              <a:pPr/>
              <a:t>08/09/2016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47D92E9-C182-463C-A27C-14789AFBAE2A}" type="slidenum">
              <a:rPr lang="id-ID" smtClean="0"/>
              <a:pPr/>
              <a:t>‹#›</a:t>
            </a:fld>
            <a:endParaRPr lang="id-ID"/>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9D6FA3-313F-4A55-A6D3-89E6049C84AB}" type="datetimeFigureOut">
              <a:rPr lang="id-ID" smtClean="0"/>
              <a:pPr/>
              <a:t>08/09/2016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47D92E9-C182-463C-A27C-14789AFBAE2A}" type="slidenum">
              <a:rPr lang="id-ID" smtClean="0"/>
              <a:pPr/>
              <a:t>‹#›</a:t>
            </a:fld>
            <a:endParaRPr lang="id-ID"/>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19D6FA3-313F-4A55-A6D3-89E6049C84AB}" type="datetimeFigureOut">
              <a:rPr lang="id-ID" smtClean="0"/>
              <a:pPr/>
              <a:t>08/09/2016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47D92E9-C182-463C-A27C-14789AFBAE2A}" type="slidenum">
              <a:rPr lang="id-ID" smtClean="0"/>
              <a:pPr/>
              <a:t>‹#›</a:t>
            </a:fld>
            <a:endParaRPr lang="id-ID"/>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19D6FA3-313F-4A55-A6D3-89E6049C84AB}" type="datetimeFigureOut">
              <a:rPr lang="id-ID" smtClean="0"/>
              <a:pPr/>
              <a:t>08/09/2016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47D92E9-C182-463C-A27C-14789AFBAE2A}" type="slidenum">
              <a:rPr lang="id-ID" smtClean="0"/>
              <a:pPr/>
              <a:t>‹#›</a:t>
            </a:fld>
            <a:endParaRPr lang="id-ID"/>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219D6FA3-313F-4A55-A6D3-89E6049C84AB}" type="datetimeFigureOut">
              <a:rPr lang="id-ID" smtClean="0"/>
              <a:pPr/>
              <a:t>08/09/2016</a:t>
            </a:fld>
            <a:endParaRPr lang="id-ID"/>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A47D92E9-C182-463C-A27C-14789AFBAE2A}" type="slidenum">
              <a:rPr lang="id-ID" smtClean="0"/>
              <a:pPr/>
              <a:t>‹#›</a:t>
            </a:fld>
            <a:endParaRPr lang="id-ID"/>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19D6FA3-313F-4A55-A6D3-89E6049C84AB}" type="datetimeFigureOut">
              <a:rPr lang="id-ID" smtClean="0"/>
              <a:pPr/>
              <a:t>08/09/2016</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47D92E9-C182-463C-A27C-14789AFBAE2A}"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solidFill>
                  <a:srgbClr val="FF0000"/>
                </a:solidFill>
              </a:rPr>
              <a:t>BIROKRASI DAN GOVERNANCE</a:t>
            </a:r>
            <a:endParaRPr lang="id-ID" dirty="0">
              <a:solidFill>
                <a:srgbClr val="FF0000"/>
              </a:solidFill>
            </a:endParaRPr>
          </a:p>
        </p:txBody>
      </p:sp>
      <p:sp>
        <p:nvSpPr>
          <p:cNvPr id="3" name="Subtitle 2"/>
          <p:cNvSpPr>
            <a:spLocks noGrp="1"/>
          </p:cNvSpPr>
          <p:nvPr>
            <p:ph type="subTitle" idx="1"/>
          </p:nvPr>
        </p:nvSpPr>
        <p:spPr>
          <a:xfrm>
            <a:off x="1371600" y="3331698"/>
            <a:ext cx="6400800" cy="2041518"/>
          </a:xfrm>
        </p:spPr>
        <p:txBody>
          <a:bodyPr>
            <a:normAutofit fontScale="92500" lnSpcReduction="10000"/>
          </a:bodyPr>
          <a:lstStyle/>
          <a:p>
            <a:endParaRPr lang="id-ID" dirty="0" smtClean="0"/>
          </a:p>
          <a:p>
            <a:endParaRPr lang="id-ID" dirty="0" smtClean="0"/>
          </a:p>
          <a:p>
            <a:r>
              <a:rPr lang="id-ID" dirty="0" smtClean="0">
                <a:solidFill>
                  <a:srgbClr val="C00000"/>
                </a:solidFill>
              </a:rPr>
              <a:t>Oleh :</a:t>
            </a:r>
          </a:p>
          <a:p>
            <a:endParaRPr lang="id-ID" dirty="0" smtClean="0">
              <a:solidFill>
                <a:srgbClr val="C00000"/>
              </a:solidFill>
            </a:endParaRPr>
          </a:p>
          <a:p>
            <a:r>
              <a:rPr lang="en-US" dirty="0" smtClean="0">
                <a:solidFill>
                  <a:srgbClr val="C00000"/>
                </a:solidFill>
              </a:rPr>
              <a:t>D</a:t>
            </a:r>
            <a:r>
              <a:rPr lang="id-ID" dirty="0" smtClean="0">
                <a:solidFill>
                  <a:srgbClr val="C00000"/>
                </a:solidFill>
              </a:rPr>
              <a:t>JONI GUNANTO, S.IP, M.Si</a:t>
            </a:r>
          </a:p>
          <a:p>
            <a:endParaRPr lang="id-ID" dirty="0" smtClean="0">
              <a:solidFill>
                <a:srgbClr val="C00000"/>
              </a:solidFill>
            </a:endParaRPr>
          </a:p>
          <a:p>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5112568"/>
          </a:xfrm>
        </p:spPr>
        <p:txBody>
          <a:bodyPr>
            <a:normAutofit fontScale="92500" lnSpcReduction="20000"/>
          </a:bodyPr>
          <a:lstStyle/>
          <a:p>
            <a:pPr>
              <a:buNone/>
            </a:pPr>
            <a:r>
              <a:rPr lang="id-ID" dirty="0" smtClean="0"/>
              <a:t>f.     </a:t>
            </a:r>
            <a:r>
              <a:rPr lang="id-ID" b="1" dirty="0" smtClean="0"/>
              <a:t>Birokrasi sebagai suatu organisasi</a:t>
            </a:r>
          </a:p>
          <a:p>
            <a:pPr>
              <a:buNone/>
            </a:pPr>
            <a:r>
              <a:rPr lang="id-ID" dirty="0"/>
              <a:t>	</a:t>
            </a:r>
            <a:r>
              <a:rPr lang="id-ID" dirty="0" smtClean="0"/>
              <a:t>	Birokrasi merupakan suatu bentuk organisasi berskala besar, formal, dan modern. Suatu organisasi dapat disebut birokrasi atau bukan mengikut pada ciri-ciri yang sudah disebut</a:t>
            </a:r>
          </a:p>
          <a:p>
            <a:pPr>
              <a:buNone/>
            </a:pPr>
            <a:r>
              <a:rPr lang="id-ID" dirty="0" smtClean="0"/>
              <a:t>g.   Birokrasi sebagai masyarakat modern</a:t>
            </a:r>
          </a:p>
          <a:p>
            <a:pPr>
              <a:buNone/>
            </a:pPr>
            <a:r>
              <a:rPr lang="id-ID" dirty="0"/>
              <a:t>	</a:t>
            </a:r>
            <a:r>
              <a:rPr lang="id-ID" dirty="0" smtClean="0"/>
              <a:t> Birokrasi sebagai masyarakat modern, mengacu pada suatu kondisi di mana masyarakat tunduk kepada aturan-aturan yang diselenggarakan oleh birokrasi. Untuk itu, tidak dibedakan antara birokrasi perusahaan swasta besar ataupun birokrasi negara. Selama masyarakat tunduk kepada aturan-aturan yang ada di dua tipe birokrasi tersebut, maka dikatakan bahwa masyarakat tersebut dikatakan  modern.</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p:txBody>
          <a:bodyPr>
            <a:normAutofit/>
          </a:bodyPr>
          <a:lstStyle/>
          <a:p>
            <a:r>
              <a:rPr lang="id-ID" smtClean="0">
                <a:latin typeface="Calibri" pitchFamily="34" charset="0"/>
                <a:ea typeface="Calibri" pitchFamily="34" charset="0"/>
                <a:cs typeface="Calibri" pitchFamily="34" charset="0"/>
              </a:rPr>
              <a:t>Tata kelola berkaitan dengan aktifitas mengelola, proses pengambilan keputusan dan kepemimpinan.</a:t>
            </a:r>
          </a:p>
          <a:p>
            <a:r>
              <a:rPr lang="id-ID" smtClean="0">
                <a:latin typeface="Calibri" pitchFamily="34" charset="0"/>
                <a:ea typeface="Calibri" pitchFamily="34" charset="0"/>
                <a:cs typeface="Calibri" pitchFamily="34" charset="0"/>
              </a:rPr>
              <a:t>Tata kelola ini berkaitan juga dengan mengelola organisasi dengan ukuran apapun.</a:t>
            </a:r>
          </a:p>
          <a:p>
            <a:r>
              <a:rPr lang="id-ID" smtClean="0">
                <a:latin typeface="Calibri" pitchFamily="34" charset="0"/>
                <a:ea typeface="Calibri" pitchFamily="34" charset="0"/>
                <a:cs typeface="Calibri" pitchFamily="34" charset="0"/>
              </a:rPr>
              <a:t>Tata kelola pada dasarnya untuk memastikan agar proses organisasi dapat berjalan sebagaimana tujuan yang telah dirumuskan dan menghasilkan apa yang diharapkan.</a:t>
            </a:r>
          </a:p>
        </p:txBody>
      </p:sp>
      <p:sp>
        <p:nvSpPr>
          <p:cNvPr id="1024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044FBA56-C9F5-4428-93AF-32AE56C5CB2D}" type="slidenum">
              <a:rPr lang="en-US"/>
              <a:pPr fontAlgn="base">
                <a:spcBef>
                  <a:spcPct val="0"/>
                </a:spcBef>
                <a:spcAft>
                  <a:spcPct val="0"/>
                </a:spcAft>
              </a:pPr>
              <a:t>11</a:t>
            </a:fld>
            <a:endParaRPr lang="en-US"/>
          </a:p>
        </p:txBody>
      </p:sp>
      <p:sp>
        <p:nvSpPr>
          <p:cNvPr id="3" name="Title 2"/>
          <p:cNvSpPr>
            <a:spLocks noGrp="1"/>
          </p:cNvSpPr>
          <p:nvPr>
            <p:ph type="title"/>
          </p:nvPr>
        </p:nvSpPr>
        <p:spPr/>
        <p:txBody>
          <a:bodyPr/>
          <a:lstStyle/>
          <a:p>
            <a:pPr fontAlgn="auto">
              <a:spcAft>
                <a:spcPts val="0"/>
              </a:spcAft>
              <a:defRPr/>
            </a:pPr>
            <a:r>
              <a:rPr lang="id-ID" sz="3600" dirty="0" smtClean="0">
                <a:effectLst/>
                <a:latin typeface="Arial" pitchFamily="34" charset="0"/>
                <a:cs typeface="Arial" pitchFamily="34" charset="0"/>
              </a:rPr>
              <a:t>Tata Kelola</a:t>
            </a:r>
            <a:endParaRPr lang="id-ID" sz="3600" dirty="0">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65760" indent="-256032" fontAlgn="auto">
              <a:spcAft>
                <a:spcPts val="0"/>
              </a:spcAft>
              <a:buFont typeface="Wingdings 3"/>
              <a:buChar char=""/>
              <a:defRPr/>
            </a:pPr>
            <a:r>
              <a:rPr lang="en-US" dirty="0" smtClean="0">
                <a:latin typeface="Calibri" pitchFamily="34" charset="0"/>
                <a:cs typeface="Calibri" pitchFamily="34" charset="0"/>
              </a:rPr>
              <a:t>Good Governance:</a:t>
            </a:r>
          </a:p>
          <a:p>
            <a:pPr marL="624078" indent="-514350" fontAlgn="auto">
              <a:spcAft>
                <a:spcPts val="0"/>
              </a:spcAft>
              <a:buFont typeface="+mj-lt"/>
              <a:buAutoNum type="arabicPeriod"/>
              <a:defRPr/>
            </a:pPr>
            <a:r>
              <a:rPr lang="id-ID" dirty="0">
                <a:latin typeface="Calibri" pitchFamily="34" charset="0"/>
                <a:cs typeface="Calibri" pitchFamily="34" charset="0"/>
              </a:rPr>
              <a:t>Berorientasi Konsensus;</a:t>
            </a:r>
          </a:p>
          <a:p>
            <a:pPr marL="624078" indent="-514350" fontAlgn="auto">
              <a:spcAft>
                <a:spcPts val="0"/>
              </a:spcAft>
              <a:buFont typeface="+mj-lt"/>
              <a:buAutoNum type="arabicPeriod"/>
              <a:defRPr/>
            </a:pPr>
            <a:r>
              <a:rPr lang="id-ID" dirty="0">
                <a:latin typeface="Calibri" pitchFamily="34" charset="0"/>
                <a:cs typeface="Calibri" pitchFamily="34" charset="0"/>
              </a:rPr>
              <a:t>Partisipatif;</a:t>
            </a:r>
          </a:p>
          <a:p>
            <a:pPr marL="624078" indent="-514350" fontAlgn="auto">
              <a:spcAft>
                <a:spcPts val="0"/>
              </a:spcAft>
              <a:buFont typeface="+mj-lt"/>
              <a:buAutoNum type="arabicPeriod"/>
              <a:defRPr/>
            </a:pPr>
            <a:r>
              <a:rPr lang="id-ID" dirty="0">
                <a:latin typeface="Calibri" pitchFamily="34" charset="0"/>
                <a:cs typeface="Calibri" pitchFamily="34" charset="0"/>
              </a:rPr>
              <a:t>Mengikuti Rule of Law;</a:t>
            </a:r>
          </a:p>
          <a:p>
            <a:pPr marL="624078" indent="-514350" fontAlgn="auto">
              <a:spcAft>
                <a:spcPts val="0"/>
              </a:spcAft>
              <a:buFont typeface="+mj-lt"/>
              <a:buAutoNum type="arabicPeriod"/>
              <a:defRPr/>
            </a:pPr>
            <a:r>
              <a:rPr lang="id-ID" dirty="0">
                <a:latin typeface="Calibri" pitchFamily="34" charset="0"/>
                <a:cs typeface="Calibri" pitchFamily="34" charset="0"/>
              </a:rPr>
              <a:t>Efektif dan Efisien;</a:t>
            </a:r>
          </a:p>
          <a:p>
            <a:pPr marL="624078" indent="-514350" fontAlgn="auto">
              <a:spcAft>
                <a:spcPts val="0"/>
              </a:spcAft>
              <a:buFont typeface="+mj-lt"/>
              <a:buAutoNum type="arabicPeriod"/>
              <a:defRPr/>
            </a:pPr>
            <a:r>
              <a:rPr lang="id-ID" dirty="0">
                <a:latin typeface="Calibri" pitchFamily="34" charset="0"/>
                <a:cs typeface="Calibri" pitchFamily="34" charset="0"/>
              </a:rPr>
              <a:t>Akuntabel;</a:t>
            </a:r>
          </a:p>
          <a:p>
            <a:pPr marL="624078" indent="-514350" fontAlgn="auto">
              <a:spcAft>
                <a:spcPts val="0"/>
              </a:spcAft>
              <a:buFont typeface="+mj-lt"/>
              <a:buAutoNum type="arabicPeriod"/>
              <a:defRPr/>
            </a:pPr>
            <a:r>
              <a:rPr lang="id-ID" dirty="0">
                <a:latin typeface="Calibri" pitchFamily="34" charset="0"/>
                <a:cs typeface="Calibri" pitchFamily="34" charset="0"/>
              </a:rPr>
              <a:t>Transparan;</a:t>
            </a:r>
          </a:p>
          <a:p>
            <a:pPr marL="624078" indent="-514350" fontAlgn="auto">
              <a:spcAft>
                <a:spcPts val="0"/>
              </a:spcAft>
              <a:buFont typeface="+mj-lt"/>
              <a:buAutoNum type="arabicPeriod"/>
              <a:defRPr/>
            </a:pPr>
            <a:r>
              <a:rPr lang="id-ID" dirty="0">
                <a:latin typeface="Calibri" pitchFamily="34" charset="0"/>
                <a:cs typeface="Calibri" pitchFamily="34" charset="0"/>
              </a:rPr>
              <a:t>Responsif; dan</a:t>
            </a:r>
          </a:p>
          <a:p>
            <a:pPr marL="624078" indent="-514350" fontAlgn="auto">
              <a:spcAft>
                <a:spcPts val="0"/>
              </a:spcAft>
              <a:buFont typeface="+mj-lt"/>
              <a:buAutoNum type="arabicPeriod"/>
              <a:defRPr/>
            </a:pPr>
            <a:r>
              <a:rPr lang="id-ID" dirty="0">
                <a:latin typeface="Calibri" pitchFamily="34" charset="0"/>
                <a:cs typeface="Calibri" pitchFamily="34" charset="0"/>
              </a:rPr>
              <a:t>Adil dan Inklusif</a:t>
            </a:r>
            <a:r>
              <a:rPr lang="id-ID" dirty="0" smtClean="0">
                <a:latin typeface="Calibri" pitchFamily="34" charset="0"/>
                <a:cs typeface="Calibri" pitchFamily="34" charset="0"/>
              </a:rPr>
              <a:t>.</a:t>
            </a:r>
            <a:endParaRPr lang="id-ID" dirty="0">
              <a:latin typeface="Calibri" pitchFamily="34" charset="0"/>
              <a:cs typeface="Calibri" pitchFamily="34" charset="0"/>
            </a:endParaRPr>
          </a:p>
        </p:txBody>
      </p:sp>
      <p:sp>
        <p:nvSpPr>
          <p:cNvPr id="11268"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8AFC07E3-2571-4092-8343-ABCD9B5527E4}" type="slidenum">
              <a:rPr lang="en-US"/>
              <a:pPr fontAlgn="base">
                <a:spcBef>
                  <a:spcPct val="0"/>
                </a:spcBef>
                <a:spcAft>
                  <a:spcPct val="0"/>
                </a:spcAft>
              </a:pPr>
              <a:t>12</a:t>
            </a:fld>
            <a:endParaRPr lang="en-US"/>
          </a:p>
        </p:txBody>
      </p:sp>
      <p:sp>
        <p:nvSpPr>
          <p:cNvPr id="3" name="Title 2"/>
          <p:cNvSpPr>
            <a:spLocks noGrp="1"/>
          </p:cNvSpPr>
          <p:nvPr>
            <p:ph type="title"/>
          </p:nvPr>
        </p:nvSpPr>
        <p:spPr/>
        <p:txBody>
          <a:bodyPr/>
          <a:lstStyle/>
          <a:p>
            <a:pPr fontAlgn="auto">
              <a:spcAft>
                <a:spcPts val="0"/>
              </a:spcAft>
              <a:defRPr/>
            </a:pPr>
            <a:r>
              <a:rPr lang="id-ID" sz="3600" dirty="0" smtClean="0">
                <a:effectLst/>
                <a:latin typeface="Arial" pitchFamily="34" charset="0"/>
                <a:cs typeface="Arial" pitchFamily="34" charset="0"/>
              </a:rPr>
              <a:t>Tata Kelola yang Baik</a:t>
            </a:r>
            <a:endParaRPr lang="id-ID" sz="3600" dirty="0">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fontAlgn="auto">
              <a:spcAft>
                <a:spcPts val="0"/>
              </a:spcAft>
              <a:buFont typeface="Wingdings 3"/>
              <a:buNone/>
              <a:defRPr/>
            </a:pPr>
            <a:r>
              <a:rPr lang="id-ID" dirty="0" smtClean="0">
                <a:latin typeface="Calibri" pitchFamily="34" charset="0"/>
                <a:cs typeface="Calibri" pitchFamily="34" charset="0"/>
              </a:rPr>
              <a:t>Dua rumusan tata kelola yang baik:</a:t>
            </a:r>
          </a:p>
          <a:p>
            <a:pPr marL="624078" indent="-514350" fontAlgn="auto">
              <a:spcAft>
                <a:spcPts val="0"/>
              </a:spcAft>
              <a:buFont typeface="+mj-lt"/>
              <a:buAutoNum type="arabicPeriod"/>
              <a:defRPr/>
            </a:pPr>
            <a:r>
              <a:rPr lang="id-ID" dirty="0" smtClean="0">
                <a:latin typeface="Calibri" pitchFamily="34" charset="0"/>
                <a:cs typeface="Calibri" pitchFamily="34" charset="0"/>
              </a:rPr>
              <a:t>Rumusan positif </a:t>
            </a:r>
            <a:r>
              <a:rPr lang="id-ID" i="1" dirty="0" smtClean="0">
                <a:latin typeface="Calibri" pitchFamily="34" charset="0"/>
                <a:cs typeface="Calibri" pitchFamily="34" charset="0"/>
              </a:rPr>
              <a:t>good governance</a:t>
            </a:r>
            <a:r>
              <a:rPr lang="id-ID" dirty="0" smtClean="0">
                <a:latin typeface="Calibri" pitchFamily="34" charset="0"/>
                <a:cs typeface="Calibri" pitchFamily="34" charset="0"/>
              </a:rPr>
              <a:t> berarti:</a:t>
            </a:r>
          </a:p>
          <a:p>
            <a:pPr marL="880110" lvl="1" indent="-514350" fontAlgn="auto">
              <a:spcBef>
                <a:spcPts val="324"/>
              </a:spcBef>
              <a:spcAft>
                <a:spcPts val="0"/>
              </a:spcAft>
              <a:buFont typeface="+mj-lt"/>
              <a:buAutoNum type="alphaLcPeriod"/>
              <a:defRPr/>
            </a:pPr>
            <a:r>
              <a:rPr lang="id-ID" sz="2700" dirty="0" smtClean="0">
                <a:latin typeface="Calibri" pitchFamily="34" charset="0"/>
                <a:cs typeface="Calibri" pitchFamily="34" charset="0"/>
              </a:rPr>
              <a:t>penciptaan kerangka politik dan hukum yang kondusif bagi tumbuhnya aktifitas kewiraswastaan;</a:t>
            </a:r>
          </a:p>
          <a:p>
            <a:pPr marL="880110" lvl="1" indent="-514350" fontAlgn="auto">
              <a:spcBef>
                <a:spcPts val="324"/>
              </a:spcBef>
              <a:spcAft>
                <a:spcPts val="0"/>
              </a:spcAft>
              <a:buFont typeface="+mj-lt"/>
              <a:buAutoNum type="alphaLcPeriod"/>
              <a:defRPr/>
            </a:pPr>
            <a:r>
              <a:rPr lang="id-ID" sz="2700" dirty="0" smtClean="0">
                <a:latin typeface="Calibri" pitchFamily="34" charset="0"/>
                <a:cs typeface="Calibri" pitchFamily="34" charset="0"/>
              </a:rPr>
              <a:t>menjalankan disiplin anggaran.</a:t>
            </a:r>
          </a:p>
          <a:p>
            <a:pPr marL="624078" indent="-514350" fontAlgn="auto">
              <a:spcAft>
                <a:spcPts val="0"/>
              </a:spcAft>
              <a:buFont typeface="+mj-lt"/>
              <a:buAutoNum type="arabicPeriod"/>
              <a:defRPr/>
            </a:pPr>
            <a:r>
              <a:rPr lang="id-ID" dirty="0" smtClean="0">
                <a:latin typeface="Calibri" pitchFamily="34" charset="0"/>
                <a:cs typeface="Calibri" pitchFamily="34" charset="0"/>
              </a:rPr>
              <a:t>Rumusan negatif </a:t>
            </a:r>
            <a:r>
              <a:rPr lang="id-ID" i="1" dirty="0" smtClean="0">
                <a:latin typeface="Calibri" pitchFamily="34" charset="0"/>
                <a:cs typeface="Calibri" pitchFamily="34" charset="0"/>
              </a:rPr>
              <a:t>good governance</a:t>
            </a:r>
            <a:r>
              <a:rPr lang="id-ID" dirty="0" smtClean="0">
                <a:latin typeface="Calibri" pitchFamily="34" charset="0"/>
                <a:cs typeface="Calibri" pitchFamily="34" charset="0"/>
              </a:rPr>
              <a:t> berarti:</a:t>
            </a:r>
          </a:p>
          <a:p>
            <a:pPr marL="880110" lvl="1" indent="-514350" fontAlgn="auto">
              <a:spcBef>
                <a:spcPts val="324"/>
              </a:spcBef>
              <a:spcAft>
                <a:spcPts val="0"/>
              </a:spcAft>
              <a:buFont typeface="+mj-lt"/>
              <a:buAutoNum type="alphaLcPeriod"/>
              <a:defRPr/>
            </a:pPr>
            <a:r>
              <a:rPr lang="id-ID" sz="2700" dirty="0" smtClean="0">
                <a:latin typeface="Calibri" pitchFamily="34" charset="0"/>
                <a:cs typeface="Calibri" pitchFamily="34" charset="0"/>
              </a:rPr>
              <a:t>penghindaran salah alokasi dan investasi yang langka;</a:t>
            </a:r>
          </a:p>
          <a:p>
            <a:pPr marL="880110" lvl="1" indent="-514350" fontAlgn="auto">
              <a:spcBef>
                <a:spcPts val="324"/>
              </a:spcBef>
              <a:spcAft>
                <a:spcPts val="0"/>
              </a:spcAft>
              <a:buFont typeface="+mj-lt"/>
              <a:buAutoNum type="alphaLcPeriod"/>
              <a:defRPr/>
            </a:pPr>
            <a:r>
              <a:rPr lang="id-ID" sz="2700" dirty="0" smtClean="0">
                <a:latin typeface="Calibri" pitchFamily="34" charset="0"/>
                <a:cs typeface="Calibri" pitchFamily="34" charset="0"/>
              </a:rPr>
              <a:t>pencegahan korupsi secara politik dan administratif.</a:t>
            </a:r>
            <a:endParaRPr lang="id-ID" sz="2700" dirty="0">
              <a:latin typeface="Calibri" pitchFamily="34" charset="0"/>
              <a:cs typeface="Calibri" pitchFamily="34" charset="0"/>
            </a:endParaRPr>
          </a:p>
        </p:txBody>
      </p:sp>
      <p:sp>
        <p:nvSpPr>
          <p:cNvPr id="12292"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CD568657-524F-4F99-8CC8-EB1F4C742562}" type="slidenum">
              <a:rPr lang="en-US"/>
              <a:pPr fontAlgn="base">
                <a:spcBef>
                  <a:spcPct val="0"/>
                </a:spcBef>
                <a:spcAft>
                  <a:spcPct val="0"/>
                </a:spcAft>
              </a:pPr>
              <a:t>13</a:t>
            </a:fld>
            <a:endParaRPr lang="en-US"/>
          </a:p>
        </p:txBody>
      </p:sp>
      <p:sp>
        <p:nvSpPr>
          <p:cNvPr id="3" name="Title 2"/>
          <p:cNvSpPr>
            <a:spLocks noGrp="1"/>
          </p:cNvSpPr>
          <p:nvPr>
            <p:ph type="title"/>
          </p:nvPr>
        </p:nvSpPr>
        <p:spPr/>
        <p:txBody>
          <a:bodyPr/>
          <a:lstStyle/>
          <a:p>
            <a:pPr fontAlgn="auto">
              <a:spcAft>
                <a:spcPts val="0"/>
              </a:spcAft>
              <a:defRPr/>
            </a:pPr>
            <a:r>
              <a:rPr lang="id-ID" sz="3600" dirty="0" smtClean="0">
                <a:effectLst/>
                <a:latin typeface="Arial" pitchFamily="34" charset="0"/>
                <a:cs typeface="Arial" pitchFamily="34" charset="0"/>
              </a:rPr>
              <a:t>Rumusan Good Governance</a:t>
            </a:r>
            <a:endParaRPr lang="id-ID" sz="3600" dirty="0">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a:xfrm>
            <a:off x="457200" y="1219200"/>
            <a:ext cx="8458200" cy="5105400"/>
          </a:xfrm>
        </p:spPr>
        <p:txBody>
          <a:bodyPr>
            <a:normAutofit/>
          </a:bodyPr>
          <a:lstStyle/>
          <a:p>
            <a:pPr marL="623888" indent="-514350">
              <a:buFont typeface="Lucida Sans Unicode" pitchFamily="34" charset="0"/>
              <a:buAutoNum type="arabicPeriod"/>
            </a:pPr>
            <a:r>
              <a:rPr lang="id-ID" smtClean="0">
                <a:latin typeface="Calibri" pitchFamily="34" charset="0"/>
                <a:ea typeface="Calibri" pitchFamily="34" charset="0"/>
                <a:cs typeface="Calibri" pitchFamily="34" charset="0"/>
              </a:rPr>
              <a:t>Aspek substansi dari prinsip umum </a:t>
            </a:r>
            <a:r>
              <a:rPr lang="id-ID" i="1" smtClean="0">
                <a:latin typeface="Calibri" pitchFamily="34" charset="0"/>
                <a:ea typeface="Calibri" pitchFamily="34" charset="0"/>
                <a:cs typeface="Calibri" pitchFamily="34" charset="0"/>
              </a:rPr>
              <a:t>good governance</a:t>
            </a:r>
            <a:r>
              <a:rPr lang="id-ID" smtClean="0">
                <a:latin typeface="Calibri" pitchFamily="34" charset="0"/>
                <a:ea typeface="Calibri" pitchFamily="34" charset="0"/>
                <a:cs typeface="Calibri" pitchFamily="34" charset="0"/>
              </a:rPr>
              <a:t> yaitu:</a:t>
            </a:r>
            <a:endParaRPr lang="en-US" smtClean="0">
              <a:latin typeface="Calibri" pitchFamily="34" charset="0"/>
              <a:ea typeface="Calibri" pitchFamily="34" charset="0"/>
              <a:cs typeface="Calibri" pitchFamily="34" charset="0"/>
            </a:endParaRPr>
          </a:p>
          <a:p>
            <a:pPr marL="879475" lvl="1" indent="-514350">
              <a:buFont typeface="Lucida Sans Unicode" pitchFamily="34" charset="0"/>
              <a:buAutoNum type="alphaLcPeriod"/>
            </a:pPr>
            <a:r>
              <a:rPr lang="id-ID" smtClean="0">
                <a:latin typeface="Calibri" pitchFamily="34" charset="0"/>
                <a:ea typeface="Calibri" pitchFamily="34" charset="0"/>
                <a:cs typeface="Calibri" pitchFamily="34" charset="0"/>
              </a:rPr>
              <a:t>larangan penyalahgunaan kekuasaan;</a:t>
            </a:r>
            <a:endParaRPr lang="en-US" smtClean="0">
              <a:latin typeface="Calibri" pitchFamily="34" charset="0"/>
              <a:ea typeface="Calibri" pitchFamily="34" charset="0"/>
              <a:cs typeface="Calibri" pitchFamily="34" charset="0"/>
            </a:endParaRPr>
          </a:p>
          <a:p>
            <a:pPr marL="879475" lvl="1" indent="-514350">
              <a:buFont typeface="Lucida Sans Unicode" pitchFamily="34" charset="0"/>
              <a:buAutoNum type="alphaLcPeriod"/>
            </a:pPr>
            <a:r>
              <a:rPr lang="id-ID" smtClean="0">
                <a:latin typeface="Calibri" pitchFamily="34" charset="0"/>
                <a:ea typeface="Calibri" pitchFamily="34" charset="0"/>
                <a:cs typeface="Calibri" pitchFamily="34" charset="0"/>
              </a:rPr>
              <a:t>prinsip masuk akal (</a:t>
            </a:r>
            <a:r>
              <a:rPr lang="id-ID" i="1" smtClean="0">
                <a:latin typeface="Calibri" pitchFamily="34" charset="0"/>
                <a:ea typeface="Calibri" pitchFamily="34" charset="0"/>
                <a:cs typeface="Calibri" pitchFamily="34" charset="0"/>
              </a:rPr>
              <a:t>reasonableness</a:t>
            </a:r>
            <a:r>
              <a:rPr lang="id-ID" smtClean="0">
                <a:latin typeface="Calibri" pitchFamily="34" charset="0"/>
                <a:ea typeface="Calibri" pitchFamily="34" charset="0"/>
                <a:cs typeface="Calibri" pitchFamily="34" charset="0"/>
              </a:rPr>
              <a:t>);</a:t>
            </a:r>
            <a:endParaRPr lang="en-US" smtClean="0">
              <a:latin typeface="Calibri" pitchFamily="34" charset="0"/>
              <a:ea typeface="Calibri" pitchFamily="34" charset="0"/>
              <a:cs typeface="Calibri" pitchFamily="34" charset="0"/>
            </a:endParaRPr>
          </a:p>
          <a:p>
            <a:pPr marL="879475" lvl="1" indent="-514350">
              <a:buFont typeface="Lucida Sans Unicode" pitchFamily="34" charset="0"/>
              <a:buAutoNum type="alphaLcPeriod"/>
            </a:pPr>
            <a:r>
              <a:rPr lang="id-ID" smtClean="0">
                <a:latin typeface="Calibri" pitchFamily="34" charset="0"/>
                <a:ea typeface="Calibri" pitchFamily="34" charset="0"/>
                <a:cs typeface="Calibri" pitchFamily="34" charset="0"/>
              </a:rPr>
              <a:t>prinsip kepastian hukum;</a:t>
            </a:r>
            <a:endParaRPr lang="en-US" smtClean="0">
              <a:latin typeface="Calibri" pitchFamily="34" charset="0"/>
              <a:ea typeface="Calibri" pitchFamily="34" charset="0"/>
              <a:cs typeface="Calibri" pitchFamily="34" charset="0"/>
            </a:endParaRPr>
          </a:p>
          <a:p>
            <a:pPr marL="879475" lvl="1" indent="-514350">
              <a:buFont typeface="Lucida Sans Unicode" pitchFamily="34" charset="0"/>
              <a:buAutoNum type="alphaLcPeriod"/>
            </a:pPr>
            <a:r>
              <a:rPr lang="id-ID" smtClean="0">
                <a:latin typeface="Calibri" pitchFamily="34" charset="0"/>
                <a:ea typeface="Calibri" pitchFamily="34" charset="0"/>
                <a:cs typeface="Calibri" pitchFamily="34" charset="0"/>
              </a:rPr>
              <a:t>prinsip kepercayaan;</a:t>
            </a:r>
            <a:endParaRPr lang="en-US" smtClean="0">
              <a:latin typeface="Calibri" pitchFamily="34" charset="0"/>
              <a:ea typeface="Calibri" pitchFamily="34" charset="0"/>
              <a:cs typeface="Calibri" pitchFamily="34" charset="0"/>
            </a:endParaRPr>
          </a:p>
          <a:p>
            <a:pPr marL="879475" lvl="1" indent="-514350">
              <a:buFont typeface="Lucida Sans Unicode" pitchFamily="34" charset="0"/>
              <a:buAutoNum type="alphaLcPeriod"/>
            </a:pPr>
            <a:r>
              <a:rPr lang="id-ID" smtClean="0">
                <a:latin typeface="Calibri" pitchFamily="34" charset="0"/>
                <a:ea typeface="Calibri" pitchFamily="34" charset="0"/>
                <a:cs typeface="Calibri" pitchFamily="34" charset="0"/>
              </a:rPr>
              <a:t>prinsip persamaan;</a:t>
            </a:r>
            <a:endParaRPr lang="en-US" smtClean="0">
              <a:latin typeface="Calibri" pitchFamily="34" charset="0"/>
              <a:ea typeface="Calibri" pitchFamily="34" charset="0"/>
              <a:cs typeface="Calibri" pitchFamily="34" charset="0"/>
            </a:endParaRPr>
          </a:p>
          <a:p>
            <a:pPr marL="879475" lvl="1" indent="-514350">
              <a:buFont typeface="Lucida Sans Unicode" pitchFamily="34" charset="0"/>
              <a:buAutoNum type="alphaLcPeriod"/>
            </a:pPr>
            <a:r>
              <a:rPr lang="id-ID" smtClean="0">
                <a:latin typeface="Calibri" pitchFamily="34" charset="0"/>
                <a:ea typeface="Calibri" pitchFamily="34" charset="0"/>
                <a:cs typeface="Calibri" pitchFamily="34" charset="0"/>
              </a:rPr>
              <a:t>prinsip proporsionalitas.</a:t>
            </a:r>
            <a:endParaRPr lang="en-US" smtClean="0">
              <a:latin typeface="Calibri" pitchFamily="34" charset="0"/>
              <a:ea typeface="Calibri" pitchFamily="34" charset="0"/>
              <a:cs typeface="Calibri" pitchFamily="34" charset="0"/>
            </a:endParaRPr>
          </a:p>
          <a:p>
            <a:pPr marL="623888" indent="-514350">
              <a:buFont typeface="Lucida Sans Unicode" pitchFamily="34" charset="0"/>
              <a:buAutoNum type="arabicPeriod"/>
            </a:pPr>
            <a:r>
              <a:rPr lang="id-ID" smtClean="0">
                <a:latin typeface="Calibri" pitchFamily="34" charset="0"/>
                <a:ea typeface="Calibri" pitchFamily="34" charset="0"/>
                <a:cs typeface="Calibri" pitchFamily="34" charset="0"/>
              </a:rPr>
              <a:t>Aspek prosedural dari prinsip umum </a:t>
            </a:r>
            <a:r>
              <a:rPr lang="id-ID" i="1" smtClean="0">
                <a:latin typeface="Calibri" pitchFamily="34" charset="0"/>
                <a:ea typeface="Calibri" pitchFamily="34" charset="0"/>
                <a:cs typeface="Calibri" pitchFamily="34" charset="0"/>
              </a:rPr>
              <a:t>good governance</a:t>
            </a:r>
            <a:r>
              <a:rPr lang="id-ID" smtClean="0">
                <a:latin typeface="Calibri" pitchFamily="34" charset="0"/>
                <a:ea typeface="Calibri" pitchFamily="34" charset="0"/>
                <a:cs typeface="Calibri" pitchFamily="34" charset="0"/>
              </a:rPr>
              <a:t> yaitu:</a:t>
            </a:r>
            <a:endParaRPr lang="en-US" smtClean="0">
              <a:latin typeface="Calibri" pitchFamily="34" charset="0"/>
              <a:ea typeface="Calibri" pitchFamily="34" charset="0"/>
              <a:cs typeface="Calibri" pitchFamily="34" charset="0"/>
            </a:endParaRPr>
          </a:p>
          <a:p>
            <a:pPr marL="879475" lvl="1" indent="-514350">
              <a:buFont typeface="Lucida Sans Unicode" pitchFamily="34" charset="0"/>
              <a:buAutoNum type="alphaLcPeriod"/>
            </a:pPr>
            <a:r>
              <a:rPr lang="id-ID" smtClean="0">
                <a:latin typeface="Calibri" pitchFamily="34" charset="0"/>
                <a:ea typeface="Calibri" pitchFamily="34" charset="0"/>
                <a:cs typeface="Calibri" pitchFamily="34" charset="0"/>
              </a:rPr>
              <a:t>prinsip kehati-hatian/kecermatan;</a:t>
            </a:r>
            <a:endParaRPr lang="en-US" smtClean="0">
              <a:latin typeface="Calibri" pitchFamily="34" charset="0"/>
              <a:ea typeface="Calibri" pitchFamily="34" charset="0"/>
              <a:cs typeface="Calibri" pitchFamily="34" charset="0"/>
            </a:endParaRPr>
          </a:p>
          <a:p>
            <a:pPr marL="879475" lvl="1" indent="-514350">
              <a:buFont typeface="Lucida Sans Unicode" pitchFamily="34" charset="0"/>
              <a:buAutoNum type="alphaLcPeriod"/>
            </a:pPr>
            <a:r>
              <a:rPr lang="id-ID" smtClean="0">
                <a:latin typeface="Calibri" pitchFamily="34" charset="0"/>
                <a:ea typeface="Calibri" pitchFamily="34" charset="0"/>
                <a:cs typeface="Calibri" pitchFamily="34" charset="0"/>
              </a:rPr>
              <a:t>prinsip ketepatan alasan (</a:t>
            </a:r>
            <a:r>
              <a:rPr lang="id-ID" i="1" smtClean="0">
                <a:latin typeface="Calibri" pitchFamily="34" charset="0"/>
                <a:ea typeface="Calibri" pitchFamily="34" charset="0"/>
                <a:cs typeface="Calibri" pitchFamily="34" charset="0"/>
              </a:rPr>
              <a:t>reasoning</a:t>
            </a:r>
            <a:r>
              <a:rPr lang="id-ID" smtClean="0">
                <a:latin typeface="Calibri" pitchFamily="34" charset="0"/>
                <a:ea typeface="Calibri" pitchFamily="34" charset="0"/>
                <a:cs typeface="Calibri" pitchFamily="34" charset="0"/>
              </a:rPr>
              <a:t>).</a:t>
            </a:r>
          </a:p>
        </p:txBody>
      </p:sp>
      <p:sp>
        <p:nvSpPr>
          <p:cNvPr id="13316"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F221BA84-CD57-4339-A1FA-EA652F8B746D}" type="slidenum">
              <a:rPr lang="en-US"/>
              <a:pPr fontAlgn="base">
                <a:spcBef>
                  <a:spcPct val="0"/>
                </a:spcBef>
                <a:spcAft>
                  <a:spcPct val="0"/>
                </a:spcAft>
              </a:pPr>
              <a:t>14</a:t>
            </a:fld>
            <a:endParaRPr lang="en-US"/>
          </a:p>
        </p:txBody>
      </p:sp>
      <p:sp>
        <p:nvSpPr>
          <p:cNvPr id="3" name="Title 2"/>
          <p:cNvSpPr>
            <a:spLocks noGrp="1"/>
          </p:cNvSpPr>
          <p:nvPr>
            <p:ph type="title"/>
          </p:nvPr>
        </p:nvSpPr>
        <p:spPr>
          <a:xfrm>
            <a:off x="457200" y="274638"/>
            <a:ext cx="8229600" cy="868362"/>
          </a:xfrm>
        </p:spPr>
        <p:txBody>
          <a:bodyPr/>
          <a:lstStyle/>
          <a:p>
            <a:pPr fontAlgn="auto">
              <a:spcAft>
                <a:spcPts val="0"/>
              </a:spcAft>
              <a:defRPr/>
            </a:pPr>
            <a:r>
              <a:rPr lang="id-ID" sz="3600" dirty="0" smtClean="0">
                <a:effectLst/>
                <a:latin typeface="Arial" pitchFamily="34" charset="0"/>
                <a:cs typeface="Arial" pitchFamily="34" charset="0"/>
              </a:rPr>
              <a:t>Aspek Good Governance</a:t>
            </a:r>
            <a:endParaRPr lang="id-ID" sz="3600" dirty="0">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43050"/>
            <a:ext cx="8229600" cy="4711700"/>
          </a:xfrm>
        </p:spPr>
        <p:txBody>
          <a:bodyPr>
            <a:noAutofit/>
          </a:bodyPr>
          <a:lstStyle/>
          <a:p>
            <a:pPr marL="109728" indent="0" fontAlgn="auto">
              <a:spcAft>
                <a:spcPts val="0"/>
              </a:spcAft>
              <a:buFont typeface="Wingdings 3"/>
              <a:buNone/>
              <a:defRPr/>
            </a:pPr>
            <a:r>
              <a:rPr lang="id-ID" sz="2400" dirty="0">
                <a:latin typeface="Calibri" pitchFamily="34" charset="0"/>
                <a:cs typeface="Calibri" pitchFamily="34" charset="0"/>
              </a:rPr>
              <a:t>Pengertian transparansi, yaitu</a:t>
            </a:r>
            <a:r>
              <a:rPr lang="id-ID" sz="2400" dirty="0" smtClean="0">
                <a:latin typeface="Calibri" pitchFamily="34" charset="0"/>
                <a:cs typeface="Calibri" pitchFamily="34" charset="0"/>
              </a:rPr>
              <a:t>:</a:t>
            </a:r>
            <a:endParaRPr lang="en-US" sz="2400" dirty="0" smtClean="0">
              <a:latin typeface="Calibri" pitchFamily="34" charset="0"/>
              <a:cs typeface="Calibri" pitchFamily="34" charset="0"/>
            </a:endParaRPr>
          </a:p>
          <a:p>
            <a:pPr marL="624078" indent="-514350" fontAlgn="auto">
              <a:spcAft>
                <a:spcPts val="0"/>
              </a:spcAft>
              <a:buFont typeface="Wingdings 3"/>
              <a:buAutoNum type="arabicParenBoth"/>
              <a:defRPr/>
            </a:pPr>
            <a:r>
              <a:rPr lang="id-ID" sz="2400" dirty="0" smtClean="0">
                <a:latin typeface="Calibri" pitchFamily="34" charset="0"/>
                <a:cs typeface="Calibri" pitchFamily="34" charset="0"/>
              </a:rPr>
              <a:t>terbuka </a:t>
            </a:r>
            <a:r>
              <a:rPr lang="id-ID" sz="2400" dirty="0">
                <a:latin typeface="Calibri" pitchFamily="34" charset="0"/>
                <a:cs typeface="Calibri" pitchFamily="34" charset="0"/>
              </a:rPr>
              <a:t>akses kepada dokumen (prinsip keterbukaan informasi</a:t>
            </a:r>
            <a:r>
              <a:rPr lang="id-ID" sz="2400" dirty="0" smtClean="0">
                <a:latin typeface="Calibri" pitchFamily="34" charset="0"/>
                <a:cs typeface="Calibri" pitchFamily="34" charset="0"/>
              </a:rPr>
              <a:t>);</a:t>
            </a:r>
            <a:endParaRPr lang="en-US" sz="2400" dirty="0" smtClean="0">
              <a:latin typeface="Calibri" pitchFamily="34" charset="0"/>
              <a:cs typeface="Calibri" pitchFamily="34" charset="0"/>
            </a:endParaRPr>
          </a:p>
          <a:p>
            <a:pPr marL="624078" indent="-514350" fontAlgn="auto">
              <a:spcAft>
                <a:spcPts val="0"/>
              </a:spcAft>
              <a:buFont typeface="Wingdings 3"/>
              <a:buAutoNum type="arabicParenBoth"/>
              <a:defRPr/>
            </a:pPr>
            <a:r>
              <a:rPr lang="id-ID" sz="2400" dirty="0" smtClean="0">
                <a:latin typeface="Calibri" pitchFamily="34" charset="0"/>
                <a:cs typeface="Calibri" pitchFamily="34" charset="0"/>
              </a:rPr>
              <a:t>pengetahuan </a:t>
            </a:r>
            <a:r>
              <a:rPr lang="id-ID" sz="2400" dirty="0">
                <a:latin typeface="Calibri" pitchFamily="34" charset="0"/>
                <a:cs typeface="Calibri" pitchFamily="34" charset="0"/>
              </a:rPr>
              <a:t>tentang siapa yang membuat keputusan dan bagaimana keputusan tertentu dibuat (prinsip akuntabilitas</a:t>
            </a:r>
            <a:r>
              <a:rPr lang="id-ID" sz="2400" dirty="0" smtClean="0">
                <a:latin typeface="Calibri" pitchFamily="34" charset="0"/>
                <a:cs typeface="Calibri" pitchFamily="34" charset="0"/>
              </a:rPr>
              <a:t>);</a:t>
            </a:r>
            <a:endParaRPr lang="en-US" sz="2400" dirty="0" smtClean="0">
              <a:latin typeface="Calibri" pitchFamily="34" charset="0"/>
              <a:cs typeface="Calibri" pitchFamily="34" charset="0"/>
            </a:endParaRPr>
          </a:p>
          <a:p>
            <a:pPr marL="624078" indent="-514350" fontAlgn="auto">
              <a:spcAft>
                <a:spcPts val="0"/>
              </a:spcAft>
              <a:buFont typeface="Wingdings 3"/>
              <a:buAutoNum type="arabicParenBoth"/>
              <a:defRPr/>
            </a:pPr>
            <a:r>
              <a:rPr lang="id-ID" sz="2400" dirty="0" smtClean="0">
                <a:latin typeface="Calibri" pitchFamily="34" charset="0"/>
                <a:cs typeface="Calibri" pitchFamily="34" charset="0"/>
              </a:rPr>
              <a:t>komprehensif </a:t>
            </a:r>
            <a:r>
              <a:rPr lang="id-ID" sz="2400" dirty="0">
                <a:latin typeface="Calibri" pitchFamily="34" charset="0"/>
                <a:cs typeface="Calibri" pitchFamily="34" charset="0"/>
              </a:rPr>
              <a:t>dan aksesibilitas dalam kerangka kerja, struktur dan prosedur pembuatan keputusan (prinsip kompetensi</a:t>
            </a:r>
            <a:r>
              <a:rPr lang="id-ID" sz="2400" dirty="0" smtClean="0">
                <a:latin typeface="Calibri" pitchFamily="34" charset="0"/>
                <a:cs typeface="Calibri" pitchFamily="34" charset="0"/>
              </a:rPr>
              <a:t>);</a:t>
            </a:r>
            <a:endParaRPr lang="en-US" sz="2400" dirty="0" smtClean="0">
              <a:latin typeface="Calibri" pitchFamily="34" charset="0"/>
              <a:cs typeface="Calibri" pitchFamily="34" charset="0"/>
            </a:endParaRPr>
          </a:p>
          <a:p>
            <a:pPr marL="624078" indent="-514350" fontAlgn="auto">
              <a:spcAft>
                <a:spcPts val="0"/>
              </a:spcAft>
              <a:buFont typeface="Wingdings 3"/>
              <a:buAutoNum type="arabicParenBoth"/>
              <a:defRPr/>
            </a:pPr>
            <a:r>
              <a:rPr lang="id-ID" sz="2400" dirty="0" smtClean="0">
                <a:latin typeface="Calibri" pitchFamily="34" charset="0"/>
                <a:cs typeface="Calibri" pitchFamily="34" charset="0"/>
              </a:rPr>
              <a:t>tersedianya </a:t>
            </a:r>
            <a:r>
              <a:rPr lang="id-ID" sz="2400" dirty="0">
                <a:latin typeface="Calibri" pitchFamily="34" charset="0"/>
                <a:cs typeface="Calibri" pitchFamily="34" charset="0"/>
              </a:rPr>
              <a:t>ruang konsultasi (prinsip </a:t>
            </a:r>
            <a:r>
              <a:rPr lang="id-ID" sz="2400" i="1" dirty="0">
                <a:latin typeface="Calibri" pitchFamily="34" charset="0"/>
                <a:cs typeface="Calibri" pitchFamily="34" charset="0"/>
              </a:rPr>
              <a:t>openness</a:t>
            </a:r>
            <a:r>
              <a:rPr lang="id-ID" sz="2400" dirty="0" smtClean="0">
                <a:latin typeface="Calibri" pitchFamily="34" charset="0"/>
                <a:cs typeface="Calibri" pitchFamily="34" charset="0"/>
              </a:rPr>
              <a:t>);</a:t>
            </a:r>
            <a:endParaRPr lang="en-US" sz="2400" dirty="0" smtClean="0">
              <a:latin typeface="Calibri" pitchFamily="34" charset="0"/>
              <a:cs typeface="Calibri" pitchFamily="34" charset="0"/>
            </a:endParaRPr>
          </a:p>
          <a:p>
            <a:pPr marL="624078" indent="-514350" fontAlgn="auto">
              <a:spcAft>
                <a:spcPts val="0"/>
              </a:spcAft>
              <a:buFont typeface="Wingdings 3"/>
              <a:buAutoNum type="arabicParenBoth"/>
              <a:defRPr/>
            </a:pPr>
            <a:r>
              <a:rPr lang="id-ID" sz="2400" dirty="0" smtClean="0">
                <a:latin typeface="Calibri" pitchFamily="34" charset="0"/>
                <a:cs typeface="Calibri" pitchFamily="34" charset="0"/>
              </a:rPr>
              <a:t>tugas </a:t>
            </a:r>
            <a:r>
              <a:rPr lang="id-ID" sz="2400" dirty="0">
                <a:latin typeface="Calibri" pitchFamily="34" charset="0"/>
                <a:cs typeface="Calibri" pitchFamily="34" charset="0"/>
              </a:rPr>
              <a:t>untuk memberi alasan</a:t>
            </a:r>
            <a:r>
              <a:rPr lang="id-ID" sz="2400" dirty="0" smtClean="0">
                <a:latin typeface="Calibri" pitchFamily="34" charset="0"/>
                <a:cs typeface="Calibri" pitchFamily="34" charset="0"/>
              </a:rPr>
              <a:t>.</a:t>
            </a:r>
            <a:endParaRPr lang="id-ID" sz="2400" dirty="0">
              <a:latin typeface="Calibri" pitchFamily="34" charset="0"/>
              <a:cs typeface="Calibri" pitchFamily="34" charset="0"/>
            </a:endParaRPr>
          </a:p>
        </p:txBody>
      </p:sp>
      <p:sp>
        <p:nvSpPr>
          <p:cNvPr id="14340"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ED233DF1-9770-459B-8609-C2B824648E3D}" type="slidenum">
              <a:rPr lang="en-US"/>
              <a:pPr fontAlgn="base">
                <a:spcBef>
                  <a:spcPct val="0"/>
                </a:spcBef>
                <a:spcAft>
                  <a:spcPct val="0"/>
                </a:spcAft>
              </a:pPr>
              <a:t>15</a:t>
            </a:fld>
            <a:endParaRPr lang="en-US"/>
          </a:p>
        </p:txBody>
      </p:sp>
      <p:sp>
        <p:nvSpPr>
          <p:cNvPr id="3" name="Title 2"/>
          <p:cNvSpPr>
            <a:spLocks noGrp="1"/>
          </p:cNvSpPr>
          <p:nvPr>
            <p:ph type="title"/>
          </p:nvPr>
        </p:nvSpPr>
        <p:spPr/>
        <p:txBody>
          <a:bodyPr/>
          <a:lstStyle/>
          <a:p>
            <a:pPr fontAlgn="auto">
              <a:spcAft>
                <a:spcPts val="0"/>
              </a:spcAft>
              <a:defRPr/>
            </a:pPr>
            <a:r>
              <a:rPr lang="id-ID" sz="3600" dirty="0" smtClean="0">
                <a:effectLst/>
                <a:latin typeface="Arial" pitchFamily="34" charset="0"/>
                <a:cs typeface="Arial" pitchFamily="34" charset="0"/>
              </a:rPr>
              <a:t>Prinsip Transparansi</a:t>
            </a:r>
            <a:endParaRPr lang="id-ID" sz="3600" dirty="0">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66800"/>
            <a:ext cx="8534400" cy="4940300"/>
          </a:xfrm>
        </p:spPr>
        <p:txBody>
          <a:bodyPr>
            <a:noAutofit/>
          </a:bodyPr>
          <a:lstStyle/>
          <a:p>
            <a:pPr marL="365760" indent="-256032" fontAlgn="auto">
              <a:spcAft>
                <a:spcPts val="0"/>
              </a:spcAft>
              <a:buFont typeface="Wingdings 3"/>
              <a:buChar char=""/>
              <a:defRPr/>
            </a:pPr>
            <a:r>
              <a:rPr lang="id-ID" sz="2800" dirty="0" smtClean="0">
                <a:latin typeface="Calibri" pitchFamily="34" charset="0"/>
                <a:cs typeface="Calibri" pitchFamily="34" charset="0"/>
              </a:rPr>
              <a:t>Akuntabilitas</a:t>
            </a:r>
            <a:r>
              <a:rPr lang="en-US" sz="2800" dirty="0" smtClean="0">
                <a:latin typeface="Calibri" pitchFamily="34" charset="0"/>
                <a:cs typeface="Calibri" pitchFamily="34" charset="0"/>
              </a:rPr>
              <a:t>:</a:t>
            </a:r>
            <a:r>
              <a:rPr lang="id-ID" sz="2800" dirty="0" smtClean="0">
                <a:latin typeface="Calibri" pitchFamily="34" charset="0"/>
                <a:cs typeface="Calibri" pitchFamily="34" charset="0"/>
              </a:rPr>
              <a:t> </a:t>
            </a:r>
            <a:r>
              <a:rPr lang="id-ID" sz="2800" dirty="0">
                <a:latin typeface="Calibri" pitchFamily="34" charset="0"/>
                <a:cs typeface="Calibri" pitchFamily="34" charset="0"/>
              </a:rPr>
              <a:t>“kemampuan untuk menentukan siapa (pejabat negara) yang bertanggung jawab atas keputusan atau tindakan yang dibuat, dan kemampuan pejabat negara untuk mempertanggungjawabkan tindakan mereka</a:t>
            </a:r>
            <a:r>
              <a:rPr lang="id-ID" sz="2800" dirty="0" smtClean="0">
                <a:latin typeface="Calibri" pitchFamily="34" charset="0"/>
                <a:cs typeface="Calibri" pitchFamily="34" charset="0"/>
              </a:rPr>
              <a:t>.”</a:t>
            </a:r>
            <a:endParaRPr lang="en-US" sz="2800" dirty="0" smtClean="0">
              <a:latin typeface="Calibri" pitchFamily="34" charset="0"/>
              <a:cs typeface="Calibri" pitchFamily="34" charset="0"/>
            </a:endParaRPr>
          </a:p>
          <a:p>
            <a:pPr marL="365760" indent="-256032" fontAlgn="auto">
              <a:spcAft>
                <a:spcPts val="0"/>
              </a:spcAft>
              <a:buFont typeface="Wingdings 3"/>
              <a:buChar char=""/>
              <a:defRPr/>
            </a:pPr>
            <a:r>
              <a:rPr lang="en-US" sz="2800" dirty="0" smtClean="0">
                <a:latin typeface="Calibri" pitchFamily="34" charset="0"/>
                <a:cs typeface="Calibri" pitchFamily="34" charset="0"/>
              </a:rPr>
              <a:t>D</a:t>
            </a:r>
            <a:r>
              <a:rPr lang="id-ID" sz="2800" dirty="0" smtClean="0">
                <a:latin typeface="Calibri" pitchFamily="34" charset="0"/>
                <a:cs typeface="Calibri" pitchFamily="34" charset="0"/>
              </a:rPr>
              <a:t>imensi </a:t>
            </a:r>
            <a:r>
              <a:rPr lang="id-ID" sz="2800" dirty="0">
                <a:latin typeface="Calibri" pitchFamily="34" charset="0"/>
                <a:cs typeface="Calibri" pitchFamily="34" charset="0"/>
              </a:rPr>
              <a:t>akuntabilitas, yaitu</a:t>
            </a:r>
            <a:r>
              <a:rPr lang="id-ID" sz="2800" dirty="0" smtClean="0">
                <a:latin typeface="Calibri" pitchFamily="34" charset="0"/>
                <a:cs typeface="Calibri" pitchFamily="34" charset="0"/>
              </a:rPr>
              <a:t>:</a:t>
            </a:r>
            <a:endParaRPr lang="en-US" sz="2800" dirty="0" smtClean="0">
              <a:latin typeface="Calibri" pitchFamily="34" charset="0"/>
              <a:cs typeface="Calibri" pitchFamily="34" charset="0"/>
            </a:endParaRPr>
          </a:p>
          <a:p>
            <a:pPr marL="624078" indent="-514350" fontAlgn="auto">
              <a:spcAft>
                <a:spcPts val="0"/>
              </a:spcAft>
              <a:buFont typeface="+mj-lt"/>
              <a:buAutoNum type="arabicPeriod"/>
              <a:defRPr/>
            </a:pPr>
            <a:r>
              <a:rPr lang="id-ID" sz="2800" dirty="0" smtClean="0">
                <a:latin typeface="Calibri" pitchFamily="34" charset="0"/>
                <a:cs typeface="Calibri" pitchFamily="34" charset="0"/>
              </a:rPr>
              <a:t>Pejabat </a:t>
            </a:r>
            <a:r>
              <a:rPr lang="id-ID" sz="2800" dirty="0">
                <a:latin typeface="Calibri" pitchFamily="34" charset="0"/>
                <a:cs typeface="Calibri" pitchFamily="34" charset="0"/>
              </a:rPr>
              <a:t>negara harus bertanggung jawab kepada masyarakat, atau masyarakat punya sarana untuk minta pertanggungjawaban pejabat negara atas kebijakan dan tindakan tertentu; </a:t>
            </a:r>
            <a:r>
              <a:rPr lang="id-ID" sz="2800" dirty="0" smtClean="0">
                <a:latin typeface="Calibri" pitchFamily="34" charset="0"/>
                <a:cs typeface="Calibri" pitchFamily="34" charset="0"/>
              </a:rPr>
              <a:t>dan</a:t>
            </a:r>
            <a:endParaRPr lang="en-US" sz="2800" dirty="0" smtClean="0">
              <a:latin typeface="Calibri" pitchFamily="34" charset="0"/>
              <a:cs typeface="Calibri" pitchFamily="34" charset="0"/>
            </a:endParaRPr>
          </a:p>
          <a:p>
            <a:pPr marL="624078" indent="-514350" fontAlgn="auto">
              <a:spcAft>
                <a:spcPts val="0"/>
              </a:spcAft>
              <a:buFont typeface="+mj-lt"/>
              <a:buAutoNum type="arabicPeriod"/>
              <a:defRPr/>
            </a:pPr>
            <a:r>
              <a:rPr lang="id-ID" sz="2800" dirty="0" smtClean="0">
                <a:latin typeface="Calibri" pitchFamily="34" charset="0"/>
                <a:cs typeface="Calibri" pitchFamily="34" charset="0"/>
              </a:rPr>
              <a:t>Pejabat </a:t>
            </a:r>
            <a:r>
              <a:rPr lang="id-ID" sz="2800" dirty="0">
                <a:latin typeface="Calibri" pitchFamily="34" charset="0"/>
                <a:cs typeface="Calibri" pitchFamily="34" charset="0"/>
              </a:rPr>
              <a:t>negara harus bertindak dengan rasa tanggung jawab.</a:t>
            </a:r>
            <a:endParaRPr lang="id-ID" sz="2800" b="1" dirty="0">
              <a:latin typeface="Calibri" pitchFamily="34" charset="0"/>
              <a:cs typeface="Calibri" pitchFamily="34" charset="0"/>
            </a:endParaRPr>
          </a:p>
        </p:txBody>
      </p:sp>
      <p:sp>
        <p:nvSpPr>
          <p:cNvPr id="1536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88FA2E41-6732-43EB-A61B-DB9798693229}" type="slidenum">
              <a:rPr lang="en-US"/>
              <a:pPr fontAlgn="base">
                <a:spcBef>
                  <a:spcPct val="0"/>
                </a:spcBef>
                <a:spcAft>
                  <a:spcPct val="0"/>
                </a:spcAft>
              </a:pPr>
              <a:t>16</a:t>
            </a:fld>
            <a:endParaRPr lang="en-US"/>
          </a:p>
        </p:txBody>
      </p:sp>
      <p:sp>
        <p:nvSpPr>
          <p:cNvPr id="3" name="Title 2"/>
          <p:cNvSpPr>
            <a:spLocks noGrp="1"/>
          </p:cNvSpPr>
          <p:nvPr>
            <p:ph type="title"/>
          </p:nvPr>
        </p:nvSpPr>
        <p:spPr>
          <a:xfrm>
            <a:off x="457200" y="274638"/>
            <a:ext cx="8229600" cy="792162"/>
          </a:xfrm>
        </p:spPr>
        <p:txBody>
          <a:bodyPr/>
          <a:lstStyle/>
          <a:p>
            <a:pPr fontAlgn="auto">
              <a:spcAft>
                <a:spcPts val="0"/>
              </a:spcAft>
              <a:defRPr/>
            </a:pPr>
            <a:r>
              <a:rPr lang="id-ID" sz="3600" dirty="0" smtClean="0">
                <a:effectLst/>
                <a:latin typeface="Arial" pitchFamily="34" charset="0"/>
                <a:cs typeface="Arial" pitchFamily="34" charset="0"/>
              </a:rPr>
              <a:t>Prinsip Akuntabilitas</a:t>
            </a:r>
            <a:endParaRPr lang="id-ID" sz="3600" dirty="0">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PEMERINTAH </a:t>
            </a:r>
            <a:endParaRPr lang="id-ID" dirty="0"/>
          </a:p>
        </p:txBody>
      </p:sp>
      <p:sp>
        <p:nvSpPr>
          <p:cNvPr id="3" name="Content Placeholder 2"/>
          <p:cNvSpPr>
            <a:spLocks noGrp="1"/>
          </p:cNvSpPr>
          <p:nvPr>
            <p:ph sz="quarter" idx="1"/>
          </p:nvPr>
        </p:nvSpPr>
        <p:spPr/>
        <p:txBody>
          <a:bodyPr>
            <a:normAutofit/>
          </a:bodyPr>
          <a:lstStyle/>
          <a:p>
            <a:r>
              <a:rPr lang="id-ID" dirty="0" smtClean="0"/>
              <a:t>Dibentuknya pemerintah pada awalnya adalah untuk melindungi sistem ketertiban di masyarakat sehingga seluruh masyarakat dapat menjalankan aktivitas kehidupan dengan tenang dan lancar. Dinamika di masyarakat memperluas fungsi dan peran pemerintahan tidak hanya sebatas pelindung melainkan pelayan masyarakat. Rakyat tidak lagi harus melayani pemerintah seperti zaman kerajaan ataupun penjajahan namun justru pemerintah yang seharusnya melayani, mengayomi, dan mengembangkan serta meningkatkan taraf hidup masyarakatnya sesuai tujuan negaranya.</a:t>
            </a:r>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1462"/>
            <a:ext cx="8229600" cy="850106"/>
          </a:xfrm>
        </p:spPr>
        <p:txBody>
          <a:bodyPr/>
          <a:lstStyle/>
          <a:p>
            <a:r>
              <a:rPr lang="id-ID" dirty="0" smtClean="0"/>
              <a:t>FUNGSI PEMERINTAH</a:t>
            </a:r>
            <a:endParaRPr lang="id-ID" dirty="0"/>
          </a:p>
        </p:txBody>
      </p:sp>
      <p:sp>
        <p:nvSpPr>
          <p:cNvPr id="3" name="Content Placeholder 2"/>
          <p:cNvSpPr>
            <a:spLocks noGrp="1"/>
          </p:cNvSpPr>
          <p:nvPr>
            <p:ph sz="quarter" idx="1"/>
          </p:nvPr>
        </p:nvSpPr>
        <p:spPr>
          <a:xfrm>
            <a:off x="179512" y="981298"/>
            <a:ext cx="8784976" cy="6233916"/>
          </a:xfrm>
        </p:spPr>
        <p:txBody>
          <a:bodyPr>
            <a:normAutofit fontScale="62500" lnSpcReduction="20000"/>
          </a:bodyPr>
          <a:lstStyle/>
          <a:p>
            <a:r>
              <a:rPr lang="id-ID" dirty="0" smtClean="0"/>
              <a:t>Fungsi Primer</a:t>
            </a:r>
            <a:br>
              <a:rPr lang="id-ID" dirty="0" smtClean="0"/>
            </a:br>
            <a:endParaRPr lang="id-ID" dirty="0" smtClean="0"/>
          </a:p>
          <a:p>
            <a:pPr>
              <a:buNone/>
            </a:pPr>
            <a:r>
              <a:rPr lang="id-ID" dirty="0" smtClean="0"/>
              <a:t>	Fungsi Primer merupakan fungsi pemerintah  yang berjalan terus-menerus dan memiliki hubungan positif dengan kondisi masyarakat yang diperintah. Maksudnya adalah fungsi primer dijalankan secara konsisten oleh pemerintah, tidak terpengaruh oleh kondisi apapun,  tidak berkurang dan justru semakin meningkat jika kondisi masyarakat yang diperintah meningkat. Fungsi primer dibedakan menjadi dua:</a:t>
            </a:r>
          </a:p>
          <a:p>
            <a:pPr>
              <a:buNone/>
            </a:pPr>
            <a:r>
              <a:rPr lang="id-ID" dirty="0" smtClean="0"/>
              <a:t/>
            </a:r>
            <a:br>
              <a:rPr lang="id-ID" dirty="0" smtClean="0"/>
            </a:br>
            <a:r>
              <a:rPr lang="id-ID" dirty="0" smtClean="0"/>
              <a:t>1. Fungsi Administrasi </a:t>
            </a:r>
          </a:p>
          <a:p>
            <a:r>
              <a:rPr lang="id-ID" dirty="0" smtClean="0"/>
              <a:t> Dengan fungsi administrasi dimaksudkan bahwa fungsi sebuah birokrasi adalah mengimplementasikan undang-undang yang telah disusun oleh legislatif serta penafsiran atas UU tersebut oleh eksekutif. Dengan demikian, administrasi berarti pelaksanaan kebijaksanaan umum suatu negara, di mana kebijakan umum itu sendiri telah dirancang sedemikian rupa guna mencapai tujuan negara secara keseluruhan.</a:t>
            </a:r>
          </a:p>
          <a:p>
            <a:pPr>
              <a:buNone/>
            </a:pPr>
            <a:r>
              <a:rPr lang="id-ID" dirty="0" smtClean="0"/>
              <a:t/>
            </a:r>
            <a:br>
              <a:rPr lang="id-ID" dirty="0" smtClean="0"/>
            </a:br>
            <a:r>
              <a:rPr lang="id-ID" dirty="0" smtClean="0"/>
              <a:t>2. Fungsi Pelayanan</a:t>
            </a:r>
          </a:p>
          <a:p>
            <a:pPr>
              <a:buNone/>
            </a:pPr>
            <a:endParaRPr lang="id-ID" dirty="0" smtClean="0"/>
          </a:p>
          <a:p>
            <a:pPr>
              <a:buNone/>
            </a:pPr>
            <a:r>
              <a:rPr lang="id-ID" dirty="0" smtClean="0"/>
              <a:t>	Fungsi utama pemerintah adalah memberikan pelayanan terbaik untuk memenuhi kebutuhan masyarakat disemua sektor. Masyarakat tak akan dapat berdiri sendiri memenuhi kebutuhan tanpa adanya pemerintah yang memberikan pelayanan. Ini merupakan fungsi yang bersifat umum dan dilakukan oleh seluruh negara di dunia.</a:t>
            </a:r>
          </a:p>
          <a:p>
            <a:pPr>
              <a:buNone/>
            </a:pPr>
            <a:r>
              <a:rPr lang="id-ID" dirty="0" smtClean="0"/>
              <a:t/>
            </a:r>
            <a:br>
              <a:rPr lang="id-ID" dirty="0" smtClean="0"/>
            </a:br>
            <a:r>
              <a:rPr lang="id-ID" dirty="0" smtClean="0"/>
              <a:t>3. Fungsi Pengaturan</a:t>
            </a:r>
          </a:p>
          <a:p>
            <a:pPr>
              <a:buNone/>
            </a:pPr>
            <a:r>
              <a:rPr lang="id-ID" dirty="0" smtClean="0"/>
              <a:t>	Pemerintah memiliki fungsi pengaturan(regulating) untuk mengatur seluruh sektor dengan kebijakan-kebijakan dalam bentuk undang-undang, peraturan pemerintah, dan peraturan lainnya. Maksud dari fungsi ini adalah agar stabilitas negara terjaga, dan pertumbuhan negara sesuai yang diinginkan.</a:t>
            </a:r>
            <a:endParaRPr lang="id-ID"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490066"/>
          </a:xfrm>
        </p:spPr>
        <p:txBody>
          <a:bodyPr>
            <a:normAutofit fontScale="90000"/>
          </a:bodyPr>
          <a:lstStyle/>
          <a:p>
            <a:endParaRPr lang="id-ID" dirty="0"/>
          </a:p>
        </p:txBody>
      </p:sp>
      <p:sp>
        <p:nvSpPr>
          <p:cNvPr id="3" name="Content Placeholder 2"/>
          <p:cNvSpPr>
            <a:spLocks noGrp="1"/>
          </p:cNvSpPr>
          <p:nvPr>
            <p:ph sz="quarter" idx="1"/>
          </p:nvPr>
        </p:nvSpPr>
        <p:spPr>
          <a:xfrm>
            <a:off x="251520" y="908720"/>
            <a:ext cx="8640960" cy="5688632"/>
          </a:xfrm>
        </p:spPr>
        <p:txBody>
          <a:bodyPr>
            <a:normAutofit fontScale="70000" lnSpcReduction="20000"/>
          </a:bodyPr>
          <a:lstStyle/>
          <a:p>
            <a:r>
              <a:rPr lang="id-ID" dirty="0" smtClean="0"/>
              <a:t> Fungsi Sekunder </a:t>
            </a:r>
          </a:p>
          <a:p>
            <a:pPr>
              <a:buNone/>
            </a:pPr>
            <a:r>
              <a:rPr lang="id-ID" dirty="0" smtClean="0"/>
              <a:t>	Fungsi sekunder merupakan fungsi yang berbanding terbalik dengan kondisi dan situasi di masyarakat. Maksudnya adalah semakin tinggi taraf hidup masyarakat, maka semakin tinggi bargaining position, tetapi semakin integratif yang diperintah, maka fungsi sekunder pemerintah berkurang atau turun. Fungsi sekunder dibedakan menjadi:</a:t>
            </a:r>
          </a:p>
          <a:p>
            <a:pPr>
              <a:buNone/>
            </a:pPr>
            <a:r>
              <a:rPr lang="id-ID" dirty="0" smtClean="0"/>
              <a:t/>
            </a:r>
            <a:br>
              <a:rPr lang="id-ID" dirty="0" smtClean="0"/>
            </a:br>
            <a:r>
              <a:rPr lang="id-ID" dirty="0" smtClean="0"/>
              <a:t>1. Fungsi Pembangunan</a:t>
            </a:r>
          </a:p>
          <a:p>
            <a:pPr>
              <a:buNone/>
            </a:pPr>
            <a:r>
              <a:rPr lang="id-ID" dirty="0" smtClean="0"/>
              <a:t>	Fungsi pembangunan dijalankan apabila kondisi masyarakat melemah dan pembangunan akan dikontrol ketika kondisi masyarakat membaik(menuju taraf yang lebih sejahtera). Negara-negara terbelakang dan berkembang menjalankan fungsi ini lebih gencar daripada dengara maju.  </a:t>
            </a:r>
          </a:p>
          <a:p>
            <a:pPr>
              <a:buNone/>
            </a:pPr>
            <a:endParaRPr lang="id-ID" dirty="0" smtClean="0"/>
          </a:p>
          <a:p>
            <a:pPr>
              <a:buNone/>
            </a:pPr>
            <a:r>
              <a:rPr lang="id-ID" dirty="0" smtClean="0"/>
              <a:t>	2. Fungsi Pemberdayaan</a:t>
            </a:r>
          </a:p>
          <a:p>
            <a:pPr>
              <a:buNone/>
            </a:pPr>
            <a:r>
              <a:rPr lang="id-ID" dirty="0" smtClean="0"/>
              <a:t>	Fungsi ini dijalankan jika masyarakat tidak mempunyai skill dan kemampuan  untuk bisa keluar dari comfort zone atau zona aman. Contohnya masyarakat bodoh, miskin, tertindas, dan sebagainya. Pemerintah wajib mampu membawa masyarakat keluar dari zona ini dengan cara melakukan pemberdayaan. Pemberdayaan dimaksud agar dapat mengeluarkan kemampuan yang dimiliki oleh masyarakat sehingga tidak menjadi beban pemerintah. Pemberdayaan dilakukan untuk meningkatkan kualitas SDM atau masyarakat. Ketergantungan terhadap pemerintaha akan semakin berkurang dengan pemeberdayaan masyarakat. Sehingga hal ini akan mempermudah pemerintah mencapai tujuan negara</a:t>
            </a:r>
          </a:p>
          <a:p>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268760"/>
            <a:ext cx="8712968" cy="5328592"/>
          </a:xfrm>
        </p:spPr>
        <p:txBody>
          <a:bodyPr>
            <a:normAutofit fontScale="77500" lnSpcReduction="20000"/>
          </a:bodyPr>
          <a:lstStyle/>
          <a:p>
            <a:r>
              <a:rPr lang="en-US" dirty="0" err="1"/>
              <a:t>Konsep</a:t>
            </a:r>
            <a:r>
              <a:rPr lang="en-US" dirty="0"/>
              <a:t> </a:t>
            </a:r>
            <a:r>
              <a:rPr lang="en-US" dirty="0" err="1"/>
              <a:t>birokrasi</a:t>
            </a:r>
            <a:r>
              <a:rPr lang="en-US" dirty="0"/>
              <a:t> </a:t>
            </a:r>
            <a:r>
              <a:rPr lang="en-US" dirty="0" err="1"/>
              <a:t>sendiri</a:t>
            </a:r>
            <a:r>
              <a:rPr lang="en-US" dirty="0"/>
              <a:t> </a:t>
            </a:r>
            <a:r>
              <a:rPr lang="en-US" dirty="0" err="1"/>
              <a:t>lazim</a:t>
            </a:r>
            <a:r>
              <a:rPr lang="en-US" dirty="0"/>
              <a:t> </a:t>
            </a:r>
            <a:r>
              <a:rPr lang="en-US" dirty="0" err="1"/>
              <a:t>merujuk</a:t>
            </a:r>
            <a:r>
              <a:rPr lang="en-US" dirty="0"/>
              <a:t> </a:t>
            </a:r>
            <a:r>
              <a:rPr lang="en-US" dirty="0" err="1"/>
              <a:t>pada</a:t>
            </a:r>
            <a:r>
              <a:rPr lang="en-US" dirty="0"/>
              <a:t> </a:t>
            </a:r>
            <a:r>
              <a:rPr lang="en-US" dirty="0" err="1"/>
              <a:t>gagasan</a:t>
            </a:r>
            <a:r>
              <a:rPr lang="en-US" dirty="0"/>
              <a:t> </a:t>
            </a:r>
            <a:r>
              <a:rPr lang="en-US" dirty="0" err="1"/>
              <a:t>Maximilliam</a:t>
            </a:r>
            <a:r>
              <a:rPr lang="en-US" dirty="0"/>
              <a:t> Weber (1864-1920). </a:t>
            </a:r>
            <a:endParaRPr lang="id-ID" dirty="0" smtClean="0"/>
          </a:p>
          <a:p>
            <a:r>
              <a:rPr lang="en-US" dirty="0" err="1"/>
              <a:t>Secara</a:t>
            </a:r>
            <a:r>
              <a:rPr lang="en-US" dirty="0"/>
              <a:t> </a:t>
            </a:r>
            <a:r>
              <a:rPr lang="en-US" dirty="0" err="1"/>
              <a:t>etimologis</a:t>
            </a:r>
            <a:r>
              <a:rPr lang="en-US" dirty="0"/>
              <a:t>, </a:t>
            </a:r>
            <a:r>
              <a:rPr lang="en-US" dirty="0" err="1"/>
              <a:t>birokrasi</a:t>
            </a:r>
            <a:r>
              <a:rPr lang="en-US" dirty="0"/>
              <a:t> </a:t>
            </a:r>
            <a:r>
              <a:rPr lang="en-US" dirty="0" err="1"/>
              <a:t>berasal</a:t>
            </a:r>
            <a:r>
              <a:rPr lang="en-US" dirty="0"/>
              <a:t> </a:t>
            </a:r>
            <a:r>
              <a:rPr lang="en-US" dirty="0" err="1"/>
              <a:t>dari</a:t>
            </a:r>
            <a:r>
              <a:rPr lang="en-US" dirty="0"/>
              <a:t> </a:t>
            </a:r>
            <a:r>
              <a:rPr lang="en-US" dirty="0" err="1"/>
              <a:t>kata</a:t>
            </a:r>
            <a:r>
              <a:rPr lang="en-US" dirty="0"/>
              <a:t> </a:t>
            </a:r>
            <a:r>
              <a:rPr lang="en-US" i="1" dirty="0"/>
              <a:t>bureaucracy</a:t>
            </a:r>
            <a:r>
              <a:rPr lang="en-US" dirty="0"/>
              <a:t> (</a:t>
            </a:r>
            <a:r>
              <a:rPr lang="en-US" dirty="0" err="1"/>
              <a:t>Inggris</a:t>
            </a:r>
            <a:r>
              <a:rPr lang="en-US" dirty="0"/>
              <a:t>), </a:t>
            </a:r>
            <a:r>
              <a:rPr lang="en-US" dirty="0" err="1"/>
              <a:t>atau</a:t>
            </a:r>
            <a:r>
              <a:rPr lang="en-US" dirty="0"/>
              <a:t> </a:t>
            </a:r>
            <a:r>
              <a:rPr lang="en-US" i="1" dirty="0" err="1"/>
              <a:t>burocratie</a:t>
            </a:r>
            <a:r>
              <a:rPr lang="en-US" i="1" dirty="0"/>
              <a:t> (</a:t>
            </a:r>
            <a:r>
              <a:rPr lang="en-US" dirty="0" err="1"/>
              <a:t>Jerman</a:t>
            </a:r>
            <a:r>
              <a:rPr lang="en-US" dirty="0"/>
              <a:t>), </a:t>
            </a:r>
            <a:r>
              <a:rPr lang="en-US" i="1" dirty="0" err="1"/>
              <a:t>burocrazia</a:t>
            </a:r>
            <a:r>
              <a:rPr lang="en-US" dirty="0"/>
              <a:t> (Italia)</a:t>
            </a:r>
            <a:r>
              <a:rPr lang="en-US" i="1" dirty="0"/>
              <a:t> </a:t>
            </a:r>
            <a:r>
              <a:rPr lang="en-US" dirty="0" err="1"/>
              <a:t>dan</a:t>
            </a:r>
            <a:r>
              <a:rPr lang="en-US" dirty="0"/>
              <a:t> </a:t>
            </a:r>
            <a:r>
              <a:rPr lang="en-US" i="1" dirty="0" err="1"/>
              <a:t>bureaucatie</a:t>
            </a:r>
            <a:r>
              <a:rPr lang="en-US" i="1" dirty="0"/>
              <a:t> </a:t>
            </a:r>
            <a:r>
              <a:rPr lang="en-US" dirty="0"/>
              <a:t>(</a:t>
            </a:r>
            <a:r>
              <a:rPr lang="en-US" dirty="0" err="1"/>
              <a:t>Perancis</a:t>
            </a:r>
            <a:r>
              <a:rPr lang="en-US" dirty="0"/>
              <a:t>), yang </a:t>
            </a:r>
            <a:r>
              <a:rPr lang="en-US" dirty="0" err="1"/>
              <a:t>berarti</a:t>
            </a:r>
            <a:r>
              <a:rPr lang="en-US" dirty="0"/>
              <a:t> </a:t>
            </a:r>
            <a:r>
              <a:rPr lang="en-US" i="1" dirty="0" err="1"/>
              <a:t>meja</a:t>
            </a:r>
            <a:r>
              <a:rPr lang="en-US" i="1" dirty="0"/>
              <a:t> </a:t>
            </a:r>
            <a:r>
              <a:rPr lang="en-US" dirty="0" err="1"/>
              <a:t>atau</a:t>
            </a:r>
            <a:r>
              <a:rPr lang="en-US" dirty="0"/>
              <a:t> </a:t>
            </a:r>
            <a:r>
              <a:rPr lang="en-US" i="1" dirty="0" err="1"/>
              <a:t>kantor</a:t>
            </a:r>
            <a:r>
              <a:rPr lang="en-US" dirty="0"/>
              <a:t>. </a:t>
            </a:r>
            <a:endParaRPr lang="id-ID" dirty="0" smtClean="0"/>
          </a:p>
          <a:p>
            <a:r>
              <a:rPr lang="en-US" dirty="0" err="1" smtClean="0"/>
              <a:t>Istilah</a:t>
            </a:r>
            <a:r>
              <a:rPr lang="en-US" dirty="0" smtClean="0"/>
              <a:t> </a:t>
            </a:r>
            <a:r>
              <a:rPr lang="en-US" dirty="0" err="1"/>
              <a:t>ini</a:t>
            </a:r>
            <a:r>
              <a:rPr lang="en-US" dirty="0"/>
              <a:t> </a:t>
            </a:r>
            <a:r>
              <a:rPr lang="en-US" dirty="0" err="1"/>
              <a:t>dimunculkan</a:t>
            </a:r>
            <a:r>
              <a:rPr lang="en-US" dirty="0"/>
              <a:t> </a:t>
            </a:r>
            <a:r>
              <a:rPr lang="en-US" dirty="0" err="1"/>
              <a:t>kembali</a:t>
            </a:r>
            <a:r>
              <a:rPr lang="en-US" dirty="0"/>
              <a:t> </a:t>
            </a:r>
            <a:r>
              <a:rPr lang="en-US" dirty="0" err="1"/>
              <a:t>oleh</a:t>
            </a:r>
            <a:r>
              <a:rPr lang="en-US" dirty="0"/>
              <a:t> </a:t>
            </a:r>
            <a:r>
              <a:rPr lang="en-US" dirty="0" err="1"/>
              <a:t>filosof</a:t>
            </a:r>
            <a:r>
              <a:rPr lang="en-US" dirty="0"/>
              <a:t> </a:t>
            </a:r>
            <a:r>
              <a:rPr lang="en-US" dirty="0" err="1"/>
              <a:t>Perancis</a:t>
            </a:r>
            <a:r>
              <a:rPr lang="en-US" dirty="0"/>
              <a:t>, Baron de Grimm </a:t>
            </a:r>
            <a:r>
              <a:rPr lang="en-US" dirty="0" err="1"/>
              <a:t>atas</a:t>
            </a:r>
            <a:r>
              <a:rPr lang="en-US" dirty="0"/>
              <a:t> </a:t>
            </a:r>
            <a:r>
              <a:rPr lang="en-US" dirty="0" err="1"/>
              <a:t>catatan</a:t>
            </a:r>
            <a:r>
              <a:rPr lang="en-US" dirty="0"/>
              <a:t> Vincent de </a:t>
            </a:r>
            <a:r>
              <a:rPr lang="en-US" dirty="0" err="1" smtClean="0"/>
              <a:t>Gournay</a:t>
            </a:r>
            <a:r>
              <a:rPr lang="en-US" dirty="0" smtClean="0"/>
              <a:t>[. </a:t>
            </a:r>
            <a:endParaRPr lang="id-ID" dirty="0" smtClean="0"/>
          </a:p>
          <a:p>
            <a:r>
              <a:rPr lang="en-US" i="1" dirty="0" err="1" smtClean="0"/>
              <a:t>Cracy</a:t>
            </a:r>
            <a:r>
              <a:rPr lang="en-US" dirty="0" smtClean="0"/>
              <a:t> </a:t>
            </a:r>
            <a:r>
              <a:rPr lang="en-US" dirty="0"/>
              <a:t>(</a:t>
            </a:r>
            <a:r>
              <a:rPr lang="en-US" i="1" dirty="0" err="1"/>
              <a:t>kratos</a:t>
            </a:r>
            <a:r>
              <a:rPr lang="en-US" i="1" dirty="0"/>
              <a:t>) </a:t>
            </a:r>
            <a:r>
              <a:rPr lang="en-US" dirty="0" err="1"/>
              <a:t>sendiri</a:t>
            </a:r>
            <a:r>
              <a:rPr lang="en-US" dirty="0"/>
              <a:t> </a:t>
            </a:r>
            <a:r>
              <a:rPr lang="en-US" dirty="0" err="1"/>
              <a:t>menunjukkan</a:t>
            </a:r>
            <a:r>
              <a:rPr lang="en-US" dirty="0"/>
              <a:t> </a:t>
            </a:r>
            <a:r>
              <a:rPr lang="en-US" dirty="0" err="1"/>
              <a:t>arti</a:t>
            </a:r>
            <a:r>
              <a:rPr lang="en-US" dirty="0"/>
              <a:t> </a:t>
            </a:r>
            <a:r>
              <a:rPr lang="en-US" dirty="0" err="1"/>
              <a:t>kekuasaan</a:t>
            </a:r>
            <a:r>
              <a:rPr lang="en-US" dirty="0"/>
              <a:t> </a:t>
            </a:r>
            <a:r>
              <a:rPr lang="en-US" dirty="0" err="1"/>
              <a:t>atau</a:t>
            </a:r>
            <a:r>
              <a:rPr lang="en-US" dirty="0"/>
              <a:t> </a:t>
            </a:r>
            <a:r>
              <a:rPr lang="en-US" dirty="0" err="1"/>
              <a:t>aturan</a:t>
            </a:r>
            <a:r>
              <a:rPr lang="en-US" dirty="0"/>
              <a:t>. </a:t>
            </a:r>
            <a:r>
              <a:rPr lang="en-US" dirty="0" err="1"/>
              <a:t>Dalam</a:t>
            </a:r>
            <a:r>
              <a:rPr lang="en-US" dirty="0"/>
              <a:t> </a:t>
            </a:r>
            <a:r>
              <a:rPr lang="en-US" dirty="0" err="1"/>
              <a:t>padanan</a:t>
            </a:r>
            <a:r>
              <a:rPr lang="en-US" dirty="0"/>
              <a:t> lain </a:t>
            </a:r>
            <a:r>
              <a:rPr lang="en-US" dirty="0" err="1"/>
              <a:t>seringkali</a:t>
            </a:r>
            <a:r>
              <a:rPr lang="en-US" dirty="0"/>
              <a:t> </a:t>
            </a:r>
            <a:r>
              <a:rPr lang="en-US" dirty="0" err="1"/>
              <a:t>dihubungkan</a:t>
            </a:r>
            <a:r>
              <a:rPr lang="en-US" dirty="0"/>
              <a:t> </a:t>
            </a:r>
            <a:r>
              <a:rPr lang="en-US" dirty="0" err="1"/>
              <a:t>dengan</a:t>
            </a:r>
            <a:r>
              <a:rPr lang="en-US" dirty="0"/>
              <a:t> </a:t>
            </a:r>
            <a:r>
              <a:rPr lang="en-US" dirty="0" err="1"/>
              <a:t>istilah</a:t>
            </a:r>
            <a:r>
              <a:rPr lang="en-US" dirty="0"/>
              <a:t> </a:t>
            </a:r>
            <a:r>
              <a:rPr lang="en-US" dirty="0" err="1"/>
              <a:t>pemerintahan</a:t>
            </a:r>
            <a:r>
              <a:rPr lang="en-US" dirty="0"/>
              <a:t> (</a:t>
            </a:r>
            <a:r>
              <a:rPr lang="en-US" dirty="0" err="1"/>
              <a:t>proses</a:t>
            </a:r>
            <a:r>
              <a:rPr lang="en-US" dirty="0"/>
              <a:t>), </a:t>
            </a:r>
            <a:r>
              <a:rPr lang="en-US" dirty="0" err="1"/>
              <a:t>sebab</a:t>
            </a:r>
            <a:r>
              <a:rPr lang="en-US" dirty="0"/>
              <a:t> </a:t>
            </a:r>
            <a:r>
              <a:rPr lang="en-US" dirty="0" err="1"/>
              <a:t>pemerintahlah</a:t>
            </a:r>
            <a:r>
              <a:rPr lang="en-US" dirty="0"/>
              <a:t> yang paling </a:t>
            </a:r>
            <a:r>
              <a:rPr lang="en-US" dirty="0" err="1"/>
              <a:t>mungkin</a:t>
            </a:r>
            <a:r>
              <a:rPr lang="en-US" dirty="0"/>
              <a:t> </a:t>
            </a:r>
            <a:r>
              <a:rPr lang="en-US" dirty="0" err="1"/>
              <a:t>memiliki</a:t>
            </a:r>
            <a:r>
              <a:rPr lang="en-US" dirty="0"/>
              <a:t> </a:t>
            </a:r>
            <a:r>
              <a:rPr lang="en-US" dirty="0" err="1"/>
              <a:t>kekuasaan</a:t>
            </a:r>
            <a:r>
              <a:rPr lang="en-US" dirty="0"/>
              <a:t> </a:t>
            </a:r>
            <a:r>
              <a:rPr lang="en-US" dirty="0" err="1"/>
              <a:t>membuat</a:t>
            </a:r>
            <a:r>
              <a:rPr lang="en-US" dirty="0"/>
              <a:t> </a:t>
            </a:r>
            <a:r>
              <a:rPr lang="en-US" dirty="0" err="1"/>
              <a:t>aturan</a:t>
            </a:r>
            <a:r>
              <a:rPr lang="en-US" dirty="0"/>
              <a:t>, </a:t>
            </a:r>
            <a:r>
              <a:rPr lang="en-US" dirty="0" err="1"/>
              <a:t>atau</a:t>
            </a:r>
            <a:r>
              <a:rPr lang="en-US" dirty="0"/>
              <a:t> </a:t>
            </a:r>
            <a:r>
              <a:rPr lang="en-US" dirty="0" err="1"/>
              <a:t>bahkan</a:t>
            </a:r>
            <a:r>
              <a:rPr lang="en-US" dirty="0"/>
              <a:t> </a:t>
            </a:r>
            <a:r>
              <a:rPr lang="en-US" dirty="0" err="1"/>
              <a:t>proses</a:t>
            </a:r>
            <a:r>
              <a:rPr lang="en-US" dirty="0"/>
              <a:t> </a:t>
            </a:r>
            <a:r>
              <a:rPr lang="en-US" dirty="0" err="1"/>
              <a:t>dan</a:t>
            </a:r>
            <a:r>
              <a:rPr lang="en-US" dirty="0"/>
              <a:t> </a:t>
            </a:r>
            <a:r>
              <a:rPr lang="en-US" dirty="0" err="1"/>
              <a:t>sumber</a:t>
            </a:r>
            <a:r>
              <a:rPr lang="en-US" dirty="0"/>
              <a:t> </a:t>
            </a:r>
            <a:r>
              <a:rPr lang="en-US" dirty="0" err="1"/>
              <a:t>dari</a:t>
            </a:r>
            <a:r>
              <a:rPr lang="en-US" dirty="0"/>
              <a:t> </a:t>
            </a:r>
            <a:r>
              <a:rPr lang="en-US" dirty="0" err="1"/>
              <a:t>semua</a:t>
            </a:r>
            <a:r>
              <a:rPr lang="en-US" dirty="0"/>
              <a:t> </a:t>
            </a:r>
            <a:r>
              <a:rPr lang="en-US" dirty="0" err="1"/>
              <a:t>aturan</a:t>
            </a:r>
            <a:r>
              <a:rPr lang="en-US" dirty="0"/>
              <a:t> </a:t>
            </a:r>
            <a:r>
              <a:rPr lang="en-US" dirty="0" err="1"/>
              <a:t>dalam</a:t>
            </a:r>
            <a:r>
              <a:rPr lang="en-US" dirty="0"/>
              <a:t> </a:t>
            </a:r>
            <a:r>
              <a:rPr lang="en-US" dirty="0" err="1"/>
              <a:t>hubungan</a:t>
            </a:r>
            <a:r>
              <a:rPr lang="en-US" dirty="0"/>
              <a:t> </a:t>
            </a:r>
            <a:r>
              <a:rPr lang="en-US" dirty="0" err="1"/>
              <a:t>antara</a:t>
            </a:r>
            <a:r>
              <a:rPr lang="en-US" dirty="0"/>
              <a:t> yang </a:t>
            </a:r>
            <a:r>
              <a:rPr lang="en-US" dirty="0" err="1"/>
              <a:t>memerintah</a:t>
            </a:r>
            <a:r>
              <a:rPr lang="en-US" dirty="0"/>
              <a:t> </a:t>
            </a:r>
            <a:r>
              <a:rPr lang="en-US" dirty="0" err="1"/>
              <a:t>dan</a:t>
            </a:r>
            <a:r>
              <a:rPr lang="en-US" dirty="0"/>
              <a:t> yang </a:t>
            </a:r>
            <a:r>
              <a:rPr lang="en-US" dirty="0" err="1"/>
              <a:t>diperintah</a:t>
            </a:r>
            <a:r>
              <a:rPr lang="en-US" dirty="0"/>
              <a:t>. </a:t>
            </a:r>
            <a:endParaRPr lang="id-ID" dirty="0" smtClean="0"/>
          </a:p>
          <a:p>
            <a:r>
              <a:rPr lang="id-ID" dirty="0" smtClean="0"/>
              <a:t>Hal </a:t>
            </a:r>
            <a:r>
              <a:rPr lang="en-US" dirty="0" err="1" smtClean="0"/>
              <a:t>sejalan</a:t>
            </a:r>
            <a:r>
              <a:rPr lang="en-US" dirty="0" smtClean="0"/>
              <a:t> </a:t>
            </a:r>
            <a:r>
              <a:rPr lang="en-US" dirty="0" err="1"/>
              <a:t>dengan</a:t>
            </a:r>
            <a:r>
              <a:rPr lang="en-US" dirty="0"/>
              <a:t> </a:t>
            </a:r>
            <a:r>
              <a:rPr lang="en-US" dirty="0" err="1"/>
              <a:t>pikiran</a:t>
            </a:r>
            <a:r>
              <a:rPr lang="en-US" dirty="0"/>
              <a:t> </a:t>
            </a:r>
            <a:r>
              <a:rPr lang="en-US" dirty="0" err="1"/>
              <a:t>Gornay</a:t>
            </a:r>
            <a:r>
              <a:rPr lang="en-US" dirty="0"/>
              <a:t> </a:t>
            </a:r>
            <a:r>
              <a:rPr lang="en-US" dirty="0" err="1"/>
              <a:t>dan</a:t>
            </a:r>
            <a:r>
              <a:rPr lang="en-US" dirty="0"/>
              <a:t> Laski (1930), yang </a:t>
            </a:r>
            <a:r>
              <a:rPr lang="en-US" dirty="0" err="1"/>
              <a:t>kemudian</a:t>
            </a:r>
            <a:r>
              <a:rPr lang="en-US" dirty="0"/>
              <a:t> </a:t>
            </a:r>
            <a:r>
              <a:rPr lang="en-US" dirty="0" err="1"/>
              <a:t>mendefenisikan</a:t>
            </a:r>
            <a:r>
              <a:rPr lang="en-US" dirty="0"/>
              <a:t> </a:t>
            </a:r>
            <a:r>
              <a:rPr lang="en-US" dirty="0" err="1"/>
              <a:t>birokrasi</a:t>
            </a:r>
            <a:r>
              <a:rPr lang="en-US" dirty="0"/>
              <a:t> </a:t>
            </a:r>
            <a:r>
              <a:rPr lang="en-US" dirty="0" err="1"/>
              <a:t>sebagai</a:t>
            </a:r>
            <a:r>
              <a:rPr lang="en-US" dirty="0"/>
              <a:t> </a:t>
            </a:r>
            <a:r>
              <a:rPr lang="en-US" dirty="0" err="1"/>
              <a:t>suatu</a:t>
            </a:r>
            <a:r>
              <a:rPr lang="en-US" dirty="0"/>
              <a:t> </a:t>
            </a:r>
            <a:r>
              <a:rPr lang="en-US" dirty="0" err="1"/>
              <a:t>sistem</a:t>
            </a:r>
            <a:r>
              <a:rPr lang="en-US" dirty="0"/>
              <a:t> </a:t>
            </a:r>
            <a:r>
              <a:rPr lang="en-US" dirty="0" err="1"/>
              <a:t>pemerintahan</a:t>
            </a:r>
            <a:r>
              <a:rPr lang="en-US" dirty="0"/>
              <a:t> </a:t>
            </a:r>
            <a:r>
              <a:rPr lang="en-US" dirty="0" err="1"/>
              <a:t>dimana</a:t>
            </a:r>
            <a:r>
              <a:rPr lang="en-US" dirty="0"/>
              <a:t> </a:t>
            </a:r>
            <a:r>
              <a:rPr lang="en-US" dirty="0" err="1"/>
              <a:t>kontrol</a:t>
            </a:r>
            <a:r>
              <a:rPr lang="en-US" dirty="0"/>
              <a:t> </a:t>
            </a:r>
            <a:r>
              <a:rPr lang="en-US" dirty="0" err="1"/>
              <a:t>sepenuhnya</a:t>
            </a:r>
            <a:r>
              <a:rPr lang="en-US" dirty="0"/>
              <a:t> </a:t>
            </a:r>
            <a:r>
              <a:rPr lang="en-US" dirty="0" err="1"/>
              <a:t>berada</a:t>
            </a:r>
            <a:r>
              <a:rPr lang="en-US" dirty="0"/>
              <a:t> </a:t>
            </a:r>
            <a:r>
              <a:rPr lang="en-US" dirty="0" err="1"/>
              <a:t>di</a:t>
            </a:r>
            <a:r>
              <a:rPr lang="en-US" dirty="0"/>
              <a:t> </a:t>
            </a:r>
            <a:r>
              <a:rPr lang="en-US" dirty="0" err="1"/>
              <a:t>tangan</a:t>
            </a:r>
            <a:r>
              <a:rPr lang="en-US" dirty="0"/>
              <a:t> </a:t>
            </a:r>
            <a:r>
              <a:rPr lang="en-US" dirty="0" err="1"/>
              <a:t>para</a:t>
            </a:r>
            <a:r>
              <a:rPr lang="en-US" dirty="0"/>
              <a:t> </a:t>
            </a:r>
            <a:r>
              <a:rPr lang="en-US" dirty="0" err="1"/>
              <a:t>pejabat</a:t>
            </a:r>
            <a:r>
              <a:rPr lang="en-US" dirty="0"/>
              <a:t> yang </a:t>
            </a:r>
            <a:r>
              <a:rPr lang="en-US" dirty="0" err="1"/>
              <a:t>sampai</a:t>
            </a:r>
            <a:r>
              <a:rPr lang="en-US" dirty="0"/>
              <a:t> </a:t>
            </a:r>
            <a:r>
              <a:rPr lang="en-US" dirty="0" err="1"/>
              <a:t>pada</a:t>
            </a:r>
            <a:r>
              <a:rPr lang="en-US" dirty="0"/>
              <a:t> </a:t>
            </a:r>
            <a:r>
              <a:rPr lang="en-US" dirty="0" err="1"/>
              <a:t>batas</a:t>
            </a:r>
            <a:r>
              <a:rPr lang="en-US" dirty="0"/>
              <a:t> </a:t>
            </a:r>
            <a:r>
              <a:rPr lang="en-US" dirty="0" err="1"/>
              <a:t>tertentu</a:t>
            </a:r>
            <a:r>
              <a:rPr lang="en-US" dirty="0"/>
              <a:t> </a:t>
            </a:r>
            <a:r>
              <a:rPr lang="en-US" dirty="0" err="1"/>
              <a:t>dapat</a:t>
            </a:r>
            <a:r>
              <a:rPr lang="en-US" dirty="0"/>
              <a:t> </a:t>
            </a:r>
            <a:r>
              <a:rPr lang="en-US" dirty="0" err="1"/>
              <a:t>menunda</a:t>
            </a:r>
            <a:r>
              <a:rPr lang="en-US" dirty="0"/>
              <a:t> </a:t>
            </a:r>
            <a:r>
              <a:rPr lang="en-US" dirty="0" err="1"/>
              <a:t>atau</a:t>
            </a:r>
            <a:r>
              <a:rPr lang="en-US" dirty="0"/>
              <a:t> </a:t>
            </a:r>
            <a:r>
              <a:rPr lang="en-US" dirty="0" err="1"/>
              <a:t>mengurangi</a:t>
            </a:r>
            <a:r>
              <a:rPr lang="en-US" dirty="0"/>
              <a:t> </a:t>
            </a:r>
            <a:r>
              <a:rPr lang="en-US" dirty="0" err="1"/>
              <a:t>kemerdekaan</a:t>
            </a:r>
            <a:r>
              <a:rPr lang="en-US" dirty="0"/>
              <a:t> </a:t>
            </a:r>
            <a:r>
              <a:rPr lang="en-US" dirty="0" err="1"/>
              <a:t>warga</a:t>
            </a:r>
            <a:r>
              <a:rPr lang="en-US" dirty="0"/>
              <a:t> </a:t>
            </a:r>
            <a:r>
              <a:rPr lang="en-US" dirty="0" err="1"/>
              <a:t>negara</a:t>
            </a:r>
            <a:r>
              <a:rPr lang="en-US" dirty="0"/>
              <a:t> bias</a:t>
            </a:r>
            <a:endParaRPr lang="id-ID" dirty="0"/>
          </a:p>
        </p:txBody>
      </p:sp>
      <p:sp>
        <p:nvSpPr>
          <p:cNvPr id="2" name="Title 1"/>
          <p:cNvSpPr>
            <a:spLocks noGrp="1"/>
          </p:cNvSpPr>
          <p:nvPr>
            <p:ph type="title"/>
          </p:nvPr>
        </p:nvSpPr>
        <p:spPr/>
        <p:txBody>
          <a:bodyPr/>
          <a:lstStyle/>
          <a:p>
            <a:r>
              <a:rPr lang="id-ID" dirty="0" smtClean="0"/>
              <a:t>ARTI BIROKRASI</a:t>
            </a: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651510" indent="-514350">
              <a:buNone/>
            </a:pPr>
            <a:r>
              <a:rPr lang="id-ID" dirty="0" smtClean="0"/>
              <a:t>Berdasarkan perbedaan tugas pokok atau misi yang mendasari suatu organisasi dapat dibedakan menjadi 3 (tiga) katagori, yakni:</a:t>
            </a:r>
          </a:p>
          <a:p>
            <a:pPr marL="651510" indent="-514350">
              <a:buFont typeface="+mj-lt"/>
              <a:buAutoNum type="arabicPeriod"/>
            </a:pPr>
            <a:r>
              <a:rPr lang="id-ID" dirty="0" smtClean="0"/>
              <a:t> Birokrasi Pemerintah Umum, yaitu serangkaian organisasi pemerintahan yang menjalankan tugas-tugas pemerintahan umum termasuk memelihara ketertiban dan keamanan dari pusat sampai daerah yang bersifat mengatur (regulative-function).</a:t>
            </a:r>
          </a:p>
          <a:p>
            <a:pPr marL="651510" indent="-514350">
              <a:buFont typeface="+mj-lt"/>
              <a:buAutoNum type="arabicPeriod"/>
            </a:pPr>
            <a:r>
              <a:rPr lang="id-ID" dirty="0" smtClean="0"/>
              <a:t>Birokrasi Pembangunan, yaitu organisasi pemerintahan yang menjalankan salah satu bidang sektor yang khusus guna mencapai tujuan pembangunan, seperti pertanian, kesehatan, pendidikan dan lain-lain yang fungsi pokoknya adalah development-function atau adaptive-function.</a:t>
            </a:r>
          </a:p>
          <a:p>
            <a:pPr marL="651510" indent="-514350">
              <a:buFont typeface="+mj-lt"/>
              <a:buAutoNum type="arabicPeriod"/>
            </a:pPr>
            <a:r>
              <a:rPr lang="id-ID" dirty="0" smtClean="0"/>
              <a:t>Birokrasi Pelayanan, yaitu unit organisasi pemerintahan yang pada hakekatnya merupakan bagian atau berhubungan dengan masyarakat. Fungsi utamanya adalah service (pelayanan) langsung kepada masyarakat.</a:t>
            </a:r>
            <a:br>
              <a:rPr lang="id-ID" dirty="0" smtClean="0"/>
            </a:br>
            <a:endParaRPr lang="id-ID" dirty="0"/>
          </a:p>
        </p:txBody>
      </p:sp>
      <p:sp>
        <p:nvSpPr>
          <p:cNvPr id="2" name="Title 1"/>
          <p:cNvSpPr>
            <a:spLocks noGrp="1"/>
          </p:cNvSpPr>
          <p:nvPr>
            <p:ph type="title"/>
          </p:nvPr>
        </p:nvSpPr>
        <p:spPr/>
        <p:txBody>
          <a:bodyPr>
            <a:normAutofit/>
          </a:bodyPr>
          <a:lstStyle/>
          <a:p>
            <a:r>
              <a:rPr lang="id-ID" sz="3200" dirty="0" smtClean="0"/>
              <a:t>BIROKRASI BERDASAR TUGAS POKOK</a:t>
            </a:r>
            <a:endParaRPr lang="id-ID" sz="3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id-ID" dirty="0" smtClean="0"/>
              <a:t>Administrasi</a:t>
            </a:r>
          </a:p>
          <a:p>
            <a:pPr>
              <a:buNone/>
            </a:pPr>
            <a:r>
              <a:rPr lang="id-ID" dirty="0" smtClean="0"/>
              <a:t>     Fungsi administrasi pemerintahan modern meliputi administrasi, pelayanan, pengaturan, perizinan, dan pengumpul informasi. Dengan fungsi administrasi dimaksudkan bahwa fungsi sebuah birokrasi adalah mengimplementasikan undang-undang yang telah disusun oleh legislatif serta penafsiran atas UU tersebut oleh eksekutif. Dengan demikian, administrasi berarti pelaksanaan kebijaksanaan umum suatu negara, di mana kebijakan umum itu sendiri telah dirancang sedemikian rupa guna mencapai tujuan negara secara keseluruhan.</a:t>
            </a:r>
          </a:p>
          <a:p>
            <a:endParaRPr lang="id-ID" dirty="0"/>
          </a:p>
        </p:txBody>
      </p:sp>
      <p:sp>
        <p:nvSpPr>
          <p:cNvPr id="2" name="Title 1"/>
          <p:cNvSpPr>
            <a:spLocks noGrp="1"/>
          </p:cNvSpPr>
          <p:nvPr>
            <p:ph type="title"/>
          </p:nvPr>
        </p:nvSpPr>
        <p:spPr/>
        <p:txBody>
          <a:bodyPr>
            <a:normAutofit fontScale="90000"/>
          </a:bodyPr>
          <a:lstStyle/>
          <a:p>
            <a:r>
              <a:rPr lang="id-ID" dirty="0" smtClean="0"/>
              <a:t>PERAN BIROKRASI DALAM PEMERINTAHAN</a:t>
            </a:r>
            <a:endParaRPr lang="id-ID"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id-ID" dirty="0" smtClean="0"/>
              <a:t>Pelayanan</a:t>
            </a:r>
          </a:p>
          <a:p>
            <a:pPr>
              <a:buNone/>
            </a:pPr>
            <a:r>
              <a:rPr lang="id-ID" dirty="0" smtClean="0"/>
              <a:t>     Birokrasi sessungguhnya diarahkan untuk melayani masyarakat atau kelompok-kelompok khusus. Badan metereologi dan Geofisika (BMG) di Indonesia merupakan contoh yang bagus untuk hal ini, di mana badan tersebut ditujukan demi melayani kepentingan masyarakat yang akan melakukan perjalanan atau mengungsikan diri dari kemungkinan bencana alam. Untuk batas-batas tertentu, beberapa korporasi negara seperti PJKA atau Jawatan POS dan Telekomunikasi juga menjalankan fungsi public service ini.</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smtClean="0"/>
              <a:t>Pengaturan (regulation)</a:t>
            </a:r>
          </a:p>
          <a:p>
            <a:pPr>
              <a:buNone/>
            </a:pPr>
            <a:r>
              <a:rPr lang="id-ID" dirty="0" smtClean="0"/>
              <a:t>     Fungsi pengaturan dari suatu pemerintahan biasanya dirancang demi mengamankan kesejahteraan masyarakat. Dalam menjalankan fungsi ini, badan birokrasi biasanya dihadapkan antara dua pilihan: Kepentingan individu versus kepentingan masyarakat banyak. Badan birokrasi negara biasanya diperhadapkan pada dua pilihan ini.</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id-ID" dirty="0" smtClean="0"/>
              <a:t>Pengumpul Informasi (Information Gathering)</a:t>
            </a:r>
          </a:p>
          <a:p>
            <a:pPr>
              <a:buNone/>
            </a:pPr>
            <a:r>
              <a:rPr lang="id-ID" dirty="0" smtClean="0"/>
              <a:t>      Informasi dibutuhkan berdasarkan dua tujuan pokok: Apakah suatu kebijaksanaan mengalami sejumlah pelanggaran atau keperluan membuat kebijakan-kebijakan baru yang akan disusun oleh pemerintah berdasarkan situasi faktual. Badan birokrasi, oleh sebab itu menjadi ujung tombak pelaksanaan kebijaksanaan negara tentu menyediakan data-data sehubungan dengan dua hal tersebut. Misalnya, pemungutan uang yang tidak semestinya (pungli) ketika masyarakat membuat SIM atau STNK tentunya mengalami pembengkakan. Pungli tersebut merupakan pelanggaran atas idealisme administrasi negara, oleh sebab itu harus ditindak. Dengan ditemukannya bukti pungli, pemerintah akan membuat prosedur baru untuk pembuatan SIM dan STNK agar tidak memberi ruang bagi kesempatan melakukan pungli.</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600200"/>
            <a:ext cx="8568952" cy="4997152"/>
          </a:xfrm>
        </p:spPr>
        <p:txBody>
          <a:bodyPr>
            <a:normAutofit fontScale="85000" lnSpcReduction="20000"/>
          </a:bodyPr>
          <a:lstStyle/>
          <a:p>
            <a:pPr>
              <a:buNone/>
            </a:pPr>
            <a:r>
              <a:rPr lang="id-ID" dirty="0" smtClean="0"/>
              <a:t/>
            </a:r>
            <a:br>
              <a:rPr lang="id-ID" dirty="0" smtClean="0"/>
            </a:br>
            <a:r>
              <a:rPr lang="id-ID" b="1" dirty="0" smtClean="0"/>
              <a:t>1.Pelaksanaan Administrasi.</a:t>
            </a:r>
            <a:endParaRPr lang="id-ID" dirty="0" smtClean="0"/>
          </a:p>
          <a:p>
            <a:pPr>
              <a:buNone/>
            </a:pPr>
            <a:r>
              <a:rPr lang="id-ID" dirty="0" smtClean="0"/>
              <a:t> 	Fungsi utama birokrasi adalah mengimplementasikan atau mengeksekusi undang-undang dan kebijakan negara. Sehubungan dengan fungsi ini, Heywood membedakan 2 peran di tubuh pemerintah. Pertama, peran pembuatan kebijakan dalam mana peran ini ada di tangan politisi. Kedua, peran pelaksanaan kebijakan dalam mana peran ini ada di tangan birokrat. Sebab itu, kerap disebut bahwa suatu rezim pemerintahan disebut dengan “administrasi.” Misalnya administrasi Gus Dur, administrasi Sukarno, administrasi SBY, atau administrasi Barack Obama. Ini akibat kenyataan, suatu kebijakan baru akan “terasa” jika telah dilaksanakan. Fungsi administrasi, oleh karena itu, merupakan fungsi sentral dari birokrasi negara.</a:t>
            </a:r>
          </a:p>
          <a:p>
            <a:endParaRPr lang="id-ID" dirty="0" smtClean="0"/>
          </a:p>
          <a:p>
            <a:endParaRPr lang="id-ID" dirty="0"/>
          </a:p>
        </p:txBody>
      </p:sp>
      <p:sp>
        <p:nvSpPr>
          <p:cNvPr id="2" name="Title 1"/>
          <p:cNvSpPr>
            <a:spLocks noGrp="1"/>
          </p:cNvSpPr>
          <p:nvPr>
            <p:ph type="title"/>
          </p:nvPr>
        </p:nvSpPr>
        <p:spPr>
          <a:xfrm>
            <a:off x="0" y="228600"/>
            <a:ext cx="9144000" cy="990600"/>
          </a:xfrm>
        </p:spPr>
        <p:txBody>
          <a:bodyPr>
            <a:normAutofit fontScale="90000"/>
          </a:bodyPr>
          <a:lstStyle/>
          <a:p>
            <a:r>
              <a:rPr lang="id-ID" sz="3600" dirty="0" smtClean="0"/>
              <a:t>FUNGSI BIROKRASI DARI ANDREW HEYWOOD </a:t>
            </a:r>
            <a:endParaRPr lang="id-ID" sz="36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00200"/>
            <a:ext cx="8442520" cy="4997152"/>
          </a:xfrm>
        </p:spPr>
        <p:txBody>
          <a:bodyPr>
            <a:normAutofit fontScale="77500" lnSpcReduction="20000"/>
          </a:bodyPr>
          <a:lstStyle/>
          <a:p>
            <a:r>
              <a:rPr lang="id-ID" b="1" dirty="0" smtClean="0"/>
              <a:t>2.Nasehat Kebijakan (Policy Advice)</a:t>
            </a:r>
            <a:endParaRPr lang="id-ID" dirty="0" smtClean="0"/>
          </a:p>
          <a:p>
            <a:pPr>
              <a:buNone/>
            </a:pPr>
            <a:r>
              <a:rPr lang="id-ID" dirty="0" smtClean="0"/>
              <a:t> 	</a:t>
            </a:r>
          </a:p>
          <a:p>
            <a:pPr>
              <a:buNone/>
            </a:pPr>
            <a:r>
              <a:rPr lang="id-ID" dirty="0" smtClean="0"/>
              <a:t>	Birokrasi menempati peran sentral dalam pemberian nasehat kebijakan kepada pemerintah. Ini akibat birokrasi merupakan lini terdepan dalam implementasi suatu kebijakan, mereka adalah pelaksananya. Sebab itu, masalah dalam suatu kebijakan informasinya secara otomatis akan terkumpul di birokrasi-birokrasi. Heywood membedakan 3 kategori birokrat yaitu (1) top level civil servants, (2) middle-rangking civil servants, dan (3) junior-ranking civil servants. Top Level Civil Servant banyak melakukan kontak dengan politisi, sementara middle dan junior civil servants lebih pada pekerjaan-pekerjaan rutin di “lapangan.” Top Level Civil Servants dapat bertindak selaku penasehat kebijakan bagi para politisi, dalam mana informasi pelaksanaan kebijakan mereka peroleh dari middle dan junior civil servants. </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00200"/>
            <a:ext cx="8568952" cy="4925144"/>
          </a:xfrm>
        </p:spPr>
        <p:txBody>
          <a:bodyPr>
            <a:normAutofit fontScale="70000" lnSpcReduction="20000"/>
          </a:bodyPr>
          <a:lstStyle/>
          <a:p>
            <a:r>
              <a:rPr lang="id-ID" b="1" dirty="0" smtClean="0"/>
              <a:t>3.Artikulasi Kepentingan</a:t>
            </a:r>
            <a:endParaRPr lang="id-ID" dirty="0" smtClean="0"/>
          </a:p>
          <a:p>
            <a:pPr>
              <a:buNone/>
            </a:pPr>
            <a:r>
              <a:rPr lang="id-ID" dirty="0" smtClean="0"/>
              <a:t>	Kendati bukan fungsi utamanya guna mengartikulasi kepentingan (ini fungsi partai politik), tetapi birokrasi kerap mendukung upaya artikulasi dan agregasi kepentingan. Dalam tindak keseharian mereka, birokrasi banyak melakukan kontak dengan kelompok-kelompok kepentingan di suatu negara. Ini membangkitkan kecenderungan “korporatis” dalam mana terjadi kekaburan antara kepentingan-kepentingan yang terorganisir dengan kantor-kantor pemerintah (birokrasi). Kelompok-kelompok kepentingan seperti perkumpulan dokter, guru, petani, dan bisnis kemudian menjadi “kelompok klien” yang dilayani oleh birokrasi negara. Pada satu ini “klientelisme” ini positif dalam arti birokrasi secara dekat mampu mengartikulasikan kepentingan kelompok-kelompok tersebut yang notabene adalah “rakyat” yang harus dilayani. Namun, pada sisi lain “klientelisme” ini berefek negatif, utamanya ketika birokrasi berhadapan dengan kepentingan-kepentingan bisnis besar seperti Bakri Group (ingat kasus Lapindo), kelompok-kelompok percetakan dalam kasus Ujian Nasional di Indonesia, dalam mana keputusan pemerintah “berbias” kepentingan kelompok-kelompok tersebut. </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b="1" dirty="0" smtClean="0"/>
              <a:t>4.Stabilitas Politik</a:t>
            </a:r>
            <a:endParaRPr lang="id-ID" dirty="0" smtClean="0"/>
          </a:p>
          <a:p>
            <a:pPr>
              <a:buNone/>
            </a:pPr>
            <a:r>
              <a:rPr lang="id-ID" dirty="0" smtClean="0"/>
              <a:t> 	Birokrasi berperan sebagai stabilitator politik dalam arti fokus kerja mereka adalah stabilitas dan kontinuitas sistem politik. Peran ini utamanya kentara di negara-negara berkembang dalam mana pelembagaan politik demokrasi mereka masih kurang handal.</a:t>
            </a:r>
            <a:endParaRPr lang="id-ID" dirty="0"/>
          </a:p>
        </p:txBody>
      </p:sp>
      <p:sp>
        <p:nvSpPr>
          <p:cNvPr id="2" name="Title 1"/>
          <p:cNvSpPr>
            <a:spLocks noGrp="1"/>
          </p:cNvSpPr>
          <p:nvPr>
            <p:ph type="title"/>
          </p:nvPr>
        </p:nvSpPr>
        <p:spPr/>
        <p:txBody>
          <a:bodyPr/>
          <a:lstStyle/>
          <a:p>
            <a:endParaRPr lang="id-ID"/>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00200"/>
            <a:ext cx="8442520" cy="4997152"/>
          </a:xfrm>
        </p:spPr>
        <p:txBody>
          <a:bodyPr>
            <a:normAutofit fontScale="92500" lnSpcReduction="10000"/>
          </a:bodyPr>
          <a:lstStyle/>
          <a:p>
            <a:r>
              <a:rPr lang="id-ID" dirty="0" smtClean="0"/>
              <a:t>Pada Masa Kolonial</a:t>
            </a:r>
          </a:p>
          <a:p>
            <a:pPr>
              <a:buNone/>
            </a:pPr>
            <a:r>
              <a:rPr lang="id-ID" dirty="0" smtClean="0"/>
              <a:t>	-&gt; merupakan peninggalan birokrasi kerajaan</a:t>
            </a:r>
          </a:p>
          <a:p>
            <a:pPr>
              <a:buNone/>
            </a:pPr>
            <a:r>
              <a:rPr lang="id-ID" dirty="0" smtClean="0"/>
              <a:t>	-&gt; pemerintah kolonial memanfaatkan karakteristik birokrasi patrimonial</a:t>
            </a:r>
          </a:p>
          <a:p>
            <a:r>
              <a:rPr lang="id-ID" dirty="0" smtClean="0"/>
              <a:t>Pada Masa Demokrasi Liberal</a:t>
            </a:r>
          </a:p>
          <a:p>
            <a:pPr>
              <a:buNone/>
            </a:pPr>
            <a:r>
              <a:rPr lang="id-ID" dirty="0" smtClean="0"/>
              <a:t>	-&gt; birokrasi tidak dapat bersifat netral dalam politik karena terkotak-kotak dalam kepentingan partai politik</a:t>
            </a:r>
          </a:p>
          <a:p>
            <a:r>
              <a:rPr lang="id-ID" dirty="0" smtClean="0"/>
              <a:t>Pada Masa Demokrasi Terpimpin</a:t>
            </a:r>
          </a:p>
          <a:p>
            <a:pPr>
              <a:buNone/>
            </a:pPr>
            <a:r>
              <a:rPr lang="id-ID" dirty="0" smtClean="0"/>
              <a:t>	-&gt; birokrasi masih terbawa pada periode sebelumnya.</a:t>
            </a:r>
          </a:p>
          <a:p>
            <a:pPr>
              <a:buNone/>
            </a:pPr>
            <a:r>
              <a:rPr lang="id-ID" dirty="0" smtClean="0"/>
              <a:t>	-&gt; birokrasi patrimonial tetap menjadi ciri khas birokrasi</a:t>
            </a:r>
          </a:p>
        </p:txBody>
      </p:sp>
      <p:sp>
        <p:nvSpPr>
          <p:cNvPr id="2" name="Title 1"/>
          <p:cNvSpPr>
            <a:spLocks noGrp="1"/>
          </p:cNvSpPr>
          <p:nvPr>
            <p:ph type="title"/>
          </p:nvPr>
        </p:nvSpPr>
        <p:spPr/>
        <p:txBody>
          <a:bodyPr/>
          <a:lstStyle/>
          <a:p>
            <a:r>
              <a:rPr lang="id-ID" dirty="0" smtClean="0"/>
              <a:t>BIROKRASI INDONESIA</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5040560"/>
          </a:xfrm>
        </p:spPr>
        <p:txBody>
          <a:bodyPr>
            <a:normAutofit fontScale="70000" lnSpcReduction="20000"/>
          </a:bodyPr>
          <a:lstStyle/>
          <a:p>
            <a:r>
              <a:rPr lang="en-US" dirty="0" err="1"/>
              <a:t>Makna</a:t>
            </a:r>
            <a:r>
              <a:rPr lang="en-US" dirty="0"/>
              <a:t> </a:t>
            </a:r>
            <a:r>
              <a:rPr lang="en-US" i="1" dirty="0"/>
              <a:t>bureau</a:t>
            </a:r>
            <a:r>
              <a:rPr lang="en-US" dirty="0"/>
              <a:t> (</a:t>
            </a:r>
            <a:r>
              <a:rPr lang="en-US" dirty="0" err="1"/>
              <a:t>baca:biro</a:t>
            </a:r>
            <a:r>
              <a:rPr lang="en-US" dirty="0"/>
              <a:t>) </a:t>
            </a:r>
            <a:r>
              <a:rPr lang="en-US" dirty="0" err="1"/>
              <a:t>identik</a:t>
            </a:r>
            <a:r>
              <a:rPr lang="en-US" dirty="0"/>
              <a:t> </a:t>
            </a:r>
            <a:r>
              <a:rPr lang="en-US" dirty="0" err="1"/>
              <a:t>dengan</a:t>
            </a:r>
            <a:r>
              <a:rPr lang="en-US" dirty="0"/>
              <a:t> </a:t>
            </a:r>
            <a:r>
              <a:rPr lang="en-US" dirty="0" err="1"/>
              <a:t>kenyataan</a:t>
            </a:r>
            <a:r>
              <a:rPr lang="en-US" dirty="0"/>
              <a:t> </a:t>
            </a:r>
            <a:r>
              <a:rPr lang="en-US" dirty="0" err="1"/>
              <a:t>dalam</a:t>
            </a:r>
            <a:r>
              <a:rPr lang="en-US" dirty="0"/>
              <a:t> </a:t>
            </a:r>
            <a:r>
              <a:rPr lang="en-US" dirty="0" err="1"/>
              <a:t>birokrasi</a:t>
            </a:r>
            <a:r>
              <a:rPr lang="en-US" dirty="0"/>
              <a:t>, </a:t>
            </a:r>
            <a:r>
              <a:rPr lang="en-US" dirty="0" err="1"/>
              <a:t>dimana</a:t>
            </a:r>
            <a:r>
              <a:rPr lang="en-US" dirty="0"/>
              <a:t> </a:t>
            </a:r>
            <a:r>
              <a:rPr lang="en-US" dirty="0" err="1"/>
              <a:t>struktur</a:t>
            </a:r>
            <a:r>
              <a:rPr lang="en-US" dirty="0"/>
              <a:t> </a:t>
            </a:r>
            <a:r>
              <a:rPr lang="en-US" dirty="0" err="1"/>
              <a:t>di</a:t>
            </a:r>
            <a:r>
              <a:rPr lang="en-US" dirty="0"/>
              <a:t> </a:t>
            </a:r>
            <a:r>
              <a:rPr lang="en-US" dirty="0" err="1"/>
              <a:t>bentuk</a:t>
            </a:r>
            <a:r>
              <a:rPr lang="en-US" dirty="0"/>
              <a:t> </a:t>
            </a:r>
            <a:r>
              <a:rPr lang="en-US" dirty="0" err="1"/>
              <a:t>lebih</a:t>
            </a:r>
            <a:r>
              <a:rPr lang="en-US" dirty="0"/>
              <a:t> </a:t>
            </a:r>
            <a:r>
              <a:rPr lang="en-US" dirty="0" err="1"/>
              <a:t>banyak</a:t>
            </a:r>
            <a:r>
              <a:rPr lang="en-US" dirty="0"/>
              <a:t> </a:t>
            </a:r>
            <a:r>
              <a:rPr lang="en-US" dirty="0" err="1"/>
              <a:t>menyelesaikan</a:t>
            </a:r>
            <a:r>
              <a:rPr lang="en-US" dirty="0"/>
              <a:t> </a:t>
            </a:r>
            <a:r>
              <a:rPr lang="en-US" dirty="0" err="1"/>
              <a:t>pekerjaan</a:t>
            </a:r>
            <a:r>
              <a:rPr lang="en-US" dirty="0"/>
              <a:t> </a:t>
            </a:r>
            <a:r>
              <a:rPr lang="en-US" dirty="0" err="1"/>
              <a:t>di</a:t>
            </a:r>
            <a:r>
              <a:rPr lang="en-US" dirty="0"/>
              <a:t> </a:t>
            </a:r>
            <a:r>
              <a:rPr lang="en-US" dirty="0" err="1"/>
              <a:t>atas</a:t>
            </a:r>
            <a:r>
              <a:rPr lang="en-US" dirty="0"/>
              <a:t> </a:t>
            </a:r>
            <a:r>
              <a:rPr lang="en-US" dirty="0" err="1"/>
              <a:t>meja</a:t>
            </a:r>
            <a:r>
              <a:rPr lang="en-US" dirty="0"/>
              <a:t>. </a:t>
            </a:r>
            <a:r>
              <a:rPr lang="en-US" dirty="0" err="1"/>
              <a:t>Pejabatnya</a:t>
            </a:r>
            <a:r>
              <a:rPr lang="en-US" dirty="0"/>
              <a:t> </a:t>
            </a:r>
            <a:r>
              <a:rPr lang="en-US" dirty="0" err="1"/>
              <a:t>biasa</a:t>
            </a:r>
            <a:r>
              <a:rPr lang="en-US" dirty="0"/>
              <a:t> </a:t>
            </a:r>
            <a:r>
              <a:rPr lang="en-US" dirty="0" err="1"/>
              <a:t>duduk</a:t>
            </a:r>
            <a:r>
              <a:rPr lang="en-US" dirty="0"/>
              <a:t> </a:t>
            </a:r>
            <a:r>
              <a:rPr lang="en-US" dirty="0" err="1"/>
              <a:t>di</a:t>
            </a:r>
            <a:r>
              <a:rPr lang="en-US" dirty="0"/>
              <a:t> </a:t>
            </a:r>
            <a:r>
              <a:rPr lang="en-US" dirty="0" err="1"/>
              <a:t>belakang</a:t>
            </a:r>
            <a:r>
              <a:rPr lang="en-US" dirty="0"/>
              <a:t> </a:t>
            </a:r>
            <a:r>
              <a:rPr lang="en-US" dirty="0" err="1"/>
              <a:t>meja</a:t>
            </a:r>
            <a:r>
              <a:rPr lang="en-US" dirty="0"/>
              <a:t>.  </a:t>
            </a:r>
            <a:r>
              <a:rPr lang="en-US" dirty="0" err="1"/>
              <a:t>Semua</a:t>
            </a:r>
            <a:r>
              <a:rPr lang="en-US" dirty="0"/>
              <a:t> </a:t>
            </a:r>
            <a:r>
              <a:rPr lang="en-US" dirty="0" err="1"/>
              <a:t>masalah</a:t>
            </a:r>
            <a:r>
              <a:rPr lang="en-US" dirty="0"/>
              <a:t> </a:t>
            </a:r>
            <a:r>
              <a:rPr lang="en-US" dirty="0" err="1"/>
              <a:t>relatif</a:t>
            </a:r>
            <a:r>
              <a:rPr lang="en-US" dirty="0"/>
              <a:t> </a:t>
            </a:r>
            <a:r>
              <a:rPr lang="en-US" dirty="0" err="1"/>
              <a:t>diselesaikan</a:t>
            </a:r>
            <a:r>
              <a:rPr lang="en-US" dirty="0"/>
              <a:t> </a:t>
            </a:r>
            <a:r>
              <a:rPr lang="en-US" dirty="0" err="1"/>
              <a:t>di</a:t>
            </a:r>
            <a:r>
              <a:rPr lang="en-US" dirty="0"/>
              <a:t> </a:t>
            </a:r>
            <a:r>
              <a:rPr lang="en-US" dirty="0" err="1"/>
              <a:t>atas</a:t>
            </a:r>
            <a:r>
              <a:rPr lang="en-US" dirty="0"/>
              <a:t> </a:t>
            </a:r>
            <a:r>
              <a:rPr lang="en-US" dirty="0" err="1"/>
              <a:t>meja</a:t>
            </a:r>
            <a:r>
              <a:rPr lang="en-US" dirty="0" smtClean="0"/>
              <a:t>.</a:t>
            </a:r>
            <a:endParaRPr lang="id-ID" dirty="0" smtClean="0"/>
          </a:p>
          <a:p>
            <a:r>
              <a:rPr lang="en-US" dirty="0" smtClean="0"/>
              <a:t> </a:t>
            </a:r>
            <a:r>
              <a:rPr lang="en-US" dirty="0" err="1"/>
              <a:t>Logikanya</a:t>
            </a:r>
            <a:r>
              <a:rPr lang="en-US" dirty="0"/>
              <a:t>, </a:t>
            </a:r>
            <a:r>
              <a:rPr lang="en-US" dirty="0" err="1"/>
              <a:t>jika</a:t>
            </a:r>
            <a:r>
              <a:rPr lang="en-US" dirty="0"/>
              <a:t> </a:t>
            </a:r>
            <a:r>
              <a:rPr lang="en-US" dirty="0" err="1"/>
              <a:t>urusan</a:t>
            </a:r>
            <a:r>
              <a:rPr lang="en-US" dirty="0"/>
              <a:t> </a:t>
            </a:r>
            <a:r>
              <a:rPr lang="en-US" dirty="0" err="1"/>
              <a:t>diselesaikan</a:t>
            </a:r>
            <a:r>
              <a:rPr lang="en-US" dirty="0"/>
              <a:t> </a:t>
            </a:r>
            <a:r>
              <a:rPr lang="en-US" dirty="0" err="1"/>
              <a:t>di</a:t>
            </a:r>
            <a:r>
              <a:rPr lang="en-US" dirty="0"/>
              <a:t> </a:t>
            </a:r>
            <a:r>
              <a:rPr lang="en-US" i="1" dirty="0" err="1"/>
              <a:t>bawah</a:t>
            </a:r>
            <a:r>
              <a:rPr lang="en-US" i="1" dirty="0"/>
              <a:t> </a:t>
            </a:r>
            <a:r>
              <a:rPr lang="en-US" i="1" dirty="0" err="1"/>
              <a:t>meja</a:t>
            </a:r>
            <a:r>
              <a:rPr lang="en-US" dirty="0"/>
              <a:t> </a:t>
            </a:r>
            <a:r>
              <a:rPr lang="en-US" dirty="0" err="1"/>
              <a:t>mungkin</a:t>
            </a:r>
            <a:r>
              <a:rPr lang="en-US" dirty="0"/>
              <a:t> </a:t>
            </a:r>
            <a:r>
              <a:rPr lang="en-US" dirty="0" err="1"/>
              <a:t>saja</a:t>
            </a:r>
            <a:r>
              <a:rPr lang="en-US" dirty="0"/>
              <a:t> </a:t>
            </a:r>
            <a:r>
              <a:rPr lang="en-US" dirty="0" err="1"/>
              <a:t>bertentangan</a:t>
            </a:r>
            <a:r>
              <a:rPr lang="en-US" dirty="0"/>
              <a:t> </a:t>
            </a:r>
            <a:r>
              <a:rPr lang="en-US" dirty="0" err="1"/>
              <a:t>dengan</a:t>
            </a:r>
            <a:r>
              <a:rPr lang="en-US" dirty="0"/>
              <a:t> </a:t>
            </a:r>
            <a:r>
              <a:rPr lang="en-US" dirty="0" err="1"/>
              <a:t>makna</a:t>
            </a:r>
            <a:r>
              <a:rPr lang="en-US" dirty="0"/>
              <a:t> </a:t>
            </a:r>
            <a:r>
              <a:rPr lang="en-US" dirty="0" err="1"/>
              <a:t>etimologisnya</a:t>
            </a:r>
            <a:r>
              <a:rPr lang="en-US" dirty="0"/>
              <a:t>. </a:t>
            </a:r>
            <a:r>
              <a:rPr lang="en-US" dirty="0" err="1"/>
              <a:t>Ini</a:t>
            </a:r>
            <a:r>
              <a:rPr lang="en-US" dirty="0"/>
              <a:t> </a:t>
            </a:r>
            <a:r>
              <a:rPr lang="en-US" dirty="0" err="1"/>
              <a:t>bisa</a:t>
            </a:r>
            <a:r>
              <a:rPr lang="en-US" dirty="0"/>
              <a:t> </a:t>
            </a:r>
            <a:r>
              <a:rPr lang="en-US" dirty="0" err="1"/>
              <a:t>dimaklumi</a:t>
            </a:r>
            <a:r>
              <a:rPr lang="en-US" dirty="0"/>
              <a:t>, </a:t>
            </a:r>
            <a:r>
              <a:rPr lang="en-US" dirty="0" err="1"/>
              <a:t>sebab</a:t>
            </a:r>
            <a:r>
              <a:rPr lang="en-US" dirty="0"/>
              <a:t> </a:t>
            </a:r>
            <a:r>
              <a:rPr lang="en-US" dirty="0" err="1"/>
              <a:t>secara</a:t>
            </a:r>
            <a:r>
              <a:rPr lang="en-US" dirty="0"/>
              <a:t> </a:t>
            </a:r>
            <a:r>
              <a:rPr lang="en-US" dirty="0" err="1"/>
              <a:t>historis</a:t>
            </a:r>
            <a:r>
              <a:rPr lang="en-US" dirty="0"/>
              <a:t>, </a:t>
            </a:r>
            <a:r>
              <a:rPr lang="en-US" dirty="0" err="1"/>
              <a:t>birokrasi</a:t>
            </a:r>
            <a:r>
              <a:rPr lang="en-US" dirty="0"/>
              <a:t> traditional </a:t>
            </a:r>
            <a:r>
              <a:rPr lang="en-US" dirty="0" err="1"/>
              <a:t>di</a:t>
            </a:r>
            <a:r>
              <a:rPr lang="en-US" dirty="0"/>
              <a:t> </a:t>
            </a:r>
            <a:r>
              <a:rPr lang="en-US" dirty="0" err="1"/>
              <a:t>Perancis</a:t>
            </a:r>
            <a:r>
              <a:rPr lang="en-US" dirty="0"/>
              <a:t> (</a:t>
            </a:r>
            <a:r>
              <a:rPr lang="en-US" dirty="0" err="1"/>
              <a:t>abad</a:t>
            </a:r>
            <a:r>
              <a:rPr lang="en-US" dirty="0"/>
              <a:t> 18) </a:t>
            </a:r>
            <a:r>
              <a:rPr lang="en-US" dirty="0" err="1"/>
              <a:t>menampilkan</a:t>
            </a:r>
            <a:r>
              <a:rPr lang="en-US" dirty="0"/>
              <a:t> </a:t>
            </a:r>
            <a:r>
              <a:rPr lang="en-US" dirty="0" err="1"/>
              <a:t>wajah</a:t>
            </a:r>
            <a:r>
              <a:rPr lang="en-US" dirty="0"/>
              <a:t> </a:t>
            </a:r>
            <a:r>
              <a:rPr lang="en-US" dirty="0" err="1"/>
              <a:t>demikian</a:t>
            </a:r>
            <a:r>
              <a:rPr lang="en-US" dirty="0"/>
              <a:t>, </a:t>
            </a:r>
            <a:r>
              <a:rPr lang="en-US" dirty="0" err="1"/>
              <a:t>boros</a:t>
            </a:r>
            <a:r>
              <a:rPr lang="en-US" dirty="0"/>
              <a:t>, </a:t>
            </a:r>
            <a:r>
              <a:rPr lang="en-US" dirty="0" err="1"/>
              <a:t>eksploitatif</a:t>
            </a:r>
            <a:r>
              <a:rPr lang="en-US" dirty="0"/>
              <a:t>, </a:t>
            </a:r>
            <a:r>
              <a:rPr lang="en-US" dirty="0" err="1"/>
              <a:t>represif</a:t>
            </a:r>
            <a:r>
              <a:rPr lang="en-US" dirty="0"/>
              <a:t>, </a:t>
            </a:r>
            <a:r>
              <a:rPr lang="en-US" dirty="0" err="1"/>
              <a:t>oportunis</a:t>
            </a:r>
            <a:r>
              <a:rPr lang="en-US" dirty="0"/>
              <a:t>, </a:t>
            </a:r>
            <a:r>
              <a:rPr lang="en-US" dirty="0" err="1"/>
              <a:t>kolutif</a:t>
            </a:r>
            <a:r>
              <a:rPr lang="en-US" dirty="0"/>
              <a:t>, </a:t>
            </a:r>
            <a:r>
              <a:rPr lang="en-US" dirty="0" err="1"/>
              <a:t>koruptif</a:t>
            </a:r>
            <a:r>
              <a:rPr lang="en-US" dirty="0"/>
              <a:t> </a:t>
            </a:r>
            <a:r>
              <a:rPr lang="en-US" dirty="0" err="1"/>
              <a:t>dan</a:t>
            </a:r>
            <a:r>
              <a:rPr lang="en-US" dirty="0"/>
              <a:t> nepotism. </a:t>
            </a:r>
            <a:r>
              <a:rPr lang="en-US" dirty="0" err="1"/>
              <a:t>Sinisme</a:t>
            </a:r>
            <a:r>
              <a:rPr lang="en-US" dirty="0"/>
              <a:t> </a:t>
            </a:r>
            <a:r>
              <a:rPr lang="en-US" dirty="0" err="1"/>
              <a:t>atas</a:t>
            </a:r>
            <a:r>
              <a:rPr lang="en-US" dirty="0"/>
              <a:t> </a:t>
            </a:r>
            <a:r>
              <a:rPr lang="en-US" dirty="0" err="1"/>
              <a:t>gejala</a:t>
            </a:r>
            <a:r>
              <a:rPr lang="en-US" dirty="0"/>
              <a:t> </a:t>
            </a:r>
            <a:r>
              <a:rPr lang="en-US" dirty="0" err="1"/>
              <a:t>tersebut</a:t>
            </a:r>
            <a:r>
              <a:rPr lang="en-US" dirty="0"/>
              <a:t> </a:t>
            </a:r>
            <a:r>
              <a:rPr lang="en-US" dirty="0" err="1"/>
              <a:t>melahirkan</a:t>
            </a:r>
            <a:r>
              <a:rPr lang="en-US" dirty="0"/>
              <a:t> </a:t>
            </a:r>
            <a:r>
              <a:rPr lang="en-US" dirty="0" err="1"/>
              <a:t>istilah</a:t>
            </a:r>
            <a:r>
              <a:rPr lang="en-US" dirty="0"/>
              <a:t> </a:t>
            </a:r>
            <a:r>
              <a:rPr lang="en-US" i="1" dirty="0" err="1" smtClean="0"/>
              <a:t>bureaumania</a:t>
            </a:r>
            <a:r>
              <a:rPr lang="id-ID" dirty="0"/>
              <a:t> </a:t>
            </a:r>
            <a:r>
              <a:rPr lang="id-ID" dirty="0" smtClean="0"/>
              <a:t>atau patologi birokrasi</a:t>
            </a:r>
            <a:r>
              <a:rPr lang="en-US" dirty="0" smtClean="0"/>
              <a:t> </a:t>
            </a:r>
            <a:endParaRPr lang="id-ID" dirty="0" smtClean="0"/>
          </a:p>
          <a:p>
            <a:r>
              <a:rPr lang="en-US" dirty="0" err="1" smtClean="0"/>
              <a:t>Secara</a:t>
            </a:r>
            <a:r>
              <a:rPr lang="en-US" dirty="0" smtClean="0"/>
              <a:t> </a:t>
            </a:r>
            <a:r>
              <a:rPr lang="en-US" dirty="0" err="1"/>
              <a:t>fungsional</a:t>
            </a:r>
            <a:r>
              <a:rPr lang="en-US" dirty="0"/>
              <a:t>, </a:t>
            </a:r>
            <a:r>
              <a:rPr lang="en-US" dirty="0" err="1"/>
              <a:t>realitas</a:t>
            </a:r>
            <a:r>
              <a:rPr lang="en-US" dirty="0"/>
              <a:t> </a:t>
            </a:r>
            <a:r>
              <a:rPr lang="en-US" dirty="0" err="1"/>
              <a:t>pelayanan</a:t>
            </a:r>
            <a:r>
              <a:rPr lang="en-US" dirty="0"/>
              <a:t> </a:t>
            </a:r>
            <a:r>
              <a:rPr lang="en-US" dirty="0" err="1"/>
              <a:t>justru</a:t>
            </a:r>
            <a:r>
              <a:rPr lang="en-US" dirty="0"/>
              <a:t> </a:t>
            </a:r>
            <a:r>
              <a:rPr lang="en-US" dirty="0" err="1"/>
              <a:t>menjadi</a:t>
            </a:r>
            <a:r>
              <a:rPr lang="en-US" dirty="0"/>
              <a:t> </a:t>
            </a:r>
            <a:r>
              <a:rPr lang="en-US" dirty="0" err="1"/>
              <a:t>lebih</a:t>
            </a:r>
            <a:r>
              <a:rPr lang="en-US" dirty="0"/>
              <a:t> </a:t>
            </a:r>
            <a:r>
              <a:rPr lang="en-US" dirty="0" err="1"/>
              <a:t>efisien</a:t>
            </a:r>
            <a:r>
              <a:rPr lang="en-US" dirty="0"/>
              <a:t> </a:t>
            </a:r>
            <a:r>
              <a:rPr lang="en-US" dirty="0" err="1"/>
              <a:t>dan</a:t>
            </a:r>
            <a:r>
              <a:rPr lang="en-US" dirty="0"/>
              <a:t> </a:t>
            </a:r>
            <a:r>
              <a:rPr lang="en-US" dirty="0" err="1"/>
              <a:t>efektif</a:t>
            </a:r>
            <a:r>
              <a:rPr lang="en-US" dirty="0"/>
              <a:t> </a:t>
            </a:r>
            <a:r>
              <a:rPr lang="en-US" dirty="0" err="1"/>
              <a:t>jika</a:t>
            </a:r>
            <a:r>
              <a:rPr lang="en-US" dirty="0"/>
              <a:t> </a:t>
            </a:r>
            <a:r>
              <a:rPr lang="en-US" dirty="0" err="1"/>
              <a:t>tanpa</a:t>
            </a:r>
            <a:r>
              <a:rPr lang="en-US" dirty="0"/>
              <a:t> </a:t>
            </a:r>
            <a:r>
              <a:rPr lang="en-US" dirty="0" err="1"/>
              <a:t>melalui</a:t>
            </a:r>
            <a:r>
              <a:rPr lang="en-US" dirty="0"/>
              <a:t> </a:t>
            </a:r>
            <a:r>
              <a:rPr lang="en-US" dirty="0" err="1"/>
              <a:t>meja</a:t>
            </a:r>
            <a:r>
              <a:rPr lang="en-US" dirty="0"/>
              <a:t> </a:t>
            </a:r>
            <a:r>
              <a:rPr lang="en-US" dirty="0" err="1"/>
              <a:t>birokrasi</a:t>
            </a:r>
            <a:r>
              <a:rPr lang="en-US" dirty="0"/>
              <a:t> yang </a:t>
            </a:r>
            <a:r>
              <a:rPr lang="en-US" dirty="0" err="1"/>
              <a:t>terkadang</a:t>
            </a:r>
            <a:r>
              <a:rPr lang="en-US" dirty="0"/>
              <a:t> </a:t>
            </a:r>
            <a:r>
              <a:rPr lang="en-US" dirty="0" err="1"/>
              <a:t>berbelit-belit</a:t>
            </a:r>
            <a:r>
              <a:rPr lang="en-US" dirty="0"/>
              <a:t> </a:t>
            </a:r>
            <a:r>
              <a:rPr lang="en-US" dirty="0" err="1"/>
              <a:t>dan</a:t>
            </a:r>
            <a:r>
              <a:rPr lang="en-US" dirty="0"/>
              <a:t> </a:t>
            </a:r>
            <a:r>
              <a:rPr lang="en-US" dirty="0" err="1"/>
              <a:t>menguras</a:t>
            </a:r>
            <a:r>
              <a:rPr lang="en-US" dirty="0"/>
              <a:t> </a:t>
            </a:r>
            <a:r>
              <a:rPr lang="en-US" dirty="0" err="1"/>
              <a:t>energi</a:t>
            </a:r>
            <a:r>
              <a:rPr lang="en-US" dirty="0"/>
              <a:t>. </a:t>
            </a:r>
            <a:endParaRPr lang="id-ID" dirty="0" smtClean="0"/>
          </a:p>
          <a:p>
            <a:r>
              <a:rPr lang="en-US" dirty="0" err="1" smtClean="0"/>
              <a:t>Secara</a:t>
            </a:r>
            <a:r>
              <a:rPr lang="en-US" dirty="0" smtClean="0"/>
              <a:t> </a:t>
            </a:r>
            <a:r>
              <a:rPr lang="en-US" dirty="0" err="1"/>
              <a:t>faktual</a:t>
            </a:r>
            <a:r>
              <a:rPr lang="en-US" dirty="0"/>
              <a:t>, </a:t>
            </a:r>
            <a:r>
              <a:rPr lang="en-US" dirty="0" err="1"/>
              <a:t>kita</a:t>
            </a:r>
            <a:r>
              <a:rPr lang="en-US" dirty="0"/>
              <a:t> </a:t>
            </a:r>
            <a:r>
              <a:rPr lang="en-US" dirty="0" err="1"/>
              <a:t>banyak</a:t>
            </a:r>
            <a:r>
              <a:rPr lang="en-US" dirty="0"/>
              <a:t> </a:t>
            </a:r>
            <a:r>
              <a:rPr lang="en-US" dirty="0" err="1"/>
              <a:t>menemukan</a:t>
            </a:r>
            <a:r>
              <a:rPr lang="en-US" dirty="0"/>
              <a:t> </a:t>
            </a:r>
            <a:r>
              <a:rPr lang="en-US" dirty="0" err="1"/>
              <a:t>istilah</a:t>
            </a:r>
            <a:r>
              <a:rPr lang="en-US" dirty="0"/>
              <a:t> biro </a:t>
            </a:r>
            <a:r>
              <a:rPr lang="en-US" dirty="0" err="1"/>
              <a:t>pada</a:t>
            </a:r>
            <a:r>
              <a:rPr lang="en-US" dirty="0"/>
              <a:t> </a:t>
            </a:r>
            <a:r>
              <a:rPr lang="en-US" dirty="0" err="1"/>
              <a:t>struktur</a:t>
            </a:r>
            <a:r>
              <a:rPr lang="en-US" dirty="0"/>
              <a:t> </a:t>
            </a:r>
            <a:r>
              <a:rPr lang="en-US" dirty="0" err="1" smtClean="0"/>
              <a:t>organisasi</a:t>
            </a:r>
            <a:endParaRPr lang="id-ID" dirty="0" smtClean="0"/>
          </a:p>
          <a:p>
            <a:r>
              <a:rPr lang="id-ID" dirty="0"/>
              <a:t>birokrasi adalah tipe organisasi yang dipergunakan pemerintahan modern untuk pelaksanaan berbagai tugas-tugasnya yang bersifat spesialisasi, dilaksanakan dalam sistem administrasi dan khususnya oleh aparatur pemerintah (Tjokroamidjoyo, Bintoro, 1988).</a:t>
            </a:r>
          </a:p>
          <a:p>
            <a:endParaRPr lang="id-ID" dirty="0" smtClean="0"/>
          </a:p>
          <a:p>
            <a:endParaRPr lang="id-ID" dirty="0"/>
          </a:p>
        </p:txBody>
      </p:sp>
      <p:sp>
        <p:nvSpPr>
          <p:cNvPr id="2" name="Title 1"/>
          <p:cNvSpPr>
            <a:spLocks noGrp="1"/>
          </p:cNvSpPr>
          <p:nvPr>
            <p:ph type="title"/>
          </p:nvPr>
        </p:nvSpPr>
        <p:spPr/>
        <p:txBody>
          <a:bodyPr/>
          <a:lstStyle/>
          <a:p>
            <a:endParaRPr lang="id-ID"/>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00200"/>
            <a:ext cx="8442520" cy="4997152"/>
          </a:xfrm>
        </p:spPr>
        <p:txBody>
          <a:bodyPr>
            <a:normAutofit lnSpcReduction="10000"/>
          </a:bodyPr>
          <a:lstStyle/>
          <a:p>
            <a:r>
              <a:rPr lang="id-ID" dirty="0" smtClean="0"/>
              <a:t>Birokrasi Orde Baru</a:t>
            </a:r>
          </a:p>
          <a:p>
            <a:pPr>
              <a:buNone/>
            </a:pPr>
            <a:r>
              <a:rPr lang="id-ID" dirty="0" smtClean="0"/>
              <a:t>	-&gt; </a:t>
            </a:r>
            <a:r>
              <a:rPr lang="en-US" dirty="0" err="1" smtClean="0"/>
              <a:t>Kondisi</a:t>
            </a:r>
            <a:r>
              <a:rPr lang="en-US" dirty="0" smtClean="0"/>
              <a:t> </a:t>
            </a:r>
            <a:r>
              <a:rPr lang="en-US" dirty="0" err="1" smtClean="0"/>
              <a:t>birokrasi</a:t>
            </a:r>
            <a:r>
              <a:rPr lang="en-US" dirty="0" smtClean="0"/>
              <a:t> </a:t>
            </a:r>
            <a:r>
              <a:rPr lang="en-US" dirty="0" err="1" smtClean="0"/>
              <a:t>pemerintahan</a:t>
            </a:r>
            <a:r>
              <a:rPr lang="en-US" dirty="0" smtClean="0"/>
              <a:t> Indonesia </a:t>
            </a:r>
            <a:r>
              <a:rPr lang="en-US" dirty="0" err="1" smtClean="0"/>
              <a:t>di</a:t>
            </a:r>
            <a:r>
              <a:rPr lang="en-US" dirty="0" smtClean="0"/>
              <a:t> era </a:t>
            </a:r>
            <a:r>
              <a:rPr lang="en-US" dirty="0" err="1" smtClean="0"/>
              <a:t>orde</a:t>
            </a:r>
            <a:r>
              <a:rPr lang="en-US" dirty="0" smtClean="0"/>
              <a:t> </a:t>
            </a:r>
            <a:r>
              <a:rPr lang="en-US" dirty="0" err="1" smtClean="0"/>
              <a:t>baru</a:t>
            </a:r>
            <a:r>
              <a:rPr lang="en-US" dirty="0" smtClean="0"/>
              <a:t> </a:t>
            </a:r>
            <a:r>
              <a:rPr lang="en-US" dirty="0" err="1" smtClean="0"/>
              <a:t>merupakan</a:t>
            </a:r>
            <a:r>
              <a:rPr lang="en-US" dirty="0" smtClean="0"/>
              <a:t> </a:t>
            </a:r>
            <a:r>
              <a:rPr lang="en-US" dirty="0" err="1" smtClean="0"/>
              <a:t>perpaduan</a:t>
            </a:r>
            <a:r>
              <a:rPr lang="en-US" dirty="0" smtClean="0"/>
              <a:t> </a:t>
            </a:r>
            <a:r>
              <a:rPr lang="en-US" dirty="0" err="1" smtClean="0"/>
              <a:t>antara</a:t>
            </a:r>
            <a:r>
              <a:rPr lang="en-US" dirty="0" smtClean="0"/>
              <a:t> </a:t>
            </a:r>
            <a:r>
              <a:rPr lang="en-US" dirty="0" err="1" smtClean="0"/>
              <a:t>karakteristik</a:t>
            </a:r>
            <a:r>
              <a:rPr lang="en-US" dirty="0" smtClean="0"/>
              <a:t> </a:t>
            </a:r>
            <a:r>
              <a:rPr lang="en-US" dirty="0" err="1" smtClean="0"/>
              <a:t>birokrasi</a:t>
            </a:r>
            <a:r>
              <a:rPr lang="en-US" dirty="0" smtClean="0"/>
              <a:t> modern yang legal-</a:t>
            </a:r>
            <a:r>
              <a:rPr lang="en-US" dirty="0" err="1" smtClean="0"/>
              <a:t>rasional</a:t>
            </a:r>
            <a:r>
              <a:rPr lang="en-US" dirty="0" smtClean="0"/>
              <a:t> </a:t>
            </a:r>
            <a:r>
              <a:rPr lang="en-US" dirty="0" err="1" smtClean="0"/>
              <a:t>dengan</a:t>
            </a:r>
            <a:r>
              <a:rPr lang="en-US" dirty="0" smtClean="0"/>
              <a:t> </a:t>
            </a:r>
            <a:r>
              <a:rPr lang="en-US" dirty="0" err="1" smtClean="0"/>
              <a:t>karakteristik</a:t>
            </a:r>
            <a:r>
              <a:rPr lang="en-US" dirty="0" smtClean="0"/>
              <a:t> </a:t>
            </a:r>
            <a:r>
              <a:rPr lang="en-US" dirty="0" err="1" smtClean="0"/>
              <a:t>birokrasi</a:t>
            </a:r>
            <a:r>
              <a:rPr lang="en-US" dirty="0" smtClean="0"/>
              <a:t> yang </a:t>
            </a:r>
            <a:r>
              <a:rPr lang="en-US" dirty="0" err="1" smtClean="0"/>
              <a:t>berakar</a:t>
            </a:r>
            <a:r>
              <a:rPr lang="en-US" dirty="0" smtClean="0"/>
              <a:t> </a:t>
            </a:r>
            <a:r>
              <a:rPr lang="en-US" dirty="0" err="1" smtClean="0"/>
              <a:t>dalam</a:t>
            </a:r>
            <a:r>
              <a:rPr lang="en-US" dirty="0" smtClean="0"/>
              <a:t> </a:t>
            </a:r>
            <a:r>
              <a:rPr lang="en-US" dirty="0" err="1" smtClean="0"/>
              <a:t>sejarah</a:t>
            </a:r>
            <a:r>
              <a:rPr lang="en-US" dirty="0" smtClean="0"/>
              <a:t> </a:t>
            </a:r>
            <a:r>
              <a:rPr lang="en-US" dirty="0" err="1" smtClean="0"/>
              <a:t>seperti</a:t>
            </a:r>
            <a:r>
              <a:rPr lang="en-US" dirty="0" smtClean="0"/>
              <a:t> </a:t>
            </a:r>
            <a:r>
              <a:rPr lang="en-US" dirty="0" err="1" smtClean="0"/>
              <a:t>terdapatnya</a:t>
            </a:r>
            <a:r>
              <a:rPr lang="en-US" dirty="0" smtClean="0"/>
              <a:t> </a:t>
            </a:r>
            <a:r>
              <a:rPr lang="en-US" dirty="0" err="1" smtClean="0"/>
              <a:t>posisi</a:t>
            </a:r>
            <a:r>
              <a:rPr lang="en-US" dirty="0" smtClean="0"/>
              <a:t> </a:t>
            </a:r>
            <a:r>
              <a:rPr lang="en-US" dirty="0" err="1" smtClean="0"/>
              <a:t>seseorang</a:t>
            </a:r>
            <a:r>
              <a:rPr lang="en-US" dirty="0" smtClean="0"/>
              <a:t> yang </a:t>
            </a:r>
            <a:r>
              <a:rPr lang="en-US" dirty="0" err="1" smtClean="0"/>
              <a:t>tidak</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keahliannya</a:t>
            </a:r>
            <a:r>
              <a:rPr lang="en-US" dirty="0" smtClean="0"/>
              <a:t>.</a:t>
            </a:r>
            <a:endParaRPr lang="id-ID" dirty="0" smtClean="0"/>
          </a:p>
          <a:p>
            <a:pPr>
              <a:buNone/>
            </a:pPr>
            <a:r>
              <a:rPr lang="id-ID" dirty="0" smtClean="0"/>
              <a:t>	-&gt; Kentalnya budaya </a:t>
            </a:r>
            <a:r>
              <a:rPr lang="id-ID" i="1" dirty="0" smtClean="0"/>
              <a:t>patron-client</a:t>
            </a:r>
            <a:r>
              <a:rPr lang="id-ID" dirty="0" smtClean="0"/>
              <a:t> dalam birokrasi yang bersifat </a:t>
            </a:r>
            <a:r>
              <a:rPr lang="id-ID" i="1" dirty="0" smtClean="0"/>
              <a:t>patrimonial</a:t>
            </a:r>
          </a:p>
          <a:p>
            <a:pPr>
              <a:buNone/>
            </a:pPr>
            <a:r>
              <a:rPr lang="id-ID" dirty="0" smtClean="0"/>
              <a:t>	-&gt; Birokrasi dengan </a:t>
            </a:r>
            <a:r>
              <a:rPr lang="en-US" dirty="0" smtClean="0"/>
              <a:t>model </a:t>
            </a:r>
            <a:r>
              <a:rPr lang="en-US" i="1" dirty="0" smtClean="0"/>
              <a:t>bureaucratic-polity </a:t>
            </a:r>
            <a:r>
              <a:rPr lang="en-US" dirty="0" smtClean="0"/>
              <a:t>(</a:t>
            </a:r>
            <a:r>
              <a:rPr lang="en-US" dirty="0" err="1" smtClean="0"/>
              <a:t>politik</a:t>
            </a:r>
            <a:r>
              <a:rPr lang="en-US" dirty="0" smtClean="0"/>
              <a:t> </a:t>
            </a:r>
            <a:r>
              <a:rPr lang="en-US" dirty="0" err="1" smtClean="0"/>
              <a:t>birokrasi</a:t>
            </a:r>
            <a:r>
              <a:rPr lang="en-US" dirty="0" smtClean="0"/>
              <a:t>).</a:t>
            </a:r>
            <a:endParaRPr lang="id-ID" dirty="0" smtClean="0"/>
          </a:p>
          <a:p>
            <a:endParaRPr lang="id-ID" dirty="0"/>
          </a:p>
        </p:txBody>
      </p:sp>
      <p:sp>
        <p:nvSpPr>
          <p:cNvPr id="2" name="Title 1"/>
          <p:cNvSpPr>
            <a:spLocks noGrp="1"/>
          </p:cNvSpPr>
          <p:nvPr>
            <p:ph type="title"/>
          </p:nvPr>
        </p:nvSpPr>
        <p:spPr/>
        <p:txBody>
          <a:bodyPr/>
          <a:lstStyle/>
          <a:p>
            <a:endParaRPr lang="id-ID"/>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id-ID" dirty="0" smtClean="0"/>
              <a:t>i). Pejabat-pejabat disaring atas dasar kriteria pribadi dan politik, ii) jabatan dipandang sebagai sumber kekayaan atau keuntungan, iii) pejabat-pejabat mengontrol, baik fungsi politik maupun administratif karena tidak ada pemisahan antara sarana-sarana produksi dan administrasi, iv) setiap tindakan diarahkan oleh hubungan pribadi dan politik. Tujuan-tujuan pribadi penguasa merupakan hal yang pokok dalam sepak terjang pemerintahan kendatipun mereka dibatasi oleh fungsi-fungsi sebagai seorang pemimpim.”(Weber </a:t>
            </a:r>
            <a:endParaRPr lang="id-ID" dirty="0"/>
          </a:p>
        </p:txBody>
      </p:sp>
      <p:sp>
        <p:nvSpPr>
          <p:cNvPr id="2" name="Title 1"/>
          <p:cNvSpPr>
            <a:spLocks noGrp="1"/>
          </p:cNvSpPr>
          <p:nvPr>
            <p:ph type="title"/>
          </p:nvPr>
        </p:nvSpPr>
        <p:spPr/>
        <p:txBody>
          <a:bodyPr/>
          <a:lstStyle/>
          <a:p>
            <a:r>
              <a:rPr lang="id-ID" dirty="0" smtClean="0"/>
              <a:t>BIROKRASI PATRIMONIAL</a:t>
            </a:r>
            <a:endParaRPr lang="id-ID"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243034"/>
            <a:ext cx="8784976" cy="5257800"/>
          </a:xfrm>
        </p:spPr>
        <p:txBody>
          <a:bodyPr>
            <a:normAutofit fontScale="62500" lnSpcReduction="20000"/>
          </a:bodyPr>
          <a:lstStyle/>
          <a:p>
            <a:r>
              <a:rPr lang="id-ID" dirty="0" smtClean="0"/>
              <a:t>Karl D. Jackson :</a:t>
            </a:r>
          </a:p>
          <a:p>
            <a:pPr>
              <a:buNone/>
            </a:pPr>
            <a:r>
              <a:rPr lang="id-ID" dirty="0" smtClean="0"/>
              <a:t>	</a:t>
            </a:r>
            <a:r>
              <a:rPr lang="en-US" dirty="0" err="1" smtClean="0"/>
              <a:t>Politik</a:t>
            </a:r>
            <a:r>
              <a:rPr lang="en-US" dirty="0" smtClean="0"/>
              <a:t> </a:t>
            </a:r>
            <a:r>
              <a:rPr lang="en-US" dirty="0" err="1" smtClean="0"/>
              <a:t>birokrasi</a:t>
            </a:r>
            <a:r>
              <a:rPr lang="en-US" dirty="0" smtClean="0"/>
              <a:t> </a:t>
            </a:r>
            <a:r>
              <a:rPr lang="en-US" dirty="0" err="1" smtClean="0"/>
              <a:t>adalah</a:t>
            </a:r>
            <a:r>
              <a:rPr lang="en-US" dirty="0" smtClean="0"/>
              <a:t> </a:t>
            </a:r>
            <a:r>
              <a:rPr lang="en-US" dirty="0" err="1" smtClean="0"/>
              <a:t>suatu</a:t>
            </a:r>
            <a:r>
              <a:rPr lang="en-US" dirty="0" smtClean="0"/>
              <a:t> </a:t>
            </a:r>
            <a:r>
              <a:rPr lang="en-US" dirty="0" err="1" smtClean="0"/>
              <a:t>sistem</a:t>
            </a:r>
            <a:r>
              <a:rPr lang="en-US" dirty="0" smtClean="0"/>
              <a:t> </a:t>
            </a:r>
            <a:r>
              <a:rPr lang="en-US" dirty="0" err="1" smtClean="0"/>
              <a:t>politik</a:t>
            </a:r>
            <a:r>
              <a:rPr lang="en-US" dirty="0" smtClean="0"/>
              <a:t> </a:t>
            </a:r>
            <a:r>
              <a:rPr lang="en-US" dirty="0" err="1" smtClean="0"/>
              <a:t>di</a:t>
            </a:r>
            <a:r>
              <a:rPr lang="en-US" dirty="0" smtClean="0"/>
              <a:t> </a:t>
            </a:r>
            <a:r>
              <a:rPr lang="en-US" dirty="0" err="1" smtClean="0"/>
              <a:t>mana</a:t>
            </a:r>
            <a:r>
              <a:rPr lang="en-US" dirty="0" smtClean="0"/>
              <a:t> </a:t>
            </a:r>
            <a:r>
              <a:rPr lang="en-US" dirty="0" err="1" smtClean="0"/>
              <a:t>kekuasaan</a:t>
            </a:r>
            <a:r>
              <a:rPr lang="en-US" dirty="0" smtClean="0"/>
              <a:t> </a:t>
            </a:r>
            <a:r>
              <a:rPr lang="en-US" dirty="0" err="1" smtClean="0"/>
              <a:t>dan</a:t>
            </a:r>
            <a:r>
              <a:rPr lang="en-US" dirty="0" smtClean="0"/>
              <a:t> </a:t>
            </a:r>
            <a:r>
              <a:rPr lang="en-US" dirty="0" err="1" smtClean="0"/>
              <a:t>partisipasi</a:t>
            </a:r>
            <a:r>
              <a:rPr lang="en-US" dirty="0" smtClean="0"/>
              <a:t> </a:t>
            </a:r>
            <a:r>
              <a:rPr lang="en-US" dirty="0" err="1" smtClean="0"/>
              <a:t>politik</a:t>
            </a:r>
            <a:r>
              <a:rPr lang="en-US" dirty="0" smtClean="0"/>
              <a:t> </a:t>
            </a:r>
            <a:r>
              <a:rPr lang="en-US" dirty="0" err="1" smtClean="0"/>
              <a:t>dalam</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terbatas</a:t>
            </a:r>
            <a:r>
              <a:rPr lang="en-US" dirty="0" smtClean="0"/>
              <a:t> </a:t>
            </a:r>
            <a:r>
              <a:rPr lang="en-US" dirty="0" err="1" smtClean="0"/>
              <a:t>sepenuhnya</a:t>
            </a:r>
            <a:r>
              <a:rPr lang="en-US" dirty="0" smtClean="0"/>
              <a:t> </a:t>
            </a:r>
            <a:r>
              <a:rPr lang="en-US" dirty="0" err="1" smtClean="0"/>
              <a:t>pada</a:t>
            </a:r>
            <a:r>
              <a:rPr lang="en-US" dirty="0" smtClean="0"/>
              <a:t> </a:t>
            </a:r>
            <a:r>
              <a:rPr lang="en-US" dirty="0" err="1" smtClean="0"/>
              <a:t>para</a:t>
            </a:r>
            <a:r>
              <a:rPr lang="en-US" dirty="0" smtClean="0"/>
              <a:t> </a:t>
            </a:r>
            <a:r>
              <a:rPr lang="en-US" dirty="0" err="1" smtClean="0"/>
              <a:t>penguasa</a:t>
            </a:r>
            <a:r>
              <a:rPr lang="en-US" dirty="0" smtClean="0"/>
              <a:t> </a:t>
            </a:r>
            <a:r>
              <a:rPr lang="en-US" dirty="0" err="1" smtClean="0"/>
              <a:t>negara</a:t>
            </a:r>
            <a:r>
              <a:rPr lang="en-US" dirty="0" smtClean="0"/>
              <a:t>, </a:t>
            </a:r>
            <a:r>
              <a:rPr lang="en-US" dirty="0" err="1" smtClean="0"/>
              <a:t>terutama</a:t>
            </a:r>
            <a:r>
              <a:rPr lang="en-US" dirty="0" smtClean="0"/>
              <a:t> </a:t>
            </a:r>
            <a:r>
              <a:rPr lang="en-US" dirty="0" err="1" smtClean="0"/>
              <a:t>para</a:t>
            </a:r>
            <a:r>
              <a:rPr lang="en-US" dirty="0" smtClean="0"/>
              <a:t> </a:t>
            </a:r>
            <a:r>
              <a:rPr lang="en-US" dirty="0" err="1" smtClean="0"/>
              <a:t>perwira</a:t>
            </a:r>
            <a:r>
              <a:rPr lang="en-US" dirty="0" smtClean="0"/>
              <a:t> </a:t>
            </a:r>
            <a:r>
              <a:rPr lang="en-US" dirty="0" err="1" smtClean="0"/>
              <a:t>militer</a:t>
            </a:r>
            <a:r>
              <a:rPr lang="en-US" dirty="0" smtClean="0"/>
              <a:t> </a:t>
            </a:r>
            <a:r>
              <a:rPr lang="en-US" dirty="0" err="1" smtClean="0"/>
              <a:t>dan</a:t>
            </a:r>
            <a:r>
              <a:rPr lang="en-US" dirty="0" smtClean="0"/>
              <a:t> </a:t>
            </a:r>
            <a:r>
              <a:rPr lang="en-US" dirty="0" err="1" smtClean="0"/>
              <a:t>pejabat</a:t>
            </a:r>
            <a:r>
              <a:rPr lang="en-US" dirty="0" smtClean="0"/>
              <a:t> </a:t>
            </a:r>
            <a:r>
              <a:rPr lang="en-US" dirty="0" err="1" smtClean="0"/>
              <a:t>tinggi</a:t>
            </a:r>
            <a:r>
              <a:rPr lang="en-US" dirty="0" smtClean="0"/>
              <a:t> </a:t>
            </a:r>
            <a:r>
              <a:rPr lang="en-US" dirty="0" err="1" smtClean="0"/>
              <a:t>birokrasi</a:t>
            </a:r>
            <a:r>
              <a:rPr lang="en-US" dirty="0" smtClean="0"/>
              <a:t>, </a:t>
            </a:r>
            <a:r>
              <a:rPr lang="en-US" dirty="0" err="1" smtClean="0"/>
              <a:t>termasuk</a:t>
            </a:r>
            <a:r>
              <a:rPr lang="en-US" dirty="0" smtClean="0"/>
              <a:t> </a:t>
            </a:r>
            <a:r>
              <a:rPr lang="en-US" dirty="0" err="1" smtClean="0"/>
              <a:t>khususnya</a:t>
            </a:r>
            <a:r>
              <a:rPr lang="en-US" dirty="0" smtClean="0"/>
              <a:t> </a:t>
            </a:r>
            <a:r>
              <a:rPr lang="en-US" dirty="0" err="1" smtClean="0"/>
              <a:t>para</a:t>
            </a:r>
            <a:r>
              <a:rPr lang="en-US" dirty="0" smtClean="0"/>
              <a:t> </a:t>
            </a:r>
            <a:r>
              <a:rPr lang="en-US" dirty="0" err="1" smtClean="0"/>
              <a:t>ahli</a:t>
            </a:r>
            <a:r>
              <a:rPr lang="en-US" dirty="0" smtClean="0"/>
              <a:t> </a:t>
            </a:r>
            <a:r>
              <a:rPr lang="en-US" dirty="0" err="1" smtClean="0"/>
              <a:t>berpendidikan</a:t>
            </a:r>
            <a:r>
              <a:rPr lang="en-US" dirty="0" smtClean="0"/>
              <a:t> </a:t>
            </a:r>
            <a:r>
              <a:rPr lang="en-US" dirty="0" err="1" smtClean="0"/>
              <a:t>tinggi</a:t>
            </a:r>
            <a:r>
              <a:rPr lang="en-US" dirty="0" smtClean="0"/>
              <a:t> </a:t>
            </a:r>
            <a:r>
              <a:rPr lang="en-US" dirty="0" err="1" smtClean="0"/>
              <a:t>yag</a:t>
            </a:r>
            <a:r>
              <a:rPr lang="en-US" dirty="0" smtClean="0"/>
              <a:t> </a:t>
            </a:r>
            <a:r>
              <a:rPr lang="en-US" dirty="0" err="1" smtClean="0"/>
              <a:t>terkenal</a:t>
            </a:r>
            <a:r>
              <a:rPr lang="en-US" dirty="0" smtClean="0"/>
              <a:t> </a:t>
            </a:r>
            <a:r>
              <a:rPr lang="en-US" dirty="0" err="1" smtClean="0"/>
              <a:t>sebagai</a:t>
            </a:r>
            <a:r>
              <a:rPr lang="en-US" dirty="0" smtClean="0"/>
              <a:t> </a:t>
            </a:r>
            <a:r>
              <a:rPr lang="en-US" dirty="0" err="1" smtClean="0"/>
              <a:t>teknokrat</a:t>
            </a:r>
            <a:r>
              <a:rPr lang="en-US" dirty="0" smtClean="0"/>
              <a:t>, </a:t>
            </a:r>
            <a:r>
              <a:rPr lang="en-US" dirty="0" err="1" smtClean="0"/>
              <a:t>dalam</a:t>
            </a:r>
            <a:r>
              <a:rPr lang="en-US" dirty="0" smtClean="0"/>
              <a:t> </a:t>
            </a:r>
            <a:r>
              <a:rPr lang="en-US" dirty="0" err="1" smtClean="0"/>
              <a:t>hal</a:t>
            </a:r>
            <a:r>
              <a:rPr lang="en-US" dirty="0" smtClean="0"/>
              <a:t> </a:t>
            </a:r>
            <a:r>
              <a:rPr lang="en-US" dirty="0" err="1" smtClean="0"/>
              <a:t>ini</a:t>
            </a:r>
            <a:r>
              <a:rPr lang="en-US" dirty="0" smtClean="0"/>
              <a:t> </a:t>
            </a:r>
            <a:r>
              <a:rPr lang="en-US" dirty="0" err="1" smtClean="0"/>
              <a:t>militer</a:t>
            </a:r>
            <a:r>
              <a:rPr lang="en-US" dirty="0" smtClean="0"/>
              <a:t> </a:t>
            </a:r>
            <a:r>
              <a:rPr lang="en-US" dirty="0" err="1" smtClean="0"/>
              <a:t>dan</a:t>
            </a:r>
            <a:r>
              <a:rPr lang="en-US" dirty="0" smtClean="0"/>
              <a:t> </a:t>
            </a:r>
            <a:r>
              <a:rPr lang="en-US" dirty="0" err="1" smtClean="0"/>
              <a:t>birokrasi</a:t>
            </a:r>
            <a:r>
              <a:rPr lang="en-US" dirty="0" smtClean="0"/>
              <a:t> </a:t>
            </a:r>
            <a:r>
              <a:rPr lang="en-US" dirty="0" err="1" smtClean="0"/>
              <a:t>tidak</a:t>
            </a:r>
            <a:r>
              <a:rPr lang="en-US" dirty="0" smtClean="0"/>
              <a:t> </a:t>
            </a:r>
            <a:r>
              <a:rPr lang="en-US" dirty="0" err="1" smtClean="0"/>
              <a:t>bertanggung</a:t>
            </a:r>
            <a:r>
              <a:rPr lang="en-US" dirty="0" smtClean="0"/>
              <a:t> </a:t>
            </a:r>
            <a:r>
              <a:rPr lang="en-US" dirty="0" err="1" smtClean="0"/>
              <a:t>jawab</a:t>
            </a:r>
            <a:r>
              <a:rPr lang="en-US" dirty="0" smtClean="0"/>
              <a:t> </a:t>
            </a:r>
            <a:r>
              <a:rPr lang="en-US" dirty="0" err="1" smtClean="0"/>
              <a:t>kepada</a:t>
            </a:r>
            <a:r>
              <a:rPr lang="en-US" dirty="0" smtClean="0"/>
              <a:t> </a:t>
            </a:r>
            <a:r>
              <a:rPr lang="en-US" dirty="0" err="1" smtClean="0"/>
              <a:t>kekuatan-kekuatan</a:t>
            </a:r>
            <a:r>
              <a:rPr lang="en-US" dirty="0" smtClean="0"/>
              <a:t> </a:t>
            </a:r>
            <a:r>
              <a:rPr lang="en-US" dirty="0" err="1" smtClean="0"/>
              <a:t>politik</a:t>
            </a:r>
            <a:r>
              <a:rPr lang="en-US" dirty="0" smtClean="0"/>
              <a:t> lain </a:t>
            </a:r>
            <a:r>
              <a:rPr lang="en-US" dirty="0" err="1" smtClean="0"/>
              <a:t>seperti</a:t>
            </a:r>
            <a:r>
              <a:rPr lang="en-US" dirty="0" smtClean="0"/>
              <a:t> </a:t>
            </a:r>
            <a:r>
              <a:rPr lang="en-US" dirty="0" err="1" smtClean="0"/>
              <a:t>partai-partai</a:t>
            </a:r>
            <a:r>
              <a:rPr lang="en-US" dirty="0" smtClean="0"/>
              <a:t> </a:t>
            </a:r>
            <a:r>
              <a:rPr lang="en-US" dirty="0" err="1" smtClean="0"/>
              <a:t>politik</a:t>
            </a:r>
            <a:r>
              <a:rPr lang="en-US" dirty="0" smtClean="0"/>
              <a:t>, </a:t>
            </a:r>
            <a:r>
              <a:rPr lang="en-US" dirty="0" err="1" smtClean="0"/>
              <a:t>kelompok-kelpompok</a:t>
            </a:r>
            <a:r>
              <a:rPr lang="en-US" dirty="0" smtClean="0"/>
              <a:t> </a:t>
            </a:r>
            <a:r>
              <a:rPr lang="en-US" dirty="0" err="1" smtClean="0"/>
              <a:t>kepentingan</a:t>
            </a:r>
            <a:r>
              <a:rPr lang="en-US" dirty="0" smtClean="0"/>
              <a:t>, </a:t>
            </a:r>
            <a:r>
              <a:rPr lang="en-US" dirty="0" err="1" smtClean="0"/>
              <a:t>atau</a:t>
            </a:r>
            <a:r>
              <a:rPr lang="en-US" dirty="0" smtClean="0"/>
              <a:t> </a:t>
            </a:r>
            <a:r>
              <a:rPr lang="en-US" dirty="0" err="1" smtClean="0"/>
              <a:t>organisasi</a:t>
            </a:r>
            <a:r>
              <a:rPr lang="en-US" dirty="0" smtClean="0"/>
              <a:t> </a:t>
            </a:r>
            <a:r>
              <a:rPr lang="en-US" dirty="0" err="1" smtClean="0"/>
              <a:t>kemasyarakatan</a:t>
            </a:r>
            <a:r>
              <a:rPr lang="en-US" dirty="0" smtClean="0"/>
              <a:t>. </a:t>
            </a:r>
            <a:r>
              <a:rPr lang="en-US" dirty="0" err="1" smtClean="0"/>
              <a:t>Berbagai</a:t>
            </a:r>
            <a:r>
              <a:rPr lang="en-US" dirty="0" smtClean="0"/>
              <a:t> </a:t>
            </a:r>
            <a:r>
              <a:rPr lang="en-US" dirty="0" err="1" smtClean="0"/>
              <a:t>tindakan</a:t>
            </a:r>
            <a:r>
              <a:rPr lang="en-US" dirty="0" smtClean="0"/>
              <a:t> </a:t>
            </a:r>
            <a:r>
              <a:rPr lang="en-US" dirty="0" err="1" smtClean="0"/>
              <a:t>didesain</a:t>
            </a:r>
            <a:r>
              <a:rPr lang="en-US" dirty="0" smtClean="0"/>
              <a:t> </a:t>
            </a:r>
            <a:r>
              <a:rPr lang="en-US" dirty="0" err="1" smtClean="0"/>
              <a:t>untuk</a:t>
            </a:r>
            <a:r>
              <a:rPr lang="en-US" dirty="0" smtClean="0"/>
              <a:t> </a:t>
            </a:r>
            <a:r>
              <a:rPr lang="en-US" dirty="0" err="1" smtClean="0"/>
              <a:t>mempengaruhi</a:t>
            </a:r>
            <a:r>
              <a:rPr lang="en-US" dirty="0" smtClean="0"/>
              <a:t> </a:t>
            </a:r>
            <a:r>
              <a:rPr lang="en-US" dirty="0" err="1" smtClean="0"/>
              <a:t>keputusan-keputusan</a:t>
            </a:r>
            <a:r>
              <a:rPr lang="en-US" dirty="0" smtClean="0"/>
              <a:t> </a:t>
            </a:r>
            <a:r>
              <a:rPr lang="en-US" dirty="0" err="1" smtClean="0"/>
              <a:t>pemerintah</a:t>
            </a:r>
            <a:r>
              <a:rPr lang="en-US" dirty="0" smtClean="0"/>
              <a:t> yang </a:t>
            </a:r>
            <a:r>
              <a:rPr lang="en-US" dirty="0" err="1" smtClean="0"/>
              <a:t>berasal</a:t>
            </a:r>
            <a:r>
              <a:rPr lang="en-US" dirty="0" smtClean="0"/>
              <a:t> </a:t>
            </a:r>
            <a:r>
              <a:rPr lang="en-US" dirty="0" err="1" smtClean="0"/>
              <a:t>dari</a:t>
            </a:r>
            <a:r>
              <a:rPr lang="en-US" dirty="0" smtClean="0"/>
              <a:t> </a:t>
            </a:r>
            <a:r>
              <a:rPr lang="en-US" dirty="0" err="1" smtClean="0"/>
              <a:t>dalam</a:t>
            </a:r>
            <a:r>
              <a:rPr lang="en-US" dirty="0" smtClean="0"/>
              <a:t> </a:t>
            </a:r>
            <a:r>
              <a:rPr lang="en-US" dirty="0" err="1" smtClean="0"/>
              <a:t>elit</a:t>
            </a:r>
            <a:r>
              <a:rPr lang="en-US" dirty="0" smtClean="0"/>
              <a:t> </a:t>
            </a:r>
            <a:r>
              <a:rPr lang="en-US" dirty="0" err="1" smtClean="0"/>
              <a:t>itu</a:t>
            </a:r>
            <a:r>
              <a:rPr lang="en-US" dirty="0" smtClean="0"/>
              <a:t> </a:t>
            </a:r>
            <a:r>
              <a:rPr lang="en-US" dirty="0" err="1" smtClean="0"/>
              <a:t>sendiri</a:t>
            </a:r>
            <a:r>
              <a:rPr lang="en-US" dirty="0" smtClean="0"/>
              <a:t> </a:t>
            </a:r>
            <a:r>
              <a:rPr lang="en-US" dirty="0" err="1" smtClean="0"/>
              <a:t>tanpa</a:t>
            </a:r>
            <a:r>
              <a:rPr lang="en-US" dirty="0" smtClean="0"/>
              <a:t> </a:t>
            </a:r>
            <a:r>
              <a:rPr lang="en-US" dirty="0" err="1" smtClean="0"/>
              <a:t>banyak</a:t>
            </a:r>
            <a:r>
              <a:rPr lang="en-US" dirty="0" smtClean="0"/>
              <a:t> </a:t>
            </a:r>
            <a:r>
              <a:rPr lang="en-US" dirty="0" err="1" smtClean="0"/>
              <a:t>memerlukan</a:t>
            </a:r>
            <a:r>
              <a:rPr lang="en-US" dirty="0" smtClean="0"/>
              <a:t> </a:t>
            </a:r>
            <a:r>
              <a:rPr lang="en-US" dirty="0" err="1" smtClean="0"/>
              <a:t>partisipasi</a:t>
            </a:r>
            <a:r>
              <a:rPr lang="en-US" dirty="0" smtClean="0"/>
              <a:t> </a:t>
            </a:r>
            <a:r>
              <a:rPr lang="en-US" dirty="0" err="1" smtClean="0"/>
              <a:t>atau</a:t>
            </a:r>
            <a:r>
              <a:rPr lang="en-US" dirty="0" smtClean="0"/>
              <a:t> </a:t>
            </a:r>
            <a:r>
              <a:rPr lang="en-US" dirty="0" err="1" smtClean="0"/>
              <a:t>mobilisasi</a:t>
            </a:r>
            <a:r>
              <a:rPr lang="en-US" dirty="0" smtClean="0"/>
              <a:t> </a:t>
            </a:r>
            <a:r>
              <a:rPr lang="en-US" dirty="0" err="1" smtClean="0"/>
              <a:t>massa</a:t>
            </a:r>
            <a:r>
              <a:rPr lang="en-US" dirty="0" smtClean="0"/>
              <a:t>. </a:t>
            </a:r>
            <a:r>
              <a:rPr lang="en-US" dirty="0" err="1" smtClean="0"/>
              <a:t>Kekuasaan</a:t>
            </a:r>
            <a:r>
              <a:rPr lang="en-US" dirty="0" smtClean="0"/>
              <a:t> </a:t>
            </a:r>
            <a:r>
              <a:rPr lang="en-US" dirty="0" err="1" smtClean="0"/>
              <a:t>tidak</a:t>
            </a:r>
            <a:r>
              <a:rPr lang="en-US" dirty="0" smtClean="0"/>
              <a:t> </a:t>
            </a:r>
            <a:r>
              <a:rPr lang="en-US" dirty="0" err="1" smtClean="0"/>
              <a:t>dilibatkan</a:t>
            </a:r>
            <a:r>
              <a:rPr lang="en-US" dirty="0" smtClean="0"/>
              <a:t> </a:t>
            </a:r>
            <a:r>
              <a:rPr lang="en-US" dirty="0" err="1" smtClean="0"/>
              <a:t>oleh</a:t>
            </a:r>
            <a:r>
              <a:rPr lang="en-US" dirty="0" smtClean="0"/>
              <a:t> </a:t>
            </a:r>
            <a:r>
              <a:rPr lang="en-US" dirty="0" err="1" smtClean="0"/>
              <a:t>artikulasi</a:t>
            </a:r>
            <a:r>
              <a:rPr lang="en-US" dirty="0" smtClean="0"/>
              <a:t> </a:t>
            </a:r>
            <a:r>
              <a:rPr lang="en-US" dirty="0" err="1" smtClean="0"/>
              <a:t>kepentingan</a:t>
            </a:r>
            <a:r>
              <a:rPr lang="en-US" dirty="0" smtClean="0"/>
              <a:t> </a:t>
            </a:r>
            <a:r>
              <a:rPr lang="en-US" dirty="0" err="1" smtClean="0"/>
              <a:t>sosial</a:t>
            </a:r>
            <a:r>
              <a:rPr lang="en-US" dirty="0" smtClean="0"/>
              <a:t> </a:t>
            </a:r>
            <a:r>
              <a:rPr lang="en-US" dirty="0" err="1" smtClean="0"/>
              <a:t>dan</a:t>
            </a:r>
            <a:r>
              <a:rPr lang="en-US" dirty="0" smtClean="0"/>
              <a:t> </a:t>
            </a:r>
            <a:r>
              <a:rPr lang="en-US" dirty="0" err="1" smtClean="0"/>
              <a:t>geografi</a:t>
            </a:r>
            <a:r>
              <a:rPr lang="en-US" dirty="0" smtClean="0"/>
              <a:t> </a:t>
            </a:r>
            <a:r>
              <a:rPr lang="en-US" dirty="0" err="1" smtClean="0"/>
              <a:t>di</a:t>
            </a:r>
            <a:r>
              <a:rPr lang="en-US" dirty="0" smtClean="0"/>
              <a:t> </a:t>
            </a:r>
            <a:r>
              <a:rPr lang="en-US" dirty="0" err="1" smtClean="0"/>
              <a:t>sekitar</a:t>
            </a:r>
            <a:r>
              <a:rPr lang="en-US" dirty="0" smtClean="0"/>
              <a:t> </a:t>
            </a:r>
            <a:r>
              <a:rPr lang="en-US" dirty="0" err="1" smtClean="0"/>
              <a:t>masyarakat</a:t>
            </a:r>
            <a:endParaRPr lang="id-ID" dirty="0" smtClean="0"/>
          </a:p>
          <a:p>
            <a:r>
              <a:rPr lang="id-ID" dirty="0" smtClean="0"/>
              <a:t>Harold Crouch:</a:t>
            </a:r>
          </a:p>
          <a:p>
            <a:pPr>
              <a:buNone/>
            </a:pPr>
            <a:r>
              <a:rPr lang="id-ID" dirty="0" smtClean="0"/>
              <a:t>	</a:t>
            </a:r>
            <a:r>
              <a:rPr lang="en-US" i="1" dirty="0" smtClean="0"/>
              <a:t>bureaucratic-polity </a:t>
            </a:r>
            <a:r>
              <a:rPr lang="en-US" dirty="0" err="1" smtClean="0"/>
              <a:t>di</a:t>
            </a:r>
            <a:r>
              <a:rPr lang="en-US" dirty="0" smtClean="0"/>
              <a:t> Indonesia </a:t>
            </a:r>
            <a:r>
              <a:rPr lang="en-US" dirty="0" err="1" smtClean="0"/>
              <a:t>mengandung</a:t>
            </a:r>
            <a:r>
              <a:rPr lang="en-US" dirty="0" smtClean="0"/>
              <a:t> </a:t>
            </a:r>
            <a:r>
              <a:rPr lang="en-US" dirty="0" err="1" smtClean="0"/>
              <a:t>tiga</a:t>
            </a:r>
            <a:r>
              <a:rPr lang="en-US" dirty="0" smtClean="0"/>
              <a:t> </a:t>
            </a:r>
            <a:r>
              <a:rPr lang="en-US" dirty="0" err="1" smtClean="0"/>
              <a:t>ciri</a:t>
            </a:r>
            <a:r>
              <a:rPr lang="en-US" dirty="0" smtClean="0"/>
              <a:t> </a:t>
            </a:r>
            <a:r>
              <a:rPr lang="en-US" dirty="0" err="1" smtClean="0"/>
              <a:t>utama</a:t>
            </a:r>
            <a:r>
              <a:rPr lang="en-US" dirty="0" smtClean="0"/>
              <a:t>, </a:t>
            </a:r>
            <a:r>
              <a:rPr lang="en-US" dirty="0" err="1" smtClean="0"/>
              <a:t>yaitu</a:t>
            </a:r>
            <a:r>
              <a:rPr lang="en-US" dirty="0" smtClean="0"/>
              <a:t> </a:t>
            </a:r>
            <a:r>
              <a:rPr lang="en-US" dirty="0" err="1" smtClean="0"/>
              <a:t>lembaga</a:t>
            </a:r>
            <a:r>
              <a:rPr lang="en-US" dirty="0" smtClean="0"/>
              <a:t> </a:t>
            </a:r>
            <a:r>
              <a:rPr lang="en-US" dirty="0" err="1" smtClean="0"/>
              <a:t>politik</a:t>
            </a:r>
            <a:r>
              <a:rPr lang="en-US" dirty="0" smtClean="0"/>
              <a:t> yang </a:t>
            </a:r>
            <a:r>
              <a:rPr lang="en-US" dirty="0" err="1" smtClean="0"/>
              <a:t>dominan</a:t>
            </a:r>
            <a:r>
              <a:rPr lang="en-US" dirty="0" smtClean="0"/>
              <a:t> </a:t>
            </a:r>
            <a:r>
              <a:rPr lang="en-US" dirty="0" err="1" smtClean="0"/>
              <a:t>adalah</a:t>
            </a:r>
            <a:r>
              <a:rPr lang="en-US" dirty="0" smtClean="0"/>
              <a:t> </a:t>
            </a:r>
            <a:r>
              <a:rPr lang="en-US" dirty="0" err="1" smtClean="0"/>
              <a:t>birokrasi</a:t>
            </a:r>
            <a:r>
              <a:rPr lang="en-US" dirty="0" smtClean="0"/>
              <a:t>, </a:t>
            </a:r>
            <a:r>
              <a:rPr lang="en-US" dirty="0" err="1" smtClean="0"/>
              <a:t>lembaga-lembaga</a:t>
            </a:r>
            <a:r>
              <a:rPr lang="en-US" dirty="0" smtClean="0"/>
              <a:t> </a:t>
            </a:r>
            <a:r>
              <a:rPr lang="en-US" dirty="0" err="1" smtClean="0"/>
              <a:t>politik</a:t>
            </a:r>
            <a:r>
              <a:rPr lang="en-US" dirty="0" smtClean="0"/>
              <a:t> </a:t>
            </a:r>
            <a:r>
              <a:rPr lang="en-US" dirty="0" err="1" smtClean="0"/>
              <a:t>lainnya</a:t>
            </a:r>
            <a:r>
              <a:rPr lang="en-US" dirty="0" smtClean="0"/>
              <a:t> </a:t>
            </a:r>
            <a:r>
              <a:rPr lang="en-US" dirty="0" err="1" smtClean="0"/>
              <a:t>seperti</a:t>
            </a:r>
            <a:r>
              <a:rPr lang="en-US" dirty="0" smtClean="0"/>
              <a:t> </a:t>
            </a:r>
            <a:r>
              <a:rPr lang="en-US" dirty="0" err="1" smtClean="0"/>
              <a:t>parlemen</a:t>
            </a:r>
            <a:r>
              <a:rPr lang="en-US" dirty="0" smtClean="0"/>
              <a:t>, </a:t>
            </a:r>
            <a:r>
              <a:rPr lang="en-US" dirty="0" err="1" smtClean="0"/>
              <a:t>partai</a:t>
            </a:r>
            <a:r>
              <a:rPr lang="en-US" dirty="0" smtClean="0"/>
              <a:t> </a:t>
            </a:r>
            <a:r>
              <a:rPr lang="en-US" dirty="0" err="1" smtClean="0"/>
              <a:t>politik</a:t>
            </a:r>
            <a:r>
              <a:rPr lang="en-US" dirty="0" smtClean="0"/>
              <a:t>, </a:t>
            </a:r>
            <a:r>
              <a:rPr lang="en-US" dirty="0" err="1" smtClean="0"/>
              <a:t>dan</a:t>
            </a:r>
            <a:r>
              <a:rPr lang="en-US" dirty="0" smtClean="0"/>
              <a:t> </a:t>
            </a:r>
            <a:r>
              <a:rPr lang="en-US" dirty="0" err="1" smtClean="0"/>
              <a:t>kelompok-kelompok</a:t>
            </a:r>
            <a:r>
              <a:rPr lang="en-US" dirty="0" smtClean="0"/>
              <a:t> </a:t>
            </a:r>
            <a:r>
              <a:rPr lang="en-US" dirty="0" err="1" smtClean="0"/>
              <a:t>kepentingan</a:t>
            </a:r>
            <a:r>
              <a:rPr lang="en-US" dirty="0" smtClean="0"/>
              <a:t> </a:t>
            </a:r>
            <a:r>
              <a:rPr lang="en-US" dirty="0" err="1" smtClean="0"/>
              <a:t>berada</a:t>
            </a:r>
            <a:r>
              <a:rPr lang="en-US" dirty="0" smtClean="0"/>
              <a:t> </a:t>
            </a:r>
            <a:r>
              <a:rPr lang="en-US" dirty="0" err="1" smtClean="0"/>
              <a:t>dalam</a:t>
            </a:r>
            <a:r>
              <a:rPr lang="en-US" dirty="0" smtClean="0"/>
              <a:t> </a:t>
            </a:r>
            <a:r>
              <a:rPr lang="en-US" dirty="0" err="1" smtClean="0"/>
              <a:t>keadaan</a:t>
            </a:r>
            <a:r>
              <a:rPr lang="en-US" dirty="0" smtClean="0"/>
              <a:t> </a:t>
            </a:r>
            <a:r>
              <a:rPr lang="en-US" dirty="0" err="1" smtClean="0"/>
              <a:t>lemah</a:t>
            </a:r>
            <a:r>
              <a:rPr lang="en-US" dirty="0" smtClean="0"/>
              <a:t> </a:t>
            </a:r>
            <a:r>
              <a:rPr lang="en-US" dirty="0" err="1" smtClean="0"/>
              <a:t>sehingga</a:t>
            </a:r>
            <a:r>
              <a:rPr lang="en-US" dirty="0" smtClean="0"/>
              <a:t> </a:t>
            </a:r>
            <a:r>
              <a:rPr lang="en-US" dirty="0" err="1" smtClean="0"/>
              <a:t>tidak</a:t>
            </a:r>
            <a:r>
              <a:rPr lang="en-US" dirty="0" smtClean="0"/>
              <a:t> </a:t>
            </a:r>
            <a:r>
              <a:rPr lang="en-US" dirty="0" err="1" smtClean="0"/>
              <a:t>mampu</a:t>
            </a:r>
            <a:r>
              <a:rPr lang="en-US" dirty="0" smtClean="0"/>
              <a:t> </a:t>
            </a:r>
            <a:r>
              <a:rPr lang="en-US" dirty="0" err="1" smtClean="0"/>
              <a:t>mengimbangi</a:t>
            </a:r>
            <a:r>
              <a:rPr lang="en-US" dirty="0" smtClean="0"/>
              <a:t> </a:t>
            </a:r>
            <a:r>
              <a:rPr lang="en-US" dirty="0" err="1" smtClean="0"/>
              <a:t>atau</a:t>
            </a:r>
            <a:r>
              <a:rPr lang="en-US" dirty="0" smtClean="0"/>
              <a:t> </a:t>
            </a:r>
            <a:r>
              <a:rPr lang="en-US" dirty="0" err="1" smtClean="0"/>
              <a:t>mengontrol</a:t>
            </a:r>
            <a:r>
              <a:rPr lang="en-US" dirty="0" smtClean="0"/>
              <a:t> </a:t>
            </a:r>
            <a:r>
              <a:rPr lang="en-US" dirty="0" err="1" smtClean="0"/>
              <a:t>kekuatan</a:t>
            </a:r>
            <a:r>
              <a:rPr lang="en-US" dirty="0" smtClean="0"/>
              <a:t> </a:t>
            </a:r>
            <a:r>
              <a:rPr lang="en-US" dirty="0" err="1" smtClean="0"/>
              <a:t>birokrasi</a:t>
            </a:r>
            <a:r>
              <a:rPr lang="en-US" dirty="0" smtClean="0"/>
              <a:t>, </a:t>
            </a:r>
            <a:r>
              <a:rPr lang="en-US" dirty="0" err="1" smtClean="0"/>
              <a:t>serta</a:t>
            </a:r>
            <a:r>
              <a:rPr lang="en-US" dirty="0" smtClean="0"/>
              <a:t> </a:t>
            </a:r>
            <a:r>
              <a:rPr lang="en-US" dirty="0" err="1" smtClean="0"/>
              <a:t>massa</a:t>
            </a:r>
            <a:r>
              <a:rPr lang="en-US" dirty="0" smtClean="0"/>
              <a:t> </a:t>
            </a:r>
            <a:r>
              <a:rPr lang="en-US" dirty="0" err="1" smtClean="0"/>
              <a:t>di</a:t>
            </a:r>
            <a:r>
              <a:rPr lang="en-US" dirty="0" smtClean="0"/>
              <a:t> </a:t>
            </a:r>
            <a:r>
              <a:rPr lang="en-US" dirty="0" err="1" smtClean="0"/>
              <a:t>luar</a:t>
            </a:r>
            <a:r>
              <a:rPr lang="en-US" dirty="0" smtClean="0"/>
              <a:t> </a:t>
            </a:r>
            <a:r>
              <a:rPr lang="en-US" dirty="0" err="1" smtClean="0"/>
              <a:t>birokrasi</a:t>
            </a:r>
            <a:r>
              <a:rPr lang="en-US" dirty="0" smtClean="0"/>
              <a:t> </a:t>
            </a:r>
            <a:r>
              <a:rPr lang="en-US" dirty="0" err="1" smtClean="0"/>
              <a:t>secara</a:t>
            </a:r>
            <a:r>
              <a:rPr lang="en-US" dirty="0" smtClean="0"/>
              <a:t> </a:t>
            </a:r>
            <a:r>
              <a:rPr lang="en-US" dirty="0" err="1" smtClean="0"/>
              <a:t>politik</a:t>
            </a:r>
            <a:r>
              <a:rPr lang="en-US" dirty="0" smtClean="0"/>
              <a:t> </a:t>
            </a:r>
            <a:r>
              <a:rPr lang="en-US" dirty="0" err="1" smtClean="0"/>
              <a:t>dan</a:t>
            </a:r>
            <a:r>
              <a:rPr lang="en-US" dirty="0" smtClean="0"/>
              <a:t> </a:t>
            </a:r>
            <a:r>
              <a:rPr lang="en-US" dirty="0" err="1" smtClean="0"/>
              <a:t>ekonomis</a:t>
            </a:r>
            <a:r>
              <a:rPr lang="en-US" dirty="0" smtClean="0"/>
              <a:t> </a:t>
            </a:r>
            <a:r>
              <a:rPr lang="en-US" dirty="0" err="1" smtClean="0"/>
              <a:t>adalah</a:t>
            </a:r>
            <a:r>
              <a:rPr lang="en-US" dirty="0" smtClean="0"/>
              <a:t> </a:t>
            </a:r>
            <a:r>
              <a:rPr lang="en-US" dirty="0" err="1" smtClean="0"/>
              <a:t>pasif</a:t>
            </a:r>
            <a:r>
              <a:rPr lang="en-US" dirty="0" smtClean="0"/>
              <a:t>, yang </a:t>
            </a:r>
            <a:r>
              <a:rPr lang="en-US" dirty="0" err="1" smtClean="0"/>
              <a:t>sebagian</a:t>
            </a:r>
            <a:r>
              <a:rPr lang="en-US" dirty="0" smtClean="0"/>
              <a:t> </a:t>
            </a:r>
            <a:r>
              <a:rPr lang="en-US" dirty="0" err="1" smtClean="0"/>
              <a:t>adalah</a:t>
            </a:r>
            <a:r>
              <a:rPr lang="en-US" dirty="0" smtClean="0"/>
              <a:t> </a:t>
            </a:r>
            <a:r>
              <a:rPr lang="en-US" dirty="0" err="1" smtClean="0"/>
              <a:t>merupakan</a:t>
            </a:r>
            <a:r>
              <a:rPr lang="en-US" dirty="0" smtClean="0"/>
              <a:t> </a:t>
            </a:r>
            <a:r>
              <a:rPr lang="en-US" dirty="0" err="1" smtClean="0"/>
              <a:t>kelemahan</a:t>
            </a:r>
            <a:r>
              <a:rPr lang="en-US" dirty="0" smtClean="0"/>
              <a:t> </a:t>
            </a:r>
            <a:r>
              <a:rPr lang="en-US" dirty="0" err="1" smtClean="0"/>
              <a:t>parpol</a:t>
            </a:r>
            <a:r>
              <a:rPr lang="en-US" dirty="0" smtClean="0"/>
              <a:t> </a:t>
            </a:r>
            <a:r>
              <a:rPr lang="en-US" dirty="0" err="1" smtClean="0"/>
              <a:t>dan</a:t>
            </a:r>
            <a:r>
              <a:rPr lang="en-US" dirty="0" smtClean="0"/>
              <a:t> </a:t>
            </a:r>
            <a:r>
              <a:rPr lang="en-US" dirty="0" err="1" smtClean="0"/>
              <a:t>secara</a:t>
            </a:r>
            <a:r>
              <a:rPr lang="en-US" dirty="0" smtClean="0"/>
              <a:t> </a:t>
            </a:r>
            <a:r>
              <a:rPr lang="en-US" dirty="0" err="1" smtClean="0"/>
              <a:t>timbal</a:t>
            </a:r>
            <a:r>
              <a:rPr lang="en-US" dirty="0" smtClean="0"/>
              <a:t> </a:t>
            </a:r>
            <a:r>
              <a:rPr lang="en-US" dirty="0" err="1" smtClean="0"/>
              <a:t>balik</a:t>
            </a:r>
            <a:r>
              <a:rPr lang="en-US" dirty="0" smtClean="0"/>
              <a:t> </a:t>
            </a:r>
            <a:r>
              <a:rPr lang="en-US" dirty="0" err="1" smtClean="0"/>
              <a:t>menguatkan</a:t>
            </a:r>
            <a:r>
              <a:rPr lang="en-US" dirty="0" smtClean="0"/>
              <a:t> </a:t>
            </a:r>
            <a:r>
              <a:rPr lang="en-US" dirty="0" err="1" smtClean="0"/>
              <a:t>birokrasi</a:t>
            </a:r>
            <a:r>
              <a:rPr lang="en-US" dirty="0" smtClean="0"/>
              <a:t>.</a:t>
            </a:r>
            <a:endParaRPr lang="id-ID" dirty="0" smtClean="0"/>
          </a:p>
          <a:p>
            <a:pPr>
              <a:buNone/>
            </a:pPr>
            <a:endParaRPr lang="id-ID" dirty="0" smtClean="0"/>
          </a:p>
          <a:p>
            <a:pPr>
              <a:buNone/>
            </a:pPr>
            <a:endParaRPr lang="id-ID" dirty="0"/>
          </a:p>
        </p:txBody>
      </p:sp>
      <p:sp>
        <p:nvSpPr>
          <p:cNvPr id="2" name="Title 1"/>
          <p:cNvSpPr>
            <a:spLocks noGrp="1"/>
          </p:cNvSpPr>
          <p:nvPr>
            <p:ph type="title"/>
          </p:nvPr>
        </p:nvSpPr>
        <p:spPr/>
        <p:txBody>
          <a:bodyPr/>
          <a:lstStyle/>
          <a:p>
            <a:r>
              <a:rPr lang="id-ID" dirty="0" smtClean="0"/>
              <a:t>BIROKRASI POLITIK</a:t>
            </a:r>
            <a:endParaRPr lang="id-ID"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KONSEP DASAR BIROKRASI</a:t>
            </a:r>
            <a:endParaRPr lang="en-US" b="1" dirty="0"/>
          </a:p>
        </p:txBody>
      </p:sp>
      <p:sp>
        <p:nvSpPr>
          <p:cNvPr id="3" name="Subtitle 2"/>
          <p:cNvSpPr>
            <a:spLocks noGrp="1"/>
          </p:cNvSpPr>
          <p:nvPr>
            <p:ph type="subTitle" idx="1"/>
          </p:nvPr>
        </p:nvSpPr>
        <p:spPr/>
        <p:txBody>
          <a:bodyPr>
            <a:normAutofit fontScale="85000" lnSpcReduction="20000"/>
          </a:bodyPr>
          <a:lstStyle/>
          <a:p>
            <a:r>
              <a:rPr lang="en-US" sz="2000" b="1" dirty="0" err="1" smtClean="0">
                <a:solidFill>
                  <a:srgbClr val="FF0000"/>
                </a:solidFill>
              </a:rPr>
              <a:t>Oleh</a:t>
            </a:r>
            <a:r>
              <a:rPr lang="en-US" sz="2000" b="1" dirty="0" smtClean="0">
                <a:solidFill>
                  <a:srgbClr val="FF0000"/>
                </a:solidFill>
              </a:rPr>
              <a:t> : </a:t>
            </a:r>
          </a:p>
          <a:p>
            <a:endParaRPr lang="en-US" sz="2000" dirty="0">
              <a:solidFill>
                <a:srgbClr val="FF0000"/>
              </a:solidFill>
            </a:endParaRPr>
          </a:p>
          <a:p>
            <a:endParaRPr lang="en-US" sz="2000" dirty="0" smtClean="0">
              <a:solidFill>
                <a:srgbClr val="FF0000"/>
              </a:solidFill>
            </a:endParaRPr>
          </a:p>
          <a:p>
            <a:r>
              <a:rPr lang="en-US" sz="2400" dirty="0" smtClean="0">
                <a:solidFill>
                  <a:srgbClr val="C00000"/>
                </a:solidFill>
              </a:rPr>
              <a:t>D</a:t>
            </a:r>
            <a:r>
              <a:rPr lang="id-ID" sz="2400" dirty="0" smtClean="0">
                <a:solidFill>
                  <a:srgbClr val="C00000"/>
                </a:solidFill>
              </a:rPr>
              <a:t>JONI GUNANTO, S.IP, M.Si</a:t>
            </a:r>
          </a:p>
          <a:p>
            <a:endParaRPr lang="en-US" sz="2800" b="1" dirty="0">
              <a:solidFill>
                <a:srgbClr val="FF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i="1" dirty="0" err="1" smtClean="0"/>
              <a:t>Bureaucratie</a:t>
            </a:r>
            <a:r>
              <a:rPr lang="en-US" i="1" dirty="0" smtClean="0"/>
              <a:t> </a:t>
            </a:r>
            <a:r>
              <a:rPr lang="en-US" dirty="0" smtClean="0"/>
              <a:t>(</a:t>
            </a:r>
            <a:r>
              <a:rPr lang="en-US" dirty="0" err="1" smtClean="0"/>
              <a:t>Bahasa</a:t>
            </a:r>
            <a:r>
              <a:rPr lang="en-US" dirty="0" smtClean="0"/>
              <a:t> </a:t>
            </a:r>
            <a:r>
              <a:rPr lang="en-US" dirty="0" err="1" smtClean="0"/>
              <a:t>Perancis</a:t>
            </a:r>
            <a:r>
              <a:rPr lang="en-US" dirty="0" smtClean="0"/>
              <a:t>)</a:t>
            </a:r>
          </a:p>
          <a:p>
            <a:r>
              <a:rPr lang="en-US" i="1" dirty="0" err="1" smtClean="0"/>
              <a:t>Bureaukratie</a:t>
            </a:r>
            <a:r>
              <a:rPr lang="en-US" i="1" dirty="0" smtClean="0"/>
              <a:t>- </a:t>
            </a:r>
            <a:r>
              <a:rPr lang="en-US" i="1" dirty="0" err="1" smtClean="0"/>
              <a:t>Burokratie</a:t>
            </a:r>
            <a:r>
              <a:rPr lang="en-US" dirty="0" smtClean="0"/>
              <a:t>(</a:t>
            </a:r>
            <a:r>
              <a:rPr lang="en-US" dirty="0" err="1" smtClean="0"/>
              <a:t>Bahasa</a:t>
            </a:r>
            <a:r>
              <a:rPr lang="en-US" dirty="0" smtClean="0"/>
              <a:t> </a:t>
            </a:r>
            <a:r>
              <a:rPr lang="en-US" dirty="0" err="1" smtClean="0"/>
              <a:t>Jerman</a:t>
            </a:r>
            <a:r>
              <a:rPr lang="en-US" dirty="0" smtClean="0"/>
              <a:t>) </a:t>
            </a:r>
          </a:p>
          <a:p>
            <a:r>
              <a:rPr lang="en-US" i="1" dirty="0" err="1" smtClean="0"/>
              <a:t>Burocrazia</a:t>
            </a:r>
            <a:r>
              <a:rPr lang="en-US" i="1" dirty="0" smtClean="0"/>
              <a:t>  </a:t>
            </a:r>
            <a:r>
              <a:rPr lang="en-US" dirty="0" smtClean="0"/>
              <a:t>(</a:t>
            </a:r>
            <a:r>
              <a:rPr lang="en-US" dirty="0" err="1" smtClean="0"/>
              <a:t>di</a:t>
            </a:r>
            <a:r>
              <a:rPr lang="en-US" dirty="0" smtClean="0"/>
              <a:t> Italia)</a:t>
            </a:r>
          </a:p>
          <a:p>
            <a:r>
              <a:rPr lang="en-US" i="1" dirty="0" smtClean="0"/>
              <a:t>Bureaucracy </a:t>
            </a:r>
            <a:r>
              <a:rPr lang="en-US" dirty="0" smtClean="0"/>
              <a:t> (</a:t>
            </a:r>
            <a:r>
              <a:rPr lang="en-US" dirty="0" err="1"/>
              <a:t>B</a:t>
            </a:r>
            <a:r>
              <a:rPr lang="en-US" dirty="0" err="1" smtClean="0"/>
              <a:t>ahasa</a:t>
            </a:r>
            <a:r>
              <a:rPr lang="en-US" dirty="0" smtClean="0"/>
              <a:t> </a:t>
            </a:r>
            <a:r>
              <a:rPr lang="en-US" dirty="0" err="1" smtClean="0"/>
              <a:t>Inggris</a:t>
            </a:r>
            <a:r>
              <a:rPr lang="en-US" dirty="0" smtClean="0"/>
              <a:t>)-</a:t>
            </a:r>
            <a:r>
              <a:rPr lang="en-US" i="1" dirty="0" smtClean="0"/>
              <a:t> </a:t>
            </a:r>
            <a:r>
              <a:rPr lang="en-US" i="1" dirty="0"/>
              <a:t>Bureaucrat </a:t>
            </a:r>
            <a:r>
              <a:rPr lang="en-US" i="1" dirty="0" smtClean="0"/>
              <a:t>, </a:t>
            </a:r>
            <a:r>
              <a:rPr lang="en-US" i="1" dirty="0"/>
              <a:t>Bureaucratic,  </a:t>
            </a:r>
            <a:r>
              <a:rPr lang="en-US" i="1" dirty="0" err="1"/>
              <a:t>Bureaucratism</a:t>
            </a:r>
            <a:r>
              <a:rPr lang="en-US" i="1" dirty="0"/>
              <a:t>,  </a:t>
            </a:r>
            <a:r>
              <a:rPr lang="en-US" i="1" dirty="0" err="1"/>
              <a:t>Bureaucratist</a:t>
            </a:r>
            <a:r>
              <a:rPr lang="en-US" i="1" dirty="0"/>
              <a:t> </a:t>
            </a:r>
            <a:r>
              <a:rPr lang="en-US" dirty="0" err="1"/>
              <a:t>dan</a:t>
            </a:r>
            <a:r>
              <a:rPr lang="en-US" dirty="0"/>
              <a:t> </a:t>
            </a:r>
            <a:r>
              <a:rPr lang="en-US" i="1" dirty="0"/>
              <a:t>Bureaucratization </a:t>
            </a:r>
            <a:r>
              <a:rPr lang="en-US" dirty="0"/>
              <a:t> </a:t>
            </a:r>
            <a:endParaRPr lang="en-US" dirty="0" smtClean="0"/>
          </a:p>
          <a:p>
            <a:endParaRPr lang="en-US" dirty="0"/>
          </a:p>
          <a:p>
            <a:pPr>
              <a:buNone/>
            </a:pPr>
            <a:r>
              <a:rPr lang="en-US" dirty="0" smtClean="0"/>
              <a:t>(</a:t>
            </a:r>
            <a:r>
              <a:rPr lang="en-US" dirty="0" err="1" smtClean="0"/>
              <a:t>Sumber</a:t>
            </a:r>
            <a:r>
              <a:rPr lang="en-US" dirty="0" smtClean="0"/>
              <a:t> : </a:t>
            </a:r>
            <a:r>
              <a:rPr lang="en-US" dirty="0" err="1" smtClean="0"/>
              <a:t>Albrow</a:t>
            </a:r>
            <a:r>
              <a:rPr lang="en-US" dirty="0"/>
              <a:t>, 1989: 3)</a:t>
            </a:r>
            <a:r>
              <a:rPr lang="en-US" i="1" dirty="0"/>
              <a:t>.</a:t>
            </a:r>
            <a:endParaRPr lang="en-US" dirty="0"/>
          </a:p>
        </p:txBody>
      </p:sp>
      <p:sp>
        <p:nvSpPr>
          <p:cNvPr id="2" name="Title 1"/>
          <p:cNvSpPr>
            <a:spLocks noGrp="1"/>
          </p:cNvSpPr>
          <p:nvPr>
            <p:ph type="title"/>
          </p:nvPr>
        </p:nvSpPr>
        <p:spPr/>
        <p:txBody>
          <a:bodyPr/>
          <a:lstStyle/>
          <a:p>
            <a:r>
              <a:rPr lang="en-US" dirty="0" err="1" smtClean="0"/>
              <a:t>Istilah</a:t>
            </a:r>
            <a:r>
              <a:rPr lang="en-US" dirty="0" smtClean="0"/>
              <a:t> </a:t>
            </a:r>
            <a:r>
              <a:rPr lang="en-US" dirty="0" err="1" smtClean="0"/>
              <a:t>Birokrasi</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8686800" cy="5071872"/>
          </a:xfrm>
        </p:spPr>
        <p:txBody>
          <a:bodyPr>
            <a:normAutofit lnSpcReduction="10000"/>
          </a:bodyPr>
          <a:lstStyle/>
          <a:p>
            <a:pPr>
              <a:buNone/>
            </a:pPr>
            <a:r>
              <a:rPr lang="en-US" b="1" dirty="0" err="1" smtClean="0"/>
              <a:t>Birokrasi</a:t>
            </a:r>
            <a:r>
              <a:rPr lang="en-US" b="1" dirty="0" smtClean="0"/>
              <a:t> </a:t>
            </a:r>
            <a:r>
              <a:rPr lang="en-US" b="1" dirty="0" err="1" smtClean="0"/>
              <a:t>berasal</a:t>
            </a:r>
            <a:r>
              <a:rPr lang="en-US" b="1" dirty="0" smtClean="0"/>
              <a:t> </a:t>
            </a:r>
            <a:r>
              <a:rPr lang="en-US" b="1" dirty="0" err="1" smtClean="0"/>
              <a:t>dari</a:t>
            </a:r>
            <a:r>
              <a:rPr lang="en-US" b="1" dirty="0" smtClean="0"/>
              <a:t> </a:t>
            </a:r>
            <a:r>
              <a:rPr lang="en-US" b="1" dirty="0" err="1" smtClean="0"/>
              <a:t>dua</a:t>
            </a:r>
            <a:r>
              <a:rPr lang="en-US" b="1" dirty="0" smtClean="0"/>
              <a:t> </a:t>
            </a:r>
            <a:r>
              <a:rPr lang="en-US" b="1" dirty="0" err="1" smtClean="0"/>
              <a:t>kata</a:t>
            </a:r>
            <a:r>
              <a:rPr lang="en-US" b="1" dirty="0" smtClean="0"/>
              <a:t>: </a:t>
            </a:r>
          </a:p>
          <a:p>
            <a:r>
              <a:rPr lang="en-US" dirty="0" smtClean="0"/>
              <a:t> “biro” (</a:t>
            </a:r>
            <a:r>
              <a:rPr lang="en-US" i="1" dirty="0" smtClean="0"/>
              <a:t>“bureau”) </a:t>
            </a:r>
            <a:r>
              <a:rPr lang="en-US" dirty="0" smtClean="0"/>
              <a:t>yang </a:t>
            </a:r>
            <a:r>
              <a:rPr lang="en-US" dirty="0" err="1" smtClean="0"/>
              <a:t>berarti</a:t>
            </a:r>
            <a:r>
              <a:rPr lang="en-US" dirty="0" smtClean="0"/>
              <a:t> </a:t>
            </a:r>
            <a:r>
              <a:rPr lang="en-US" dirty="0" err="1" smtClean="0"/>
              <a:t>meja</a:t>
            </a:r>
            <a:r>
              <a:rPr lang="en-US" dirty="0" smtClean="0"/>
              <a:t> </a:t>
            </a:r>
            <a:r>
              <a:rPr lang="en-US" dirty="0" err="1" smtClean="0"/>
              <a:t>tulis</a:t>
            </a:r>
            <a:r>
              <a:rPr lang="en-US" dirty="0" smtClean="0"/>
              <a:t> (</a:t>
            </a:r>
            <a:r>
              <a:rPr lang="en-US" dirty="0" err="1" smtClean="0"/>
              <a:t>Albrow</a:t>
            </a:r>
            <a:r>
              <a:rPr lang="en-US" dirty="0" smtClean="0"/>
              <a:t>, 1989: 2-3)</a:t>
            </a:r>
            <a:r>
              <a:rPr lang="en-US" dirty="0" err="1" smtClean="0"/>
              <a:t>sebagai</a:t>
            </a:r>
            <a:r>
              <a:rPr lang="en-US" dirty="0" smtClean="0"/>
              <a:t> </a:t>
            </a:r>
            <a:r>
              <a:rPr lang="en-US" dirty="0" err="1" smtClean="0"/>
              <a:t>suatu</a:t>
            </a:r>
            <a:r>
              <a:rPr lang="en-US" dirty="0" smtClean="0"/>
              <a:t> </a:t>
            </a:r>
            <a:r>
              <a:rPr lang="en-US" dirty="0" err="1" smtClean="0"/>
              <a:t>tempat</a:t>
            </a:r>
            <a:r>
              <a:rPr lang="en-US" dirty="0" smtClean="0"/>
              <a:t> , </a:t>
            </a:r>
            <a:r>
              <a:rPr lang="en-US" dirty="0" err="1" smtClean="0"/>
              <a:t>para</a:t>
            </a:r>
            <a:r>
              <a:rPr lang="en-US" dirty="0" smtClean="0"/>
              <a:t> </a:t>
            </a:r>
            <a:r>
              <a:rPr lang="en-US" dirty="0" err="1" smtClean="0"/>
              <a:t>pejabat</a:t>
            </a:r>
            <a:r>
              <a:rPr lang="en-US" dirty="0" smtClean="0"/>
              <a:t> </a:t>
            </a:r>
            <a:r>
              <a:rPr lang="en-US" dirty="0" err="1" smtClean="0"/>
              <a:t>bekerja</a:t>
            </a:r>
            <a:endParaRPr lang="en-US" dirty="0" smtClean="0"/>
          </a:p>
          <a:p>
            <a:r>
              <a:rPr lang="en-US" i="1" dirty="0" err="1" smtClean="0"/>
              <a:t>cracy</a:t>
            </a:r>
            <a:r>
              <a:rPr lang="en-US" i="1" dirty="0" smtClean="0"/>
              <a:t> </a:t>
            </a:r>
            <a:r>
              <a:rPr lang="en-US" dirty="0" err="1" smtClean="0"/>
              <a:t>atau</a:t>
            </a:r>
            <a:r>
              <a:rPr lang="en-US" dirty="0" smtClean="0"/>
              <a:t> </a:t>
            </a:r>
            <a:r>
              <a:rPr lang="en-US" i="1" dirty="0" err="1" smtClean="0"/>
              <a:t>cratos</a:t>
            </a:r>
            <a:r>
              <a:rPr lang="en-US" i="1" dirty="0" smtClean="0"/>
              <a:t> </a:t>
            </a:r>
            <a:r>
              <a:rPr lang="en-US" dirty="0" smtClean="0"/>
              <a:t>yang </a:t>
            </a:r>
            <a:r>
              <a:rPr lang="en-US" dirty="0" err="1" smtClean="0"/>
              <a:t>berarti</a:t>
            </a:r>
            <a:r>
              <a:rPr lang="en-US" dirty="0" smtClean="0"/>
              <a:t> </a:t>
            </a:r>
            <a:r>
              <a:rPr lang="en-US" dirty="0" err="1" smtClean="0"/>
              <a:t>pemerintahan</a:t>
            </a:r>
            <a:r>
              <a:rPr lang="en-US" dirty="0" smtClean="0"/>
              <a:t> (</a:t>
            </a:r>
            <a:r>
              <a:rPr lang="en-US" dirty="0" err="1" smtClean="0"/>
              <a:t>Riyadi</a:t>
            </a:r>
            <a:r>
              <a:rPr lang="en-US" dirty="0" smtClean="0"/>
              <a:t>, 2008: 102)</a:t>
            </a:r>
          </a:p>
          <a:p>
            <a:pPr>
              <a:buNone/>
            </a:pPr>
            <a:r>
              <a:rPr lang="en-US" b="1" dirty="0" err="1" smtClean="0"/>
              <a:t>Secara</a:t>
            </a:r>
            <a:r>
              <a:rPr lang="en-US" b="1" dirty="0" smtClean="0"/>
              <a:t> </a:t>
            </a:r>
            <a:r>
              <a:rPr lang="en-US" b="1" dirty="0" err="1" smtClean="0"/>
              <a:t>Harfiah</a:t>
            </a:r>
            <a:r>
              <a:rPr lang="en-US" b="1" dirty="0" smtClean="0"/>
              <a:t> </a:t>
            </a:r>
            <a:r>
              <a:rPr lang="en-US" b="1" dirty="0" err="1" smtClean="0"/>
              <a:t>Birokrasi</a:t>
            </a:r>
            <a:r>
              <a:rPr lang="en-US" b="1" dirty="0" smtClean="0"/>
              <a:t> </a:t>
            </a:r>
            <a:r>
              <a:rPr lang="en-US" b="1" dirty="0" err="1" smtClean="0"/>
              <a:t>diartikan</a:t>
            </a:r>
            <a:r>
              <a:rPr lang="en-US" b="1" dirty="0" smtClean="0"/>
              <a:t> </a:t>
            </a:r>
            <a:r>
              <a:rPr lang="en-US" b="1" dirty="0" err="1" smtClean="0"/>
              <a:t>sebagai</a:t>
            </a:r>
            <a:r>
              <a:rPr lang="en-US" b="1" dirty="0" smtClean="0"/>
              <a:t>:  </a:t>
            </a:r>
            <a:r>
              <a:rPr lang="en-US" dirty="0" err="1" smtClean="0"/>
              <a:t>pemerintahan</a:t>
            </a:r>
            <a:r>
              <a:rPr lang="en-US" dirty="0" smtClean="0"/>
              <a:t> yang </a:t>
            </a:r>
            <a:r>
              <a:rPr lang="en-US" dirty="0" err="1" smtClean="0"/>
              <a:t>dilakukan</a:t>
            </a:r>
            <a:r>
              <a:rPr lang="en-US" dirty="0" smtClean="0"/>
              <a:t> </a:t>
            </a:r>
            <a:r>
              <a:rPr lang="en-US" dirty="0" err="1" smtClean="0"/>
              <a:t>dari</a:t>
            </a:r>
            <a:r>
              <a:rPr lang="en-US" dirty="0" smtClean="0"/>
              <a:t> </a:t>
            </a:r>
            <a:r>
              <a:rPr lang="en-US" dirty="0" err="1" smtClean="0"/>
              <a:t>atas</a:t>
            </a:r>
            <a:r>
              <a:rPr lang="en-US" dirty="0" smtClean="0"/>
              <a:t> </a:t>
            </a:r>
            <a:r>
              <a:rPr lang="en-US" dirty="0" err="1" smtClean="0"/>
              <a:t>meja</a:t>
            </a:r>
            <a:r>
              <a:rPr lang="en-US" dirty="0" smtClean="0"/>
              <a:t>. </a:t>
            </a:r>
            <a:r>
              <a:rPr lang="en-US" dirty="0" err="1" smtClean="0"/>
              <a:t>Jadi</a:t>
            </a:r>
            <a:r>
              <a:rPr lang="en-US" dirty="0" smtClean="0"/>
              <a:t> </a:t>
            </a:r>
            <a:r>
              <a:rPr lang="en-US" dirty="0" err="1" smtClean="0"/>
              <a:t>kegiatan-kegiatan</a:t>
            </a:r>
            <a:r>
              <a:rPr lang="en-US" dirty="0" smtClean="0"/>
              <a:t> yang </a:t>
            </a:r>
            <a:r>
              <a:rPr lang="en-US" dirty="0" err="1" smtClean="0"/>
              <a:t>dilakukan</a:t>
            </a:r>
            <a:r>
              <a:rPr lang="en-US" dirty="0" smtClean="0"/>
              <a:t> </a:t>
            </a:r>
            <a:r>
              <a:rPr lang="en-US" dirty="0" err="1" smtClean="0"/>
              <a:t>melalui</a:t>
            </a:r>
            <a:r>
              <a:rPr lang="en-US" dirty="0" smtClean="0"/>
              <a:t> </a:t>
            </a:r>
            <a:r>
              <a:rPr lang="en-US" dirty="0" err="1" smtClean="0"/>
              <a:t>meja-meja</a:t>
            </a:r>
            <a:r>
              <a:rPr lang="en-US" dirty="0" smtClean="0"/>
              <a:t> yang </a:t>
            </a:r>
            <a:r>
              <a:rPr lang="en-US" dirty="0" err="1" smtClean="0"/>
              <a:t>berada</a:t>
            </a:r>
            <a:r>
              <a:rPr lang="en-US" dirty="0" smtClean="0"/>
              <a:t> </a:t>
            </a:r>
            <a:r>
              <a:rPr lang="en-US" dirty="0" err="1" smtClean="0"/>
              <a:t>di</a:t>
            </a:r>
            <a:r>
              <a:rPr lang="en-US" dirty="0" smtClean="0"/>
              <a:t> </a:t>
            </a:r>
            <a:r>
              <a:rPr lang="en-US" dirty="0" err="1" smtClean="0"/>
              <a:t>kantor-kantor</a:t>
            </a:r>
            <a:r>
              <a:rPr lang="en-US" dirty="0" smtClean="0"/>
              <a:t> </a:t>
            </a:r>
            <a:r>
              <a:rPr lang="en-US" dirty="0" err="1" smtClean="0"/>
              <a:t>pemerintahan</a:t>
            </a:r>
            <a:r>
              <a:rPr lang="en-US" dirty="0" smtClean="0"/>
              <a:t>. </a:t>
            </a:r>
            <a:r>
              <a:rPr lang="en-US" dirty="0" err="1" smtClean="0"/>
              <a:t>Dengan</a:t>
            </a:r>
            <a:r>
              <a:rPr lang="en-US" dirty="0" smtClean="0"/>
              <a:t> </a:t>
            </a:r>
            <a:r>
              <a:rPr lang="en-US" dirty="0" err="1" smtClean="0"/>
              <a:t>demikian</a:t>
            </a:r>
            <a:r>
              <a:rPr lang="en-US" dirty="0" smtClean="0"/>
              <a:t>, </a:t>
            </a:r>
            <a:r>
              <a:rPr lang="en-US" dirty="0" err="1" smtClean="0"/>
              <a:t>konotasi</a:t>
            </a:r>
            <a:r>
              <a:rPr lang="en-US" dirty="0" smtClean="0"/>
              <a:t> </a:t>
            </a:r>
            <a:r>
              <a:rPr lang="en-US" dirty="0" err="1" smtClean="0"/>
              <a:t>birokrasi</a:t>
            </a:r>
            <a:r>
              <a:rPr lang="en-US" dirty="0" smtClean="0"/>
              <a:t> </a:t>
            </a:r>
            <a:r>
              <a:rPr lang="en-US" dirty="0" err="1" smtClean="0"/>
              <a:t>dalam</a:t>
            </a:r>
            <a:r>
              <a:rPr lang="en-US" dirty="0" smtClean="0"/>
              <a:t> </a:t>
            </a:r>
            <a:r>
              <a:rPr lang="en-US" dirty="0" err="1" smtClean="0"/>
              <a:t>konteks</a:t>
            </a:r>
            <a:r>
              <a:rPr lang="en-US" dirty="0" smtClean="0"/>
              <a:t> ini </a:t>
            </a:r>
            <a:r>
              <a:rPr lang="en-US" dirty="0" err="1" smtClean="0"/>
              <a:t>hanya</a:t>
            </a:r>
            <a:r>
              <a:rPr lang="en-US" dirty="0" smtClean="0"/>
              <a:t> </a:t>
            </a:r>
            <a:r>
              <a:rPr lang="en-US" dirty="0" err="1" smtClean="0"/>
              <a:t>terbatas</a:t>
            </a:r>
            <a:r>
              <a:rPr lang="en-US" dirty="0" smtClean="0"/>
              <a:t> </a:t>
            </a:r>
            <a:r>
              <a:rPr lang="en-US" dirty="0" err="1" smtClean="0"/>
              <a:t>pada</a:t>
            </a:r>
            <a:r>
              <a:rPr lang="en-US" dirty="0" smtClean="0"/>
              <a:t> </a:t>
            </a:r>
            <a:r>
              <a:rPr lang="en-US" dirty="0" err="1" smtClean="0"/>
              <a:t>organisasi</a:t>
            </a:r>
            <a:r>
              <a:rPr lang="en-US" dirty="0" smtClean="0"/>
              <a:t> </a:t>
            </a:r>
            <a:r>
              <a:rPr lang="en-US" dirty="0" err="1" smtClean="0"/>
              <a:t>pemerintahan</a:t>
            </a:r>
            <a:r>
              <a:rPr lang="en-US" dirty="0" smtClean="0"/>
              <a:t>. </a:t>
            </a:r>
          </a:p>
          <a:p>
            <a:endParaRPr lang="en-US" dirty="0"/>
          </a:p>
        </p:txBody>
      </p:sp>
      <p:sp>
        <p:nvSpPr>
          <p:cNvPr id="3" name="Title 2"/>
          <p:cNvSpPr>
            <a:spLocks noGrp="1"/>
          </p:cNvSpPr>
          <p:nvPr>
            <p:ph type="title"/>
          </p:nvPr>
        </p:nvSpPr>
        <p:spPr/>
        <p:txBody>
          <a:bodyPr/>
          <a:lstStyle/>
          <a:p>
            <a:r>
              <a:rPr lang="en-US" dirty="0" err="1" smtClean="0"/>
              <a:t>Secara</a:t>
            </a:r>
            <a:r>
              <a:rPr lang="en-US" dirty="0" smtClean="0"/>
              <a:t> </a:t>
            </a:r>
            <a:r>
              <a:rPr lang="en-US" dirty="0" err="1" smtClean="0"/>
              <a:t>Etimologis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0"/>
            <a:ext cx="8229600" cy="5148072"/>
          </a:xfrm>
        </p:spPr>
        <p:txBody>
          <a:bodyPr>
            <a:normAutofit lnSpcReduction="10000"/>
          </a:bodyPr>
          <a:lstStyle/>
          <a:p>
            <a:r>
              <a:rPr lang="en-US" dirty="0" smtClean="0"/>
              <a:t>Balzac </a:t>
            </a:r>
            <a:r>
              <a:rPr lang="en-US" dirty="0" err="1" smtClean="0"/>
              <a:t>di</a:t>
            </a:r>
            <a:r>
              <a:rPr lang="en-US" dirty="0" smtClean="0"/>
              <a:t>  </a:t>
            </a:r>
            <a:r>
              <a:rPr lang="en-US" dirty="0" err="1" smtClean="0"/>
              <a:t>Perancis</a:t>
            </a:r>
            <a:r>
              <a:rPr lang="en-US" dirty="0" smtClean="0"/>
              <a:t> </a:t>
            </a:r>
            <a:r>
              <a:rPr lang="en-US" dirty="0" err="1" smtClean="0"/>
              <a:t>melalui</a:t>
            </a:r>
            <a:r>
              <a:rPr lang="en-US" dirty="0" smtClean="0"/>
              <a:t> novel-</a:t>
            </a:r>
            <a:r>
              <a:rPr lang="en-US" dirty="0" err="1" smtClean="0"/>
              <a:t>novelnya</a:t>
            </a:r>
            <a:r>
              <a:rPr lang="en-US" dirty="0" smtClean="0"/>
              <a:t> </a:t>
            </a:r>
            <a:r>
              <a:rPr lang="en-US" dirty="0" err="1" smtClean="0"/>
              <a:t>pada</a:t>
            </a:r>
            <a:r>
              <a:rPr lang="en-US" dirty="0" smtClean="0"/>
              <a:t> </a:t>
            </a:r>
            <a:r>
              <a:rPr lang="en-US" dirty="0" err="1" smtClean="0"/>
              <a:t>Tahun</a:t>
            </a:r>
            <a:r>
              <a:rPr lang="en-US" dirty="0" smtClean="0"/>
              <a:t> 1836. </a:t>
            </a:r>
          </a:p>
          <a:p>
            <a:r>
              <a:rPr lang="en-US" dirty="0" err="1" smtClean="0"/>
              <a:t>Namun</a:t>
            </a:r>
            <a:r>
              <a:rPr lang="en-US" dirty="0" smtClean="0"/>
              <a:t> </a:t>
            </a:r>
            <a:r>
              <a:rPr lang="en-US" dirty="0" err="1" smtClean="0"/>
              <a:t>ada</a:t>
            </a:r>
            <a:r>
              <a:rPr lang="en-US" dirty="0" smtClean="0"/>
              <a:t> </a:t>
            </a:r>
            <a:r>
              <a:rPr lang="en-US" dirty="0" err="1" smtClean="0"/>
              <a:t>juga</a:t>
            </a:r>
            <a:r>
              <a:rPr lang="en-US" dirty="0" smtClean="0"/>
              <a:t> yang </a:t>
            </a:r>
            <a:r>
              <a:rPr lang="en-US" dirty="0" err="1" smtClean="0"/>
              <a:t>mengatakan</a:t>
            </a:r>
            <a:r>
              <a:rPr lang="en-US" dirty="0" smtClean="0"/>
              <a:t> </a:t>
            </a:r>
            <a:r>
              <a:rPr lang="en-US" dirty="0" err="1" smtClean="0"/>
              <a:t>istilah</a:t>
            </a:r>
            <a:r>
              <a:rPr lang="en-US" dirty="0" smtClean="0"/>
              <a:t>,  </a:t>
            </a:r>
            <a:r>
              <a:rPr lang="en-US" i="1" dirty="0" smtClean="0"/>
              <a:t>  </a:t>
            </a:r>
            <a:r>
              <a:rPr lang="en-US" dirty="0" err="1" smtClean="0"/>
              <a:t>tersebut</a:t>
            </a:r>
            <a:r>
              <a:rPr lang="en-US" dirty="0" smtClean="0"/>
              <a:t> </a:t>
            </a:r>
            <a:r>
              <a:rPr lang="en-US" dirty="0" err="1" smtClean="0"/>
              <a:t>berasal</a:t>
            </a:r>
            <a:r>
              <a:rPr lang="en-US" dirty="0" smtClean="0"/>
              <a:t> </a:t>
            </a:r>
            <a:r>
              <a:rPr lang="en-US" dirty="0" err="1" smtClean="0"/>
              <a:t>dari</a:t>
            </a:r>
            <a:r>
              <a:rPr lang="en-US" dirty="0" smtClean="0"/>
              <a:t> </a:t>
            </a:r>
            <a:r>
              <a:rPr lang="en-US" dirty="0" err="1" smtClean="0"/>
              <a:t>Jerman</a:t>
            </a:r>
            <a:r>
              <a:rPr lang="en-US" dirty="0" smtClean="0"/>
              <a:t> yang </a:t>
            </a:r>
            <a:r>
              <a:rPr lang="en-US" dirty="0" err="1" smtClean="0"/>
              <a:t>dimunculkan</a:t>
            </a:r>
            <a:r>
              <a:rPr lang="en-US" dirty="0" smtClean="0"/>
              <a:t> </a:t>
            </a:r>
            <a:r>
              <a:rPr lang="en-US" dirty="0" err="1" smtClean="0"/>
              <a:t>oleh</a:t>
            </a:r>
            <a:r>
              <a:rPr lang="en-US" dirty="0" smtClean="0"/>
              <a:t> Christian Kraus.</a:t>
            </a:r>
          </a:p>
          <a:p>
            <a:r>
              <a:rPr lang="en-US" dirty="0" err="1" smtClean="0"/>
              <a:t>tapi</a:t>
            </a:r>
            <a:r>
              <a:rPr lang="en-US" dirty="0" smtClean="0"/>
              <a:t> yang paling </a:t>
            </a:r>
            <a:r>
              <a:rPr lang="en-US" dirty="0" err="1" smtClean="0"/>
              <a:t>berjasa</a:t>
            </a:r>
            <a:r>
              <a:rPr lang="en-US" dirty="0" smtClean="0"/>
              <a:t> </a:t>
            </a:r>
            <a:r>
              <a:rPr lang="en-US" dirty="0" err="1" smtClean="0"/>
              <a:t>memasyarakatkan</a:t>
            </a:r>
            <a:r>
              <a:rPr lang="en-US" dirty="0" smtClean="0"/>
              <a:t> </a:t>
            </a:r>
            <a:r>
              <a:rPr lang="en-US" dirty="0" err="1" smtClean="0"/>
              <a:t>di</a:t>
            </a:r>
            <a:r>
              <a:rPr lang="en-US" dirty="0" smtClean="0"/>
              <a:t> </a:t>
            </a:r>
            <a:r>
              <a:rPr lang="en-US" dirty="0" err="1" smtClean="0"/>
              <a:t>Jerman</a:t>
            </a:r>
            <a:r>
              <a:rPr lang="en-US" dirty="0" smtClean="0"/>
              <a:t> </a:t>
            </a:r>
            <a:r>
              <a:rPr lang="en-US" dirty="0" err="1" smtClean="0"/>
              <a:t>pada</a:t>
            </a:r>
            <a:r>
              <a:rPr lang="en-US" dirty="0" smtClean="0"/>
              <a:t> </a:t>
            </a:r>
            <a:r>
              <a:rPr lang="en-US" dirty="0" err="1" smtClean="0"/>
              <a:t>abad</a:t>
            </a:r>
            <a:r>
              <a:rPr lang="en-US" dirty="0" smtClean="0"/>
              <a:t> 19 </a:t>
            </a:r>
            <a:r>
              <a:rPr lang="en-US" dirty="0" err="1" smtClean="0"/>
              <a:t>adalah</a:t>
            </a:r>
            <a:r>
              <a:rPr lang="en-US" dirty="0" smtClean="0"/>
              <a:t> Johan </a:t>
            </a:r>
            <a:r>
              <a:rPr lang="en-US" dirty="0" err="1" smtClean="0"/>
              <a:t>Gorres</a:t>
            </a:r>
            <a:r>
              <a:rPr lang="en-US" dirty="0" smtClean="0"/>
              <a:t> </a:t>
            </a:r>
            <a:r>
              <a:rPr lang="en-US" dirty="0" err="1" smtClean="0"/>
              <a:t>seorang</a:t>
            </a:r>
            <a:r>
              <a:rPr lang="en-US" dirty="0" smtClean="0"/>
              <a:t> </a:t>
            </a:r>
            <a:r>
              <a:rPr lang="en-US" dirty="0" err="1" smtClean="0"/>
              <a:t>wartawan</a:t>
            </a:r>
            <a:r>
              <a:rPr lang="en-US" dirty="0" smtClean="0"/>
              <a:t> </a:t>
            </a:r>
            <a:r>
              <a:rPr lang="en-US" dirty="0" err="1" smtClean="0"/>
              <a:t>dan</a:t>
            </a:r>
            <a:r>
              <a:rPr lang="en-US" dirty="0" smtClean="0"/>
              <a:t> </a:t>
            </a:r>
            <a:r>
              <a:rPr lang="en-US" dirty="0" err="1" smtClean="0"/>
              <a:t>penulis</a:t>
            </a:r>
            <a:r>
              <a:rPr lang="en-US" dirty="0" smtClean="0"/>
              <a:t> roman </a:t>
            </a:r>
            <a:r>
              <a:rPr lang="en-US" dirty="0" err="1" smtClean="0"/>
              <a:t>dalam</a:t>
            </a:r>
            <a:r>
              <a:rPr lang="en-US" dirty="0" smtClean="0"/>
              <a:t> </a:t>
            </a:r>
            <a:r>
              <a:rPr lang="en-US" dirty="0" err="1" smtClean="0"/>
              <a:t>karyanya</a:t>
            </a:r>
            <a:r>
              <a:rPr lang="en-US" dirty="0" smtClean="0"/>
              <a:t> </a:t>
            </a:r>
            <a:r>
              <a:rPr lang="en-US" dirty="0" err="1" smtClean="0"/>
              <a:t>dan</a:t>
            </a:r>
            <a:r>
              <a:rPr lang="en-US" dirty="0" smtClean="0"/>
              <a:t> </a:t>
            </a:r>
            <a:r>
              <a:rPr lang="en-US" dirty="0" err="1" smtClean="0"/>
              <a:t>salah</a:t>
            </a:r>
            <a:r>
              <a:rPr lang="en-US" dirty="0" smtClean="0"/>
              <a:t> </a:t>
            </a:r>
            <a:r>
              <a:rPr lang="en-US" dirty="0" err="1" smtClean="0"/>
              <a:t>satu</a:t>
            </a:r>
            <a:r>
              <a:rPr lang="en-US" dirty="0" smtClean="0"/>
              <a:t> </a:t>
            </a:r>
            <a:r>
              <a:rPr lang="en-US" dirty="0" err="1" smtClean="0"/>
              <a:t>karyanya</a:t>
            </a:r>
            <a:r>
              <a:rPr lang="en-US" dirty="0" smtClean="0"/>
              <a:t> </a:t>
            </a:r>
            <a:r>
              <a:rPr lang="en-US" dirty="0" err="1" smtClean="0"/>
              <a:t>berjudul</a:t>
            </a:r>
            <a:r>
              <a:rPr lang="en-US" dirty="0" smtClean="0"/>
              <a:t> </a:t>
            </a:r>
            <a:r>
              <a:rPr lang="en-US" i="1" dirty="0" smtClean="0"/>
              <a:t>Germany and the Revolution</a:t>
            </a:r>
            <a:r>
              <a:rPr lang="en-US" dirty="0" smtClean="0"/>
              <a:t> </a:t>
            </a:r>
            <a:r>
              <a:rPr lang="en-US" dirty="0" err="1" smtClean="0"/>
              <a:t>Tahun</a:t>
            </a:r>
            <a:r>
              <a:rPr lang="en-US" dirty="0" smtClean="0"/>
              <a:t> 1819 </a:t>
            </a:r>
          </a:p>
          <a:p>
            <a:endParaRPr lang="en-US" dirty="0" smtClean="0"/>
          </a:p>
          <a:p>
            <a:r>
              <a:rPr lang="en-US" dirty="0" smtClean="0"/>
              <a:t>(</a:t>
            </a:r>
            <a:r>
              <a:rPr lang="en-US" dirty="0" err="1" smtClean="0"/>
              <a:t>Sumber</a:t>
            </a:r>
            <a:r>
              <a:rPr lang="en-US" dirty="0" smtClean="0"/>
              <a:t> : </a:t>
            </a:r>
            <a:r>
              <a:rPr lang="en-US" dirty="0" err="1" smtClean="0"/>
              <a:t>Albrow</a:t>
            </a:r>
            <a:r>
              <a:rPr lang="en-US" dirty="0" smtClean="0"/>
              <a:t>, 1989: 3-6).</a:t>
            </a:r>
          </a:p>
          <a:p>
            <a:endParaRPr lang="en-US" dirty="0"/>
          </a:p>
        </p:txBody>
      </p:sp>
      <p:sp>
        <p:nvSpPr>
          <p:cNvPr id="3" name="Title 2"/>
          <p:cNvSpPr>
            <a:spLocks noGrp="1"/>
          </p:cNvSpPr>
          <p:nvPr>
            <p:ph type="title"/>
          </p:nvPr>
        </p:nvSpPr>
        <p:spPr/>
        <p:txBody>
          <a:bodyPr/>
          <a:lstStyle/>
          <a:p>
            <a:r>
              <a:rPr lang="en-US" dirty="0" smtClean="0"/>
              <a:t>Di </a:t>
            </a:r>
            <a:r>
              <a:rPr lang="en-US" dirty="0" err="1" smtClean="0"/>
              <a:t>populerkan</a:t>
            </a:r>
            <a:r>
              <a:rPr lang="en-US" dirty="0" smtClean="0"/>
              <a:t> </a:t>
            </a:r>
            <a:r>
              <a:rPr lang="en-US" dirty="0" err="1" smtClean="0"/>
              <a:t>oleh</a:t>
            </a:r>
            <a:r>
              <a:rPr lang="en-US" dirty="0" smtClean="0"/>
              <a:t>:</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None/>
            </a:pPr>
            <a:r>
              <a:rPr lang="en-US" dirty="0" err="1" smtClean="0"/>
              <a:t>Dalam</a:t>
            </a:r>
            <a:r>
              <a:rPr lang="en-US" dirty="0" smtClean="0"/>
              <a:t> </a:t>
            </a:r>
            <a:r>
              <a:rPr lang="en-US" dirty="0" err="1" smtClean="0"/>
              <a:t>Ilmu</a:t>
            </a:r>
            <a:r>
              <a:rPr lang="en-US" dirty="0" smtClean="0"/>
              <a:t> </a:t>
            </a:r>
            <a:r>
              <a:rPr lang="en-US" dirty="0" err="1" smtClean="0"/>
              <a:t>Administrasi</a:t>
            </a:r>
            <a:r>
              <a:rPr lang="en-US" dirty="0" smtClean="0"/>
              <a:t> </a:t>
            </a:r>
            <a:r>
              <a:rPr lang="en-US" dirty="0" err="1" smtClean="0"/>
              <a:t>Publik</a:t>
            </a:r>
            <a:r>
              <a:rPr lang="en-US" dirty="0" smtClean="0"/>
              <a:t> </a:t>
            </a:r>
            <a:r>
              <a:rPr lang="en-US" dirty="0" err="1" smtClean="0"/>
              <a:t>birokrasi</a:t>
            </a:r>
            <a:r>
              <a:rPr lang="en-US" dirty="0" smtClean="0"/>
              <a:t> </a:t>
            </a:r>
            <a:r>
              <a:rPr lang="en-US" dirty="0" err="1" smtClean="0"/>
              <a:t>dapat</a:t>
            </a:r>
            <a:r>
              <a:rPr lang="en-US" dirty="0" smtClean="0"/>
              <a:t> </a:t>
            </a:r>
            <a:r>
              <a:rPr lang="en-US" dirty="0" err="1" smtClean="0"/>
              <a:t>diartikan</a:t>
            </a:r>
            <a:r>
              <a:rPr lang="en-US" dirty="0" smtClean="0"/>
              <a:t> </a:t>
            </a:r>
            <a:r>
              <a:rPr lang="en-US" dirty="0" err="1" smtClean="0"/>
              <a:t>beberapa</a:t>
            </a:r>
            <a:r>
              <a:rPr lang="en-US" dirty="0" smtClean="0"/>
              <a:t> </a:t>
            </a:r>
            <a:r>
              <a:rPr lang="en-US" dirty="0" err="1" smtClean="0"/>
              <a:t>makna</a:t>
            </a:r>
            <a:r>
              <a:rPr lang="en-US" dirty="0" smtClean="0"/>
              <a:t> </a:t>
            </a:r>
            <a:r>
              <a:rPr lang="en-US" dirty="0" err="1" smtClean="0"/>
              <a:t>antara</a:t>
            </a:r>
            <a:r>
              <a:rPr lang="en-US" dirty="0" smtClean="0"/>
              <a:t> lain </a:t>
            </a:r>
            <a:r>
              <a:rPr lang="en-US" dirty="0" err="1" smtClean="0"/>
              <a:t>sebagai</a:t>
            </a:r>
            <a:endParaRPr lang="en-US" dirty="0" smtClean="0"/>
          </a:p>
          <a:p>
            <a:r>
              <a:rPr lang="en-US" dirty="0" err="1" smtClean="0"/>
              <a:t>Pemerintahan</a:t>
            </a:r>
            <a:r>
              <a:rPr lang="en-US" dirty="0" smtClean="0"/>
              <a:t> yang </a:t>
            </a:r>
            <a:r>
              <a:rPr lang="en-US" dirty="0" err="1" smtClean="0"/>
              <a:t>dijalankan</a:t>
            </a:r>
            <a:r>
              <a:rPr lang="en-US" dirty="0" smtClean="0"/>
              <a:t> </a:t>
            </a:r>
            <a:r>
              <a:rPr lang="en-US" dirty="0" err="1" smtClean="0"/>
              <a:t>oleh</a:t>
            </a:r>
            <a:r>
              <a:rPr lang="en-US" dirty="0" smtClean="0"/>
              <a:t> </a:t>
            </a:r>
            <a:r>
              <a:rPr lang="en-US" dirty="0" err="1" smtClean="0"/>
              <a:t>suatu</a:t>
            </a:r>
            <a:r>
              <a:rPr lang="en-US" dirty="0" smtClean="0"/>
              <a:t> biro (</a:t>
            </a:r>
            <a:r>
              <a:rPr lang="en-US" i="1" dirty="0" err="1" smtClean="0"/>
              <a:t>offcialism</a:t>
            </a:r>
            <a:r>
              <a:rPr lang="en-US" i="1" dirty="0" smtClean="0"/>
              <a:t>); </a:t>
            </a:r>
            <a:r>
              <a:rPr lang="en-US" dirty="0" err="1" smtClean="0"/>
              <a:t>badan</a:t>
            </a:r>
            <a:r>
              <a:rPr lang="en-US" dirty="0" smtClean="0"/>
              <a:t> </a:t>
            </a:r>
            <a:r>
              <a:rPr lang="en-US" dirty="0" err="1" smtClean="0"/>
              <a:t>eksekutif</a:t>
            </a:r>
            <a:r>
              <a:rPr lang="en-US" dirty="0" smtClean="0"/>
              <a:t> </a:t>
            </a:r>
            <a:r>
              <a:rPr lang="en-US" dirty="0" err="1" smtClean="0"/>
              <a:t>pemerintah</a:t>
            </a:r>
            <a:r>
              <a:rPr lang="en-US" dirty="0" smtClean="0"/>
              <a:t>; </a:t>
            </a:r>
            <a:r>
              <a:rPr lang="en-US" dirty="0" err="1" smtClean="0"/>
              <a:t>dan</a:t>
            </a:r>
            <a:r>
              <a:rPr lang="en-US" dirty="0" smtClean="0"/>
              <a:t> </a:t>
            </a:r>
            <a:r>
              <a:rPr lang="en-US" dirty="0" err="1" smtClean="0"/>
              <a:t>keseluruhan</a:t>
            </a:r>
            <a:r>
              <a:rPr lang="en-US" dirty="0" smtClean="0"/>
              <a:t> </a:t>
            </a:r>
            <a:r>
              <a:rPr lang="en-US" dirty="0" err="1" smtClean="0"/>
              <a:t>pejabat</a:t>
            </a:r>
            <a:r>
              <a:rPr lang="en-US" dirty="0" smtClean="0"/>
              <a:t> </a:t>
            </a:r>
            <a:r>
              <a:rPr lang="en-US" dirty="0" err="1" smtClean="0"/>
              <a:t>publik</a:t>
            </a:r>
            <a:r>
              <a:rPr lang="en-US" dirty="0" smtClean="0"/>
              <a:t>, </a:t>
            </a:r>
            <a:r>
              <a:rPr lang="en-US" dirty="0" err="1" smtClean="0"/>
              <a:t>baik</a:t>
            </a:r>
            <a:r>
              <a:rPr lang="en-US" dirty="0" smtClean="0"/>
              <a:t> </a:t>
            </a:r>
            <a:r>
              <a:rPr lang="en-US" dirty="0" err="1" smtClean="0"/>
              <a:t>tingkat</a:t>
            </a:r>
            <a:r>
              <a:rPr lang="en-US" dirty="0" smtClean="0"/>
              <a:t> </a:t>
            </a:r>
            <a:r>
              <a:rPr lang="en-US" dirty="0" err="1" smtClean="0"/>
              <a:t>tinggi</a:t>
            </a:r>
            <a:r>
              <a:rPr lang="en-US" dirty="0" smtClean="0"/>
              <a:t>, </a:t>
            </a:r>
            <a:r>
              <a:rPr lang="en-US" dirty="0" err="1" smtClean="0"/>
              <a:t>maupun</a:t>
            </a:r>
            <a:r>
              <a:rPr lang="en-US" dirty="0" smtClean="0"/>
              <a:t> </a:t>
            </a:r>
            <a:r>
              <a:rPr lang="en-US" dirty="0" err="1" smtClean="0"/>
              <a:t>rendah</a:t>
            </a:r>
            <a:r>
              <a:rPr lang="en-US" dirty="0" smtClean="0"/>
              <a:t> (</a:t>
            </a:r>
            <a:r>
              <a:rPr lang="en-US" dirty="0" err="1" smtClean="0"/>
              <a:t>Albrow</a:t>
            </a:r>
            <a:r>
              <a:rPr lang="en-US" dirty="0" smtClean="0"/>
              <a:t>, 1989:116-117). </a:t>
            </a:r>
          </a:p>
          <a:p>
            <a:r>
              <a:rPr lang="en-US" dirty="0" err="1" smtClean="0"/>
              <a:t>Birokrasi</a:t>
            </a:r>
            <a:r>
              <a:rPr lang="en-US" dirty="0" smtClean="0"/>
              <a:t> </a:t>
            </a:r>
            <a:r>
              <a:rPr lang="en-US" dirty="0" err="1" smtClean="0"/>
              <a:t>tidak</a:t>
            </a:r>
            <a:r>
              <a:rPr lang="en-US" dirty="0" smtClean="0"/>
              <a:t> </a:t>
            </a:r>
            <a:r>
              <a:rPr lang="en-US" dirty="0" err="1" smtClean="0"/>
              <a:t>hanya</a:t>
            </a:r>
            <a:r>
              <a:rPr lang="en-US" dirty="0" smtClean="0"/>
              <a:t> </a:t>
            </a:r>
            <a:r>
              <a:rPr lang="en-US" dirty="0" err="1" smtClean="0"/>
              <a:t>dikaitkan</a:t>
            </a:r>
            <a:r>
              <a:rPr lang="en-US" dirty="0" smtClean="0"/>
              <a:t> </a:t>
            </a:r>
            <a:r>
              <a:rPr lang="en-US" dirty="0" err="1" smtClean="0"/>
              <a:t>dengan</a:t>
            </a:r>
            <a:r>
              <a:rPr lang="en-US" dirty="0" smtClean="0"/>
              <a:t> </a:t>
            </a:r>
            <a:r>
              <a:rPr lang="en-US" dirty="0" err="1" smtClean="0"/>
              <a:t>aparat</a:t>
            </a:r>
            <a:r>
              <a:rPr lang="en-US" dirty="0" smtClean="0"/>
              <a:t> </a:t>
            </a:r>
            <a:r>
              <a:rPr lang="en-US" dirty="0" err="1" smtClean="0"/>
              <a:t>pemerintah</a:t>
            </a:r>
            <a:r>
              <a:rPr lang="en-US" dirty="0" smtClean="0"/>
              <a:t>, </a:t>
            </a:r>
            <a:r>
              <a:rPr lang="en-US" dirty="0" err="1" smtClean="0"/>
              <a:t>tetapi</a:t>
            </a:r>
            <a:r>
              <a:rPr lang="en-US" dirty="0" smtClean="0"/>
              <a:t> </a:t>
            </a:r>
            <a:r>
              <a:rPr lang="en-US" dirty="0" err="1" smtClean="0"/>
              <a:t>lebih</a:t>
            </a:r>
            <a:r>
              <a:rPr lang="en-US" dirty="0" smtClean="0"/>
              <a:t> </a:t>
            </a:r>
            <a:r>
              <a:rPr lang="en-US" dirty="0" err="1" smtClean="0"/>
              <a:t>ditegaskan</a:t>
            </a:r>
            <a:r>
              <a:rPr lang="en-US" dirty="0" smtClean="0"/>
              <a:t> </a:t>
            </a:r>
            <a:r>
              <a:rPr lang="en-US" dirty="0" err="1" smtClean="0"/>
              <a:t>lagi</a:t>
            </a:r>
            <a:r>
              <a:rPr lang="en-US" dirty="0" smtClean="0"/>
              <a:t> </a:t>
            </a:r>
            <a:r>
              <a:rPr lang="en-US" dirty="0" err="1" smtClean="0"/>
              <a:t>sebagai</a:t>
            </a:r>
            <a:r>
              <a:rPr lang="en-US" dirty="0" smtClean="0"/>
              <a:t> </a:t>
            </a:r>
            <a:r>
              <a:rPr lang="en-US" dirty="0" err="1" smtClean="0"/>
              <a:t>aparat</a:t>
            </a:r>
            <a:r>
              <a:rPr lang="en-US" dirty="0" smtClean="0"/>
              <a:t> </a:t>
            </a:r>
            <a:r>
              <a:rPr lang="en-US" dirty="0" err="1" smtClean="0"/>
              <a:t>pemerintah</a:t>
            </a:r>
            <a:r>
              <a:rPr lang="en-US" dirty="0" smtClean="0"/>
              <a:t>, </a:t>
            </a:r>
            <a:r>
              <a:rPr lang="en-US" dirty="0" err="1" smtClean="0"/>
              <a:t>baik</a:t>
            </a:r>
            <a:r>
              <a:rPr lang="en-US" dirty="0" smtClean="0"/>
              <a:t> </a:t>
            </a:r>
            <a:r>
              <a:rPr lang="en-US" dirty="0" err="1" smtClean="0"/>
              <a:t>sipil</a:t>
            </a:r>
            <a:r>
              <a:rPr lang="en-US" dirty="0" smtClean="0"/>
              <a:t>, </a:t>
            </a:r>
            <a:r>
              <a:rPr lang="en-US" dirty="0" err="1" smtClean="0"/>
              <a:t>maupun</a:t>
            </a:r>
            <a:r>
              <a:rPr lang="en-US" dirty="0" smtClean="0"/>
              <a:t> </a:t>
            </a:r>
            <a:r>
              <a:rPr lang="en-US" dirty="0" err="1" smtClean="0"/>
              <a:t>militer</a:t>
            </a:r>
            <a:r>
              <a:rPr lang="en-US" dirty="0" smtClean="0"/>
              <a:t> yang </a:t>
            </a:r>
            <a:r>
              <a:rPr lang="en-US" dirty="0" err="1" smtClean="0"/>
              <a:t>mendapat</a:t>
            </a:r>
            <a:r>
              <a:rPr lang="en-US" dirty="0" smtClean="0"/>
              <a:t>  </a:t>
            </a:r>
            <a:r>
              <a:rPr lang="en-US" dirty="0" err="1" smtClean="0"/>
              <a:t>tugas</a:t>
            </a:r>
            <a:r>
              <a:rPr lang="en-US" dirty="0" smtClean="0"/>
              <a:t> </a:t>
            </a:r>
            <a:r>
              <a:rPr lang="en-US" dirty="0" err="1" smtClean="0"/>
              <a:t>dari</a:t>
            </a:r>
            <a:r>
              <a:rPr lang="en-US" dirty="0" smtClean="0"/>
              <a:t> </a:t>
            </a:r>
            <a:r>
              <a:rPr lang="en-US" dirty="0" err="1" smtClean="0"/>
              <a:t>pemerintah</a:t>
            </a:r>
            <a:r>
              <a:rPr lang="en-US" dirty="0" smtClean="0"/>
              <a:t> </a:t>
            </a:r>
            <a:r>
              <a:rPr lang="en-US" dirty="0" err="1" smtClean="0"/>
              <a:t>dan</a:t>
            </a:r>
            <a:r>
              <a:rPr lang="en-US" dirty="0" smtClean="0"/>
              <a:t> </a:t>
            </a:r>
            <a:r>
              <a:rPr lang="en-US" dirty="0" err="1" smtClean="0"/>
              <a:t>digaji</a:t>
            </a:r>
            <a:r>
              <a:rPr lang="en-US" dirty="0" smtClean="0"/>
              <a:t> (</a:t>
            </a:r>
            <a:r>
              <a:rPr lang="en-US" dirty="0" err="1" smtClean="0"/>
              <a:t>Yahya</a:t>
            </a:r>
            <a:r>
              <a:rPr lang="en-US" dirty="0" smtClean="0"/>
              <a:t> </a:t>
            </a:r>
            <a:r>
              <a:rPr lang="en-US" dirty="0" err="1" smtClean="0"/>
              <a:t>Muhaimin</a:t>
            </a:r>
            <a:r>
              <a:rPr lang="en-US" dirty="0" smtClean="0"/>
              <a:t>, 1980).  </a:t>
            </a:r>
          </a:p>
          <a:p>
            <a:endParaRPr lang="en-US" dirty="0"/>
          </a:p>
        </p:txBody>
      </p:sp>
      <p:sp>
        <p:nvSpPr>
          <p:cNvPr id="3" name="Title 2"/>
          <p:cNvSpPr>
            <a:spLocks noGrp="1"/>
          </p:cNvSpPr>
          <p:nvPr>
            <p:ph type="title"/>
          </p:nvPr>
        </p:nvSpPr>
        <p:spPr/>
        <p:txBody>
          <a:bodyPr/>
          <a:lstStyle/>
          <a:p>
            <a:r>
              <a:rPr lang="en-US" dirty="0" err="1" smtClean="0"/>
              <a:t>Pengertian</a:t>
            </a:r>
            <a:r>
              <a:rPr lang="en-US" dirty="0" smtClean="0"/>
              <a:t> </a:t>
            </a:r>
            <a:r>
              <a:rPr lang="en-US" dirty="0" err="1" smtClean="0"/>
              <a:t>Birokrasi</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81328"/>
            <a:ext cx="8534400" cy="5148072"/>
          </a:xfrm>
        </p:spPr>
        <p:txBody>
          <a:bodyPr>
            <a:normAutofit/>
          </a:bodyPr>
          <a:lstStyle/>
          <a:p>
            <a:r>
              <a:rPr lang="en-US" dirty="0" err="1" smtClean="0"/>
              <a:t>Birokrasi</a:t>
            </a:r>
            <a:r>
              <a:rPr lang="en-US" dirty="0" smtClean="0"/>
              <a:t> </a:t>
            </a:r>
            <a:r>
              <a:rPr lang="en-US" dirty="0" err="1" smtClean="0"/>
              <a:t>juga</a:t>
            </a:r>
            <a:r>
              <a:rPr lang="en-US" dirty="0" smtClean="0"/>
              <a:t> </a:t>
            </a:r>
            <a:r>
              <a:rPr lang="en-US" dirty="0" err="1" smtClean="0"/>
              <a:t>dihubungan</a:t>
            </a:r>
            <a:r>
              <a:rPr lang="en-US" dirty="0" smtClean="0"/>
              <a:t> </a:t>
            </a:r>
            <a:r>
              <a:rPr lang="en-US" dirty="0" err="1" smtClean="0"/>
              <a:t>dengan</a:t>
            </a:r>
            <a:r>
              <a:rPr lang="en-US" dirty="0" smtClean="0"/>
              <a:t> </a:t>
            </a:r>
            <a:r>
              <a:rPr lang="en-US" dirty="0" err="1" smtClean="0"/>
              <a:t>organisasi</a:t>
            </a:r>
            <a:r>
              <a:rPr lang="en-US" dirty="0" smtClean="0"/>
              <a:t> yang </a:t>
            </a:r>
            <a:r>
              <a:rPr lang="en-US" dirty="0" err="1" smtClean="0"/>
              <a:t>berskala</a:t>
            </a:r>
            <a:r>
              <a:rPr lang="en-US" dirty="0" smtClean="0"/>
              <a:t> </a:t>
            </a:r>
            <a:r>
              <a:rPr lang="en-US" dirty="0" err="1" smtClean="0"/>
              <a:t>besar</a:t>
            </a:r>
            <a:r>
              <a:rPr lang="en-US" dirty="0" smtClean="0"/>
              <a:t>, </a:t>
            </a:r>
            <a:r>
              <a:rPr lang="en-US" dirty="0" err="1" smtClean="0"/>
              <a:t>baik</a:t>
            </a:r>
            <a:r>
              <a:rPr lang="en-US" dirty="0" smtClean="0"/>
              <a:t> </a:t>
            </a:r>
            <a:r>
              <a:rPr lang="en-US" dirty="0" err="1" smtClean="0"/>
              <a:t>di</a:t>
            </a:r>
            <a:r>
              <a:rPr lang="en-US" dirty="0" smtClean="0"/>
              <a:t> </a:t>
            </a:r>
            <a:r>
              <a:rPr lang="en-US" dirty="0" err="1" smtClean="0"/>
              <a:t>pemerintahan</a:t>
            </a:r>
            <a:r>
              <a:rPr lang="en-US" dirty="0" smtClean="0"/>
              <a:t> </a:t>
            </a:r>
            <a:r>
              <a:rPr lang="en-US" dirty="0" err="1" smtClean="0"/>
              <a:t>maupun</a:t>
            </a:r>
            <a:r>
              <a:rPr lang="en-US" dirty="0" smtClean="0"/>
              <a:t> </a:t>
            </a:r>
            <a:r>
              <a:rPr lang="en-US" dirty="0" err="1" smtClean="0"/>
              <a:t>swasta</a:t>
            </a:r>
            <a:r>
              <a:rPr lang="en-US" dirty="0" smtClean="0"/>
              <a:t>, </a:t>
            </a:r>
            <a:r>
              <a:rPr lang="en-US" dirty="0" err="1" smtClean="0"/>
              <a:t>sebagaimana</a:t>
            </a:r>
            <a:r>
              <a:rPr lang="en-US" dirty="0" smtClean="0"/>
              <a:t> </a:t>
            </a:r>
            <a:r>
              <a:rPr lang="en-US" dirty="0" err="1" smtClean="0"/>
              <a:t>dikatakan</a:t>
            </a:r>
            <a:r>
              <a:rPr lang="en-US" dirty="0" smtClean="0"/>
              <a:t> </a:t>
            </a:r>
            <a:r>
              <a:rPr lang="en-US" dirty="0" err="1" smtClean="0"/>
              <a:t>bahwa</a:t>
            </a:r>
            <a:r>
              <a:rPr lang="en-US" dirty="0" smtClean="0"/>
              <a:t>  </a:t>
            </a:r>
            <a:r>
              <a:rPr lang="en-US" dirty="0" err="1" smtClean="0"/>
              <a:t>Birokrasi</a:t>
            </a:r>
            <a:r>
              <a:rPr lang="en-US" dirty="0" smtClean="0"/>
              <a:t> </a:t>
            </a:r>
            <a:r>
              <a:rPr lang="en-US" dirty="0" err="1" smtClean="0"/>
              <a:t>itu</a:t>
            </a:r>
            <a:r>
              <a:rPr lang="en-US" dirty="0" smtClean="0"/>
              <a:t> </a:t>
            </a:r>
            <a:r>
              <a:rPr lang="en-US" dirty="0" err="1" smtClean="0"/>
              <a:t>merupakan</a:t>
            </a:r>
            <a:r>
              <a:rPr lang="en-US" dirty="0" smtClean="0"/>
              <a:t> </a:t>
            </a:r>
            <a:r>
              <a:rPr lang="en-US" dirty="0" err="1" smtClean="0"/>
              <a:t>karakteristik</a:t>
            </a:r>
            <a:r>
              <a:rPr lang="en-US" dirty="0" smtClean="0"/>
              <a:t> </a:t>
            </a:r>
            <a:r>
              <a:rPr lang="en-US" dirty="0" err="1" smtClean="0"/>
              <a:t>dari</a:t>
            </a:r>
            <a:r>
              <a:rPr lang="en-US" dirty="0" smtClean="0"/>
              <a:t> </a:t>
            </a:r>
            <a:r>
              <a:rPr lang="en-US" dirty="0" err="1" smtClean="0"/>
              <a:t>semua</a:t>
            </a:r>
            <a:r>
              <a:rPr lang="en-US" dirty="0" smtClean="0"/>
              <a:t> </a:t>
            </a:r>
            <a:r>
              <a:rPr lang="en-US" dirty="0" err="1" smtClean="0"/>
              <a:t>hal</a:t>
            </a:r>
            <a:r>
              <a:rPr lang="en-US" dirty="0" smtClean="0"/>
              <a:t> yang </a:t>
            </a:r>
            <a:r>
              <a:rPr lang="en-US" dirty="0" err="1" smtClean="0"/>
              <a:t>berskala</a:t>
            </a:r>
            <a:r>
              <a:rPr lang="en-US" dirty="0" smtClean="0"/>
              <a:t> </a:t>
            </a:r>
            <a:r>
              <a:rPr lang="en-US" dirty="0" err="1" smtClean="0"/>
              <a:t>besar</a:t>
            </a:r>
            <a:r>
              <a:rPr lang="en-US" dirty="0" smtClean="0"/>
              <a:t>, </a:t>
            </a:r>
            <a:r>
              <a:rPr lang="en-US" dirty="0" err="1" smtClean="0"/>
              <a:t>organisasi</a:t>
            </a:r>
            <a:r>
              <a:rPr lang="en-US" dirty="0" smtClean="0"/>
              <a:t> yang </a:t>
            </a:r>
            <a:r>
              <a:rPr lang="en-US" dirty="0" err="1" smtClean="0"/>
              <a:t>kompleks</a:t>
            </a:r>
            <a:r>
              <a:rPr lang="en-US" dirty="0" smtClean="0"/>
              <a:t> </a:t>
            </a:r>
            <a:r>
              <a:rPr lang="en-US" dirty="0" err="1" smtClean="0"/>
              <a:t>baik</a:t>
            </a:r>
            <a:r>
              <a:rPr lang="en-US" dirty="0" smtClean="0"/>
              <a:t> </a:t>
            </a:r>
            <a:r>
              <a:rPr lang="en-US" dirty="0" err="1" smtClean="0"/>
              <a:t>di</a:t>
            </a:r>
            <a:r>
              <a:rPr lang="en-US" dirty="0" smtClean="0"/>
              <a:t> </a:t>
            </a:r>
            <a:r>
              <a:rPr lang="en-US" dirty="0" err="1" smtClean="0"/>
              <a:t>kalangan</a:t>
            </a:r>
            <a:r>
              <a:rPr lang="en-US" dirty="0" smtClean="0"/>
              <a:t> </a:t>
            </a:r>
            <a:r>
              <a:rPr lang="en-US" dirty="0" err="1" smtClean="0"/>
              <a:t>pemerintahan</a:t>
            </a:r>
            <a:r>
              <a:rPr lang="en-US" dirty="0" smtClean="0"/>
              <a:t> </a:t>
            </a:r>
            <a:r>
              <a:rPr lang="en-US" dirty="0" err="1" smtClean="0"/>
              <a:t>atau</a:t>
            </a:r>
            <a:r>
              <a:rPr lang="en-US" dirty="0" smtClean="0"/>
              <a:t> non </a:t>
            </a:r>
            <a:r>
              <a:rPr lang="en-US" dirty="0" err="1" smtClean="0"/>
              <a:t>pemerintahan</a:t>
            </a:r>
            <a:r>
              <a:rPr lang="en-US" dirty="0" smtClean="0"/>
              <a:t>. </a:t>
            </a:r>
            <a:r>
              <a:rPr lang="en-US" dirty="0" err="1" smtClean="0"/>
              <a:t>Jadi</a:t>
            </a:r>
            <a:r>
              <a:rPr lang="en-US" dirty="0" smtClean="0"/>
              <a:t> </a:t>
            </a:r>
            <a:r>
              <a:rPr lang="en-US" dirty="0" err="1" smtClean="0"/>
              <a:t>adanya</a:t>
            </a:r>
            <a:r>
              <a:rPr lang="en-US" dirty="0" smtClean="0"/>
              <a:t> </a:t>
            </a:r>
            <a:r>
              <a:rPr lang="en-US" dirty="0" err="1" smtClean="0"/>
              <a:t>organisasi</a:t>
            </a:r>
            <a:r>
              <a:rPr lang="en-US" dirty="0" smtClean="0"/>
              <a:t> </a:t>
            </a:r>
            <a:r>
              <a:rPr lang="en-US" dirty="0" err="1" smtClean="0"/>
              <a:t>Birokrasi</a:t>
            </a:r>
            <a:r>
              <a:rPr lang="en-US" dirty="0" smtClean="0"/>
              <a:t> </a:t>
            </a:r>
            <a:r>
              <a:rPr lang="en-US" dirty="0" err="1" smtClean="0"/>
              <a:t>tidak</a:t>
            </a:r>
            <a:r>
              <a:rPr lang="en-US" dirty="0" smtClean="0"/>
              <a:t> </a:t>
            </a:r>
            <a:r>
              <a:rPr lang="en-US" dirty="0" err="1" smtClean="0"/>
              <a:t>hanya</a:t>
            </a:r>
            <a:r>
              <a:rPr lang="en-US" dirty="0" smtClean="0"/>
              <a:t> </a:t>
            </a:r>
            <a:r>
              <a:rPr lang="en-US" dirty="0" err="1" smtClean="0"/>
              <a:t>di</a:t>
            </a:r>
            <a:r>
              <a:rPr lang="en-US" dirty="0" smtClean="0"/>
              <a:t> </a:t>
            </a:r>
            <a:r>
              <a:rPr lang="en-US" dirty="0" err="1" smtClean="0"/>
              <a:t>kantor</a:t>
            </a:r>
            <a:r>
              <a:rPr lang="en-US" dirty="0" smtClean="0"/>
              <a:t> </a:t>
            </a:r>
            <a:r>
              <a:rPr lang="en-US" dirty="0" err="1" smtClean="0"/>
              <a:t>pemerintah</a:t>
            </a:r>
            <a:r>
              <a:rPr lang="en-US" dirty="0" smtClean="0"/>
              <a:t>, </a:t>
            </a:r>
            <a:r>
              <a:rPr lang="en-US" dirty="0" err="1" smtClean="0"/>
              <a:t>tetapi</a:t>
            </a:r>
            <a:r>
              <a:rPr lang="en-US" dirty="0" smtClean="0"/>
              <a:t> </a:t>
            </a:r>
            <a:r>
              <a:rPr lang="en-US" dirty="0" err="1" smtClean="0"/>
              <a:t>juga</a:t>
            </a:r>
            <a:r>
              <a:rPr lang="en-US" dirty="0" smtClean="0"/>
              <a:t> </a:t>
            </a:r>
            <a:r>
              <a:rPr lang="en-US" dirty="0" err="1" smtClean="0"/>
              <a:t>di</a:t>
            </a:r>
            <a:r>
              <a:rPr lang="en-US" dirty="0" smtClean="0"/>
              <a:t> </a:t>
            </a:r>
            <a:r>
              <a:rPr lang="en-US" dirty="0" err="1" smtClean="0"/>
              <a:t>kantor-kantor</a:t>
            </a:r>
            <a:r>
              <a:rPr lang="en-US" dirty="0" smtClean="0"/>
              <a:t> </a:t>
            </a:r>
            <a:r>
              <a:rPr lang="en-US" dirty="0" err="1" smtClean="0"/>
              <a:t>swasta</a:t>
            </a:r>
            <a:r>
              <a:rPr lang="en-US" dirty="0" smtClean="0"/>
              <a:t> (Louis C </a:t>
            </a:r>
            <a:r>
              <a:rPr lang="en-US" dirty="0" err="1" smtClean="0"/>
              <a:t>Gawtrop</a:t>
            </a:r>
            <a:r>
              <a:rPr lang="en-US" dirty="0" smtClean="0"/>
              <a:t> (1969) </a:t>
            </a:r>
            <a:r>
              <a:rPr lang="en-US" dirty="0" err="1" smtClean="0"/>
              <a:t>dalam</a:t>
            </a:r>
            <a:r>
              <a:rPr lang="en-US" dirty="0" smtClean="0"/>
              <a:t> </a:t>
            </a:r>
            <a:r>
              <a:rPr lang="en-US" dirty="0" err="1" smtClean="0"/>
              <a:t>Miftah</a:t>
            </a:r>
            <a:r>
              <a:rPr lang="en-US" dirty="0" smtClean="0"/>
              <a:t> </a:t>
            </a:r>
            <a:r>
              <a:rPr lang="en-US" dirty="0" err="1" smtClean="0"/>
              <a:t>Thoha</a:t>
            </a:r>
            <a:r>
              <a:rPr lang="en-US" dirty="0" smtClean="0"/>
              <a:t>, 1991: 101-102).                               </a:t>
            </a:r>
          </a:p>
          <a:p>
            <a:endParaRPr lang="en-US" dirty="0"/>
          </a:p>
        </p:txBody>
      </p:sp>
      <p:sp>
        <p:nvSpPr>
          <p:cNvPr id="3" name="Title 2"/>
          <p:cNvSpPr>
            <a:spLocks noGrp="1"/>
          </p:cNvSpPr>
          <p:nvPr>
            <p:ph type="title"/>
          </p:nvPr>
        </p:nvSpPr>
        <p:spPr/>
        <p:txBody>
          <a:bodyPr/>
          <a:lstStyle/>
          <a:p>
            <a:r>
              <a:rPr lang="en-US" dirty="0" err="1" smtClean="0"/>
              <a:t>Lanjutan</a:t>
            </a:r>
            <a:r>
              <a:rPr lang="en-US" dirty="0" smtClean="0"/>
              <a:t>…</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a:t>
            </a:r>
            <a:r>
              <a:rPr lang="id-ID" dirty="0" smtClean="0"/>
              <a:t>irokrasi adalah tipe organisasi yang dipergunakan pemerintahan modern untuk pelaksanaan berbagai tugas-tugasnya yang bersifat spesialisasi, dilaksanakan dalam sistem administrasi dan khususnya oleh aparatur pemerintah (Tjokroamidjoyo, Bintoro, 1988).</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268760"/>
            <a:ext cx="8712968" cy="5328592"/>
          </a:xfrm>
        </p:spPr>
        <p:txBody>
          <a:bodyPr>
            <a:noAutofit/>
          </a:bodyPr>
          <a:lstStyle/>
          <a:p>
            <a:pPr>
              <a:buFont typeface="+mj-lt"/>
              <a:buAutoNum type="alphaLcPeriod"/>
            </a:pPr>
            <a:r>
              <a:rPr lang="id-ID" sz="1800" dirty="0" smtClean="0">
                <a:latin typeface="+mj-lt"/>
              </a:rPr>
              <a:t>Tugas-tugas </a:t>
            </a:r>
            <a:r>
              <a:rPr lang="id-ID" sz="1800" dirty="0">
                <a:latin typeface="+mj-lt"/>
              </a:rPr>
              <a:t>pejabat diorganisir atas dasar aturan yang berkesinambungan;</a:t>
            </a:r>
            <a:endParaRPr lang="id-ID" sz="1800" dirty="0" smtClean="0">
              <a:latin typeface="+mj-lt"/>
            </a:endParaRPr>
          </a:p>
          <a:p>
            <a:pPr>
              <a:buFont typeface="+mj-lt"/>
              <a:buAutoNum type="alphaLcPeriod"/>
            </a:pPr>
            <a:r>
              <a:rPr lang="id-ID" sz="1800" dirty="0" smtClean="0">
                <a:latin typeface="+mj-lt"/>
              </a:rPr>
              <a:t>Tugas-tugas </a:t>
            </a:r>
            <a:r>
              <a:rPr lang="id-ID" sz="1800" dirty="0">
                <a:latin typeface="+mj-lt"/>
              </a:rPr>
              <a:t>tersebut dibagi atas bidang-bidang yang berbeda sesuai dengan fungsi-fungsinya, yang masing-masing dilengkapi dengan syarat otoritas dan sanksi-sanksi;</a:t>
            </a:r>
            <a:endParaRPr lang="id-ID" sz="1800" dirty="0" smtClean="0">
              <a:latin typeface="+mj-lt"/>
            </a:endParaRPr>
          </a:p>
          <a:p>
            <a:pPr>
              <a:buFont typeface="+mj-lt"/>
              <a:buAutoNum type="alphaLcPeriod"/>
            </a:pPr>
            <a:r>
              <a:rPr lang="id-ID" sz="1800" dirty="0" smtClean="0">
                <a:latin typeface="+mj-lt"/>
              </a:rPr>
              <a:t> </a:t>
            </a:r>
            <a:r>
              <a:rPr lang="id-ID" sz="1800" dirty="0">
                <a:latin typeface="+mj-lt"/>
              </a:rPr>
              <a:t>Jabatan-jabatan tersusun secara hirarkis, yang disertai dengan rincian hak-hak kontrol dan pengaduan (complaint);</a:t>
            </a:r>
            <a:endParaRPr lang="id-ID" sz="1800" dirty="0" smtClean="0">
              <a:latin typeface="+mj-lt"/>
            </a:endParaRPr>
          </a:p>
          <a:p>
            <a:pPr>
              <a:buFont typeface="+mj-lt"/>
              <a:buAutoNum type="alphaLcPeriod"/>
            </a:pPr>
            <a:r>
              <a:rPr lang="id-ID" sz="1800" dirty="0" smtClean="0">
                <a:latin typeface="+mj-lt"/>
              </a:rPr>
              <a:t>Aturan-aturan </a:t>
            </a:r>
            <a:r>
              <a:rPr lang="id-ID" sz="1800" dirty="0">
                <a:latin typeface="+mj-lt"/>
              </a:rPr>
              <a:t>yang sesuai dengan pekerjaan diarahkan baik secara teknis maupun secara legal. Dalam kedua kasus tersebut, manusia yang terlatih menjadi diperlukan;</a:t>
            </a:r>
            <a:endParaRPr lang="id-ID" sz="1800" dirty="0" smtClean="0">
              <a:latin typeface="+mj-lt"/>
            </a:endParaRPr>
          </a:p>
          <a:p>
            <a:pPr>
              <a:buFont typeface="+mj-lt"/>
              <a:buAutoNum type="alphaLcPeriod"/>
            </a:pPr>
            <a:r>
              <a:rPr lang="id-ID" sz="1800" dirty="0" smtClean="0">
                <a:latin typeface="+mj-lt"/>
              </a:rPr>
              <a:t>Anggota </a:t>
            </a:r>
            <a:r>
              <a:rPr lang="id-ID" sz="1800" dirty="0">
                <a:latin typeface="+mj-lt"/>
              </a:rPr>
              <a:t>sebagai sumber daya organisasi berbeda dengan anggota sebagai individu pribadi;</a:t>
            </a:r>
            <a:endParaRPr lang="id-ID" sz="1800" dirty="0" smtClean="0">
              <a:latin typeface="+mj-lt"/>
            </a:endParaRPr>
          </a:p>
          <a:p>
            <a:pPr>
              <a:buFont typeface="+mj-lt"/>
              <a:buAutoNum type="alphaLcPeriod"/>
            </a:pPr>
            <a:r>
              <a:rPr lang="id-ID" sz="1800" dirty="0" smtClean="0">
                <a:latin typeface="+mj-lt"/>
              </a:rPr>
              <a:t>Pemegang </a:t>
            </a:r>
            <a:r>
              <a:rPr lang="id-ID" sz="1800" dirty="0">
                <a:latin typeface="+mj-lt"/>
              </a:rPr>
              <a:t>jabatan tidaklah sama dengan jabatannya; </a:t>
            </a:r>
            <a:endParaRPr lang="id-ID" sz="1800" dirty="0" smtClean="0">
              <a:latin typeface="+mj-lt"/>
            </a:endParaRPr>
          </a:p>
          <a:p>
            <a:pPr>
              <a:buFont typeface="+mj-lt"/>
              <a:buAutoNum type="alphaLcPeriod"/>
            </a:pPr>
            <a:r>
              <a:rPr lang="id-ID" sz="1800" dirty="0" smtClean="0">
                <a:latin typeface="+mj-lt"/>
              </a:rPr>
              <a:t>Administrasi </a:t>
            </a:r>
            <a:r>
              <a:rPr lang="id-ID" sz="1800" dirty="0">
                <a:latin typeface="+mj-lt"/>
              </a:rPr>
              <a:t>didasarkan pada dokumen-dokumen tertulis dan hal ini cenderung menjadikan kantor (biro) sebagai pusat organisasi modern; dan</a:t>
            </a:r>
            <a:endParaRPr lang="id-ID" sz="1800" dirty="0" smtClean="0">
              <a:latin typeface="+mj-lt"/>
            </a:endParaRPr>
          </a:p>
          <a:p>
            <a:pPr>
              <a:buFont typeface="+mj-lt"/>
              <a:buAutoNum type="alphaLcPeriod"/>
            </a:pPr>
            <a:r>
              <a:rPr lang="id-ID" sz="1800" dirty="0" smtClean="0">
                <a:latin typeface="+mj-lt"/>
              </a:rPr>
              <a:t>Sistem-sistem </a:t>
            </a:r>
            <a:r>
              <a:rPr lang="id-ID" sz="1800" dirty="0">
                <a:latin typeface="+mj-lt"/>
              </a:rPr>
              <a:t>otoritas legal dapat mengambil banyak bentuk, tetapi dilihat pada bentuk aslinya, sistem tersebut tetap berada dalam suatu staf administrasi birokratik</a:t>
            </a:r>
            <a:r>
              <a:rPr lang="id-ID" sz="1800" dirty="0" smtClean="0">
                <a:latin typeface="+mj-lt"/>
              </a:rPr>
              <a:t>.</a:t>
            </a:r>
          </a:p>
          <a:p>
            <a:pPr>
              <a:buNone/>
            </a:pPr>
            <a:endParaRPr lang="id-ID" sz="1800" dirty="0" smtClean="0">
              <a:latin typeface="+mj-lt"/>
            </a:endParaRPr>
          </a:p>
          <a:p>
            <a:pPr>
              <a:buNone/>
            </a:pPr>
            <a:endParaRPr lang="id-ID" sz="1800" dirty="0"/>
          </a:p>
        </p:txBody>
      </p:sp>
      <p:sp>
        <p:nvSpPr>
          <p:cNvPr id="2" name="Title 1"/>
          <p:cNvSpPr>
            <a:spLocks noGrp="1"/>
          </p:cNvSpPr>
          <p:nvPr>
            <p:ph type="title"/>
          </p:nvPr>
        </p:nvSpPr>
        <p:spPr/>
        <p:txBody>
          <a:bodyPr/>
          <a:lstStyle/>
          <a:p>
            <a:r>
              <a:rPr lang="id-ID" dirty="0" smtClean="0"/>
              <a:t>BIROKRASI IDEAL WEBER</a:t>
            </a:r>
            <a:endParaRPr lang="id-ID"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id-ID" dirty="0" smtClean="0"/>
              <a:t>Model birokrasi administrasi publik muncul terutama di </a:t>
            </a:r>
            <a:r>
              <a:rPr lang="en-US" dirty="0" smtClean="0"/>
              <a:t>Negara </a:t>
            </a:r>
            <a:r>
              <a:rPr lang="id-ID" dirty="0" smtClean="0"/>
              <a:t>Barat</a:t>
            </a:r>
            <a:r>
              <a:rPr lang="en-US" dirty="0" smtClean="0"/>
              <a:t> (</a:t>
            </a:r>
            <a:r>
              <a:rPr lang="en-US" dirty="0" err="1" smtClean="0"/>
              <a:t>Haque</a:t>
            </a:r>
            <a:r>
              <a:rPr lang="en-US" dirty="0" smtClean="0"/>
              <a:t>, 2007: 1301)</a:t>
            </a:r>
          </a:p>
          <a:p>
            <a:r>
              <a:rPr lang="en-US" dirty="0" smtClean="0"/>
              <a:t>Max Weber </a:t>
            </a:r>
            <a:r>
              <a:rPr lang="en-US" dirty="0" err="1" smtClean="0"/>
              <a:t>dianggap</a:t>
            </a:r>
            <a:r>
              <a:rPr lang="en-US" dirty="0" smtClean="0"/>
              <a:t> </a:t>
            </a:r>
            <a:r>
              <a:rPr lang="en-US" dirty="0" err="1" smtClean="0"/>
              <a:t>sebagai</a:t>
            </a:r>
            <a:r>
              <a:rPr lang="en-US" dirty="0" smtClean="0"/>
              <a:t> </a:t>
            </a:r>
            <a:r>
              <a:rPr lang="en-US" dirty="0" err="1" smtClean="0"/>
              <a:t>orang</a:t>
            </a:r>
            <a:r>
              <a:rPr lang="en-US" dirty="0" smtClean="0"/>
              <a:t> </a:t>
            </a:r>
            <a:r>
              <a:rPr lang="en-US" dirty="0" err="1" smtClean="0"/>
              <a:t>pertama</a:t>
            </a:r>
            <a:r>
              <a:rPr lang="en-US" dirty="0" smtClean="0"/>
              <a:t> yang </a:t>
            </a:r>
            <a:r>
              <a:rPr lang="en-US" dirty="0" err="1" smtClean="0"/>
              <a:t>mengemukakan</a:t>
            </a:r>
            <a:r>
              <a:rPr lang="en-US" dirty="0" smtClean="0"/>
              <a:t> </a:t>
            </a:r>
            <a:r>
              <a:rPr lang="en-US" dirty="0" err="1" smtClean="0"/>
              <a:t>tentang</a:t>
            </a:r>
            <a:r>
              <a:rPr lang="en-US" dirty="0" smtClean="0"/>
              <a:t>   </a:t>
            </a:r>
            <a:r>
              <a:rPr lang="en-US" dirty="0" err="1" smtClean="0"/>
              <a:t>Birokrasi</a:t>
            </a:r>
            <a:r>
              <a:rPr lang="en-US" dirty="0" smtClean="0"/>
              <a:t> </a:t>
            </a:r>
            <a:r>
              <a:rPr lang="en-US" dirty="0" err="1" smtClean="0"/>
              <a:t>dalam</a:t>
            </a:r>
            <a:r>
              <a:rPr lang="en-US" dirty="0" smtClean="0"/>
              <a:t> </a:t>
            </a:r>
            <a:r>
              <a:rPr lang="en-US" dirty="0" err="1" smtClean="0"/>
              <a:t>bukunya</a:t>
            </a:r>
            <a:r>
              <a:rPr lang="en-US" dirty="0" smtClean="0"/>
              <a:t> </a:t>
            </a:r>
            <a:r>
              <a:rPr lang="en-US" i="1" dirty="0" smtClean="0"/>
              <a:t>Economy and Society</a:t>
            </a:r>
            <a:r>
              <a:rPr lang="en-US" dirty="0" smtClean="0"/>
              <a:t> </a:t>
            </a:r>
            <a:r>
              <a:rPr lang="en-US" dirty="0" err="1" smtClean="0"/>
              <a:t>tahun</a:t>
            </a:r>
            <a:r>
              <a:rPr lang="en-US" dirty="0" smtClean="0"/>
              <a:t> 1922. </a:t>
            </a:r>
          </a:p>
          <a:p>
            <a:r>
              <a:rPr lang="en-US" dirty="0" err="1" smtClean="0"/>
              <a:t>Buku</a:t>
            </a:r>
            <a:r>
              <a:rPr lang="en-US" dirty="0" smtClean="0"/>
              <a:t> Weber ini </a:t>
            </a:r>
            <a:r>
              <a:rPr lang="en-US" dirty="0" err="1" smtClean="0"/>
              <a:t>menjadi</a:t>
            </a:r>
            <a:r>
              <a:rPr lang="en-US" dirty="0" smtClean="0"/>
              <a:t> </a:t>
            </a:r>
            <a:r>
              <a:rPr lang="en-US" dirty="0" err="1" smtClean="0"/>
              <a:t>rujukan</a:t>
            </a:r>
            <a:r>
              <a:rPr lang="en-US" dirty="0" smtClean="0"/>
              <a:t> </a:t>
            </a:r>
            <a:r>
              <a:rPr lang="en-US" dirty="0" err="1" smtClean="0"/>
              <a:t>para</a:t>
            </a:r>
            <a:r>
              <a:rPr lang="en-US" dirty="0" smtClean="0"/>
              <a:t> </a:t>
            </a:r>
            <a:r>
              <a:rPr lang="en-US" dirty="0" err="1" smtClean="0"/>
              <a:t>pakar</a:t>
            </a:r>
            <a:r>
              <a:rPr lang="en-US" dirty="0" smtClean="0"/>
              <a:t>, </a:t>
            </a:r>
            <a:r>
              <a:rPr lang="en-US" dirty="0" err="1" smtClean="0"/>
              <a:t>meskipun</a:t>
            </a:r>
            <a:r>
              <a:rPr lang="en-US" dirty="0" smtClean="0"/>
              <a:t> </a:t>
            </a:r>
            <a:r>
              <a:rPr lang="en-US" dirty="0" err="1" smtClean="0"/>
              <a:t>dikutip</a:t>
            </a:r>
            <a:r>
              <a:rPr lang="en-US" dirty="0" smtClean="0"/>
              <a:t> </a:t>
            </a:r>
            <a:r>
              <a:rPr lang="en-US" dirty="0" err="1" smtClean="0"/>
              <a:t>berbeda-beda</a:t>
            </a:r>
            <a:r>
              <a:rPr lang="en-US" dirty="0" smtClean="0"/>
              <a:t>. </a:t>
            </a:r>
          </a:p>
          <a:p>
            <a:endParaRPr lang="en-US" dirty="0"/>
          </a:p>
        </p:txBody>
      </p:sp>
      <p:sp>
        <p:nvSpPr>
          <p:cNvPr id="3" name="Title 2"/>
          <p:cNvSpPr>
            <a:spLocks noGrp="1"/>
          </p:cNvSpPr>
          <p:nvPr>
            <p:ph type="title"/>
          </p:nvPr>
        </p:nvSpPr>
        <p:spPr/>
        <p:txBody>
          <a:bodyPr/>
          <a:lstStyle/>
          <a:p>
            <a:r>
              <a:rPr lang="en-US" dirty="0" err="1" smtClean="0"/>
              <a:t>Sejarah</a:t>
            </a:r>
            <a:r>
              <a:rPr lang="en-US" dirty="0" smtClean="0"/>
              <a:t> </a:t>
            </a:r>
            <a:r>
              <a:rPr lang="en-US" dirty="0" err="1" smtClean="0"/>
              <a:t>Muncul</a:t>
            </a:r>
            <a:r>
              <a:rPr lang="en-US" dirty="0" smtClean="0"/>
              <a:t> </a:t>
            </a:r>
            <a:r>
              <a:rPr lang="en-US" dirty="0" err="1" smtClean="0"/>
              <a:t>Birokrasi</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err="1" smtClean="0"/>
              <a:t>Semakin</a:t>
            </a:r>
            <a:r>
              <a:rPr lang="en-US" dirty="0" smtClean="0"/>
              <a:t> Modern </a:t>
            </a:r>
            <a:r>
              <a:rPr lang="en-US" dirty="0" err="1" smtClean="0"/>
              <a:t>suatu</a:t>
            </a:r>
            <a:r>
              <a:rPr lang="en-US" dirty="0" smtClean="0"/>
              <a:t> Negara, </a:t>
            </a:r>
            <a:r>
              <a:rPr lang="en-US" dirty="0" err="1" smtClean="0"/>
              <a:t>maka</a:t>
            </a:r>
            <a:r>
              <a:rPr lang="en-US" dirty="0" smtClean="0"/>
              <a:t> </a:t>
            </a:r>
            <a:r>
              <a:rPr lang="en-US" dirty="0" err="1" smtClean="0"/>
              <a:t>semakin</a:t>
            </a:r>
            <a:r>
              <a:rPr lang="en-US" dirty="0" smtClean="0"/>
              <a:t> </a:t>
            </a:r>
            <a:r>
              <a:rPr lang="en-US" dirty="0" err="1" smtClean="0"/>
              <a:t>kompleks</a:t>
            </a:r>
            <a:r>
              <a:rPr lang="en-US" dirty="0" smtClean="0"/>
              <a:t> </a:t>
            </a:r>
            <a:r>
              <a:rPr lang="en-US" dirty="0" err="1" smtClean="0"/>
              <a:t>tugas</a:t>
            </a:r>
            <a:r>
              <a:rPr lang="en-US" dirty="0" smtClean="0"/>
              <a:t> yang </a:t>
            </a:r>
            <a:r>
              <a:rPr lang="en-US" dirty="0" err="1" smtClean="0"/>
              <a:t>diemban</a:t>
            </a:r>
            <a:r>
              <a:rPr lang="en-US" dirty="0" smtClean="0"/>
              <a:t> </a:t>
            </a:r>
            <a:r>
              <a:rPr lang="en-US" dirty="0" err="1" smtClean="0"/>
              <a:t>oleh</a:t>
            </a:r>
            <a:r>
              <a:rPr lang="en-US" dirty="0" smtClean="0"/>
              <a:t> Negara. </a:t>
            </a:r>
          </a:p>
          <a:p>
            <a:r>
              <a:rPr lang="en-US" dirty="0" smtClean="0"/>
              <a:t>Negara </a:t>
            </a:r>
            <a:r>
              <a:rPr lang="en-US" dirty="0" err="1" smtClean="0"/>
              <a:t>tidak</a:t>
            </a:r>
            <a:r>
              <a:rPr lang="en-US" dirty="0" smtClean="0"/>
              <a:t> </a:t>
            </a:r>
            <a:r>
              <a:rPr lang="en-US" dirty="0" err="1" smtClean="0"/>
              <a:t>akan</a:t>
            </a:r>
            <a:r>
              <a:rPr lang="en-US" dirty="0" smtClean="0"/>
              <a:t> </a:t>
            </a:r>
            <a:r>
              <a:rPr lang="en-US" dirty="0" err="1" smtClean="0"/>
              <a:t>mampu</a:t>
            </a:r>
            <a:r>
              <a:rPr lang="en-US" dirty="0" smtClean="0"/>
              <a:t> </a:t>
            </a:r>
            <a:r>
              <a:rPr lang="en-US" dirty="0" err="1" smtClean="0"/>
              <a:t>melaksanakan</a:t>
            </a:r>
            <a:r>
              <a:rPr lang="en-US" dirty="0" smtClean="0"/>
              <a:t> </a:t>
            </a:r>
            <a:r>
              <a:rPr lang="en-US" dirty="0" err="1" smtClean="0"/>
              <a:t>tugas</a:t>
            </a:r>
            <a:r>
              <a:rPr lang="en-US" dirty="0" smtClean="0"/>
              <a:t> –</a:t>
            </a:r>
            <a:r>
              <a:rPr lang="en-US" dirty="0" err="1" smtClean="0"/>
              <a:t>tugas</a:t>
            </a:r>
            <a:r>
              <a:rPr lang="en-US" dirty="0" smtClean="0"/>
              <a:t> </a:t>
            </a:r>
            <a:r>
              <a:rPr lang="en-US" dirty="0" err="1" smtClean="0"/>
              <a:t>itu</a:t>
            </a:r>
            <a:r>
              <a:rPr lang="en-US" dirty="0" smtClean="0"/>
              <a:t> </a:t>
            </a:r>
            <a:r>
              <a:rPr lang="en-US" dirty="0" err="1" smtClean="0"/>
              <a:t>sendiri</a:t>
            </a:r>
            <a:r>
              <a:rPr lang="en-US" dirty="0" smtClean="0"/>
              <a:t>. </a:t>
            </a:r>
          </a:p>
          <a:p>
            <a:r>
              <a:rPr lang="en-US" dirty="0" err="1" smtClean="0"/>
              <a:t>Oleh</a:t>
            </a:r>
            <a:r>
              <a:rPr lang="en-US" dirty="0" smtClean="0"/>
              <a:t> </a:t>
            </a:r>
            <a:r>
              <a:rPr lang="en-US" dirty="0" err="1" smtClean="0"/>
              <a:t>karena</a:t>
            </a:r>
            <a:r>
              <a:rPr lang="en-US" dirty="0" smtClean="0"/>
              <a:t> </a:t>
            </a:r>
            <a:r>
              <a:rPr lang="en-US" dirty="0" err="1" smtClean="0"/>
              <a:t>itu</a:t>
            </a:r>
            <a:r>
              <a:rPr lang="en-US" dirty="0" smtClean="0"/>
              <a:t> Negara </a:t>
            </a:r>
            <a:r>
              <a:rPr lang="en-US" dirty="0" err="1" smtClean="0"/>
              <a:t>menggandeng</a:t>
            </a:r>
            <a:r>
              <a:rPr lang="en-US" dirty="0" smtClean="0"/>
              <a:t> </a:t>
            </a:r>
            <a:r>
              <a:rPr lang="en-US" dirty="0" err="1" smtClean="0"/>
              <a:t>birokrasi</a:t>
            </a:r>
            <a:r>
              <a:rPr lang="en-US" dirty="0" smtClean="0"/>
              <a:t> </a:t>
            </a:r>
            <a:r>
              <a:rPr lang="en-US" dirty="0" err="1" smtClean="0"/>
              <a:t>untuk</a:t>
            </a:r>
            <a:r>
              <a:rPr lang="en-US" dirty="0" smtClean="0"/>
              <a:t> </a:t>
            </a:r>
            <a:r>
              <a:rPr lang="en-US" dirty="0" err="1" smtClean="0"/>
              <a:t>bekerjasama</a:t>
            </a:r>
            <a:r>
              <a:rPr lang="en-US" dirty="0" smtClean="0"/>
              <a:t> </a:t>
            </a:r>
            <a:r>
              <a:rPr lang="en-US" dirty="0" err="1" smtClean="0"/>
              <a:t>menyelesaikan</a:t>
            </a:r>
            <a:r>
              <a:rPr lang="en-US" dirty="0" smtClean="0"/>
              <a:t> </a:t>
            </a:r>
            <a:r>
              <a:rPr lang="en-US" dirty="0" err="1" smtClean="0"/>
              <a:t>tugas-tugas</a:t>
            </a:r>
            <a:r>
              <a:rPr lang="en-US" dirty="0" smtClean="0"/>
              <a:t> </a:t>
            </a:r>
            <a:r>
              <a:rPr lang="en-US" dirty="0" err="1" smtClean="0"/>
              <a:t>tersebut</a:t>
            </a:r>
            <a:r>
              <a:rPr lang="en-US" dirty="0" smtClean="0"/>
              <a:t>. </a:t>
            </a:r>
          </a:p>
        </p:txBody>
      </p:sp>
      <p:sp>
        <p:nvSpPr>
          <p:cNvPr id="3" name="Title 2"/>
          <p:cNvSpPr>
            <a:spLocks noGrp="1"/>
          </p:cNvSpPr>
          <p:nvPr>
            <p:ph type="title"/>
          </p:nvPr>
        </p:nvSpPr>
        <p:spPr/>
        <p:txBody>
          <a:bodyPr>
            <a:normAutofit fontScale="90000"/>
          </a:bodyPr>
          <a:lstStyle/>
          <a:p>
            <a:r>
              <a:rPr lang="en-US" dirty="0" err="1" smtClean="0"/>
              <a:t>Mengapa</a:t>
            </a:r>
            <a:r>
              <a:rPr lang="en-US" dirty="0" smtClean="0"/>
              <a:t> </a:t>
            </a:r>
            <a:r>
              <a:rPr lang="en-US" dirty="0" err="1" smtClean="0"/>
              <a:t>Birokrasi</a:t>
            </a:r>
            <a:r>
              <a:rPr lang="en-US" dirty="0" smtClean="0"/>
              <a:t> </a:t>
            </a:r>
            <a:r>
              <a:rPr lang="en-US" dirty="0" err="1" smtClean="0"/>
              <a:t>Diperlukan</a:t>
            </a:r>
            <a:r>
              <a:rPr lang="en-US" dirty="0" smtClean="0"/>
              <a:t> Negara ?</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Birokrasi</a:t>
            </a:r>
            <a:r>
              <a:rPr lang="en-US" dirty="0" smtClean="0"/>
              <a:t> </a:t>
            </a:r>
            <a:r>
              <a:rPr lang="en-US" dirty="0" err="1" smtClean="0"/>
              <a:t>sebagai</a:t>
            </a:r>
            <a:r>
              <a:rPr lang="en-US" dirty="0" smtClean="0"/>
              <a:t> </a:t>
            </a:r>
            <a:r>
              <a:rPr lang="en-US" dirty="0" err="1" smtClean="0"/>
              <a:t>suatu</a:t>
            </a:r>
            <a:r>
              <a:rPr lang="en-US" dirty="0" smtClean="0"/>
              <a:t> </a:t>
            </a:r>
            <a:r>
              <a:rPr lang="en-US" dirty="0" err="1" smtClean="0"/>
              <a:t>organisasi</a:t>
            </a:r>
            <a:r>
              <a:rPr lang="en-US" dirty="0" smtClean="0"/>
              <a:t>. </a:t>
            </a:r>
          </a:p>
          <a:p>
            <a:r>
              <a:rPr lang="en-US" dirty="0" err="1" smtClean="0"/>
              <a:t>Memiliki</a:t>
            </a:r>
            <a:r>
              <a:rPr lang="en-US" dirty="0" smtClean="0"/>
              <a:t> </a:t>
            </a:r>
            <a:r>
              <a:rPr lang="en-US" dirty="0" err="1" smtClean="0"/>
              <a:t>beberapa</a:t>
            </a:r>
            <a:r>
              <a:rPr lang="en-US" dirty="0" smtClean="0"/>
              <a:t> </a:t>
            </a:r>
            <a:r>
              <a:rPr lang="en-US" dirty="0" err="1" smtClean="0"/>
              <a:t>karakteristik</a:t>
            </a:r>
            <a:r>
              <a:rPr lang="en-US" dirty="0" smtClean="0"/>
              <a:t> </a:t>
            </a:r>
          </a:p>
          <a:p>
            <a:r>
              <a:rPr lang="en-US" dirty="0" err="1" smtClean="0"/>
              <a:t>Dapat</a:t>
            </a:r>
            <a:r>
              <a:rPr lang="en-US" dirty="0" smtClean="0"/>
              <a:t> </a:t>
            </a:r>
            <a:r>
              <a:rPr lang="id-ID" dirty="0" smtClean="0"/>
              <a:t>dipergunakan pemerintahan modern untuk pelaksanaan berbagai tugas-tugasnya</a:t>
            </a:r>
            <a:r>
              <a:rPr lang="en-US" dirty="0" smtClean="0"/>
              <a:t>. </a:t>
            </a:r>
            <a:r>
              <a:rPr lang="id-ID" dirty="0" smtClean="0"/>
              <a:t>(</a:t>
            </a:r>
            <a:r>
              <a:rPr lang="en-US" dirty="0" err="1" smtClean="0"/>
              <a:t>Bintoro</a:t>
            </a:r>
            <a:r>
              <a:rPr lang="en-US" dirty="0" smtClean="0"/>
              <a:t> </a:t>
            </a:r>
            <a:r>
              <a:rPr lang="id-ID" dirty="0" smtClean="0"/>
              <a:t>Tjokroamidjoyo</a:t>
            </a:r>
            <a:r>
              <a:rPr lang="en-US" dirty="0" smtClean="0"/>
              <a:t>, </a:t>
            </a:r>
            <a:r>
              <a:rPr lang="id-ID" dirty="0" smtClean="0"/>
              <a:t>1988</a:t>
            </a:r>
            <a:r>
              <a:rPr lang="en-US" dirty="0" smtClean="0"/>
              <a:t>; </a:t>
            </a:r>
            <a:r>
              <a:rPr lang="en-US" dirty="0" err="1" smtClean="0"/>
              <a:t>Mohtar</a:t>
            </a:r>
            <a:r>
              <a:rPr lang="en-US" dirty="0" smtClean="0"/>
              <a:t> </a:t>
            </a:r>
            <a:r>
              <a:rPr lang="en-US" dirty="0" err="1" smtClean="0"/>
              <a:t>Masoed</a:t>
            </a:r>
            <a:r>
              <a:rPr lang="en-US" dirty="0" smtClean="0"/>
              <a:t>, 1989</a:t>
            </a:r>
            <a:r>
              <a:rPr lang="id-ID" dirty="0" smtClean="0"/>
              <a:t>).</a:t>
            </a:r>
            <a:endParaRPr lang="en-US" dirty="0" smtClean="0"/>
          </a:p>
          <a:p>
            <a:endParaRPr lang="id-ID" dirty="0" smtClean="0"/>
          </a:p>
        </p:txBody>
      </p:sp>
      <p:sp>
        <p:nvSpPr>
          <p:cNvPr id="3" name="Title 2"/>
          <p:cNvSpPr>
            <a:spLocks noGrp="1"/>
          </p:cNvSpPr>
          <p:nvPr>
            <p:ph type="title"/>
          </p:nvPr>
        </p:nvSpPr>
        <p:spPr/>
        <p:txBody>
          <a:bodyPr>
            <a:normAutofit/>
          </a:bodyPr>
          <a:lstStyle/>
          <a:p>
            <a:r>
              <a:rPr lang="en-US" dirty="0" err="1" smtClean="0"/>
              <a:t>Lanjutan</a:t>
            </a:r>
            <a:r>
              <a:rPr lang="en-US" dirty="0" smtClean="0"/>
              <a:t> </a:t>
            </a:r>
            <a:br>
              <a:rPr lang="en-US" dirty="0" smtClean="0"/>
            </a:br>
            <a:r>
              <a:rPr lang="en-US" sz="2700" dirty="0" err="1" smtClean="0">
                <a:effectLst/>
              </a:rPr>
              <a:t>Mengapa</a:t>
            </a:r>
            <a:r>
              <a:rPr lang="en-US" sz="2700" dirty="0" smtClean="0">
                <a:effectLst/>
              </a:rPr>
              <a:t> </a:t>
            </a:r>
            <a:r>
              <a:rPr lang="en-US" sz="2700" dirty="0" err="1" smtClean="0">
                <a:effectLst/>
              </a:rPr>
              <a:t>B</a:t>
            </a:r>
            <a:r>
              <a:rPr lang="en-US" sz="2700" dirty="0" err="1" smtClean="0"/>
              <a:t>irokrasi</a:t>
            </a:r>
            <a:r>
              <a:rPr lang="en-US" sz="2700" dirty="0" smtClean="0"/>
              <a:t> </a:t>
            </a:r>
            <a:r>
              <a:rPr lang="en-US" sz="2700" dirty="0" err="1" smtClean="0"/>
              <a:t>Diperlukan</a:t>
            </a:r>
            <a:r>
              <a:rPr lang="en-US" sz="2700" dirty="0" smtClean="0"/>
              <a:t>  Negara ? </a:t>
            </a:r>
            <a:endParaRPr lang="en-US" sz="27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a:t>
            </a:r>
            <a:r>
              <a:rPr lang="en-US" dirty="0" err="1" smtClean="0"/>
              <a:t>Spesialisasi</a:t>
            </a:r>
            <a:endParaRPr lang="en-US" dirty="0" smtClean="0"/>
          </a:p>
          <a:p>
            <a:r>
              <a:rPr lang="en-US" dirty="0" smtClean="0"/>
              <a:t>2. </a:t>
            </a:r>
            <a:r>
              <a:rPr lang="en-US" dirty="0" err="1" smtClean="0"/>
              <a:t>Bersifat</a:t>
            </a:r>
            <a:r>
              <a:rPr lang="en-US" dirty="0" smtClean="0"/>
              <a:t> </a:t>
            </a:r>
            <a:r>
              <a:rPr lang="en-US" dirty="0" err="1" smtClean="0"/>
              <a:t>hierakhis</a:t>
            </a:r>
            <a:endParaRPr lang="en-US" dirty="0" smtClean="0"/>
          </a:p>
          <a:p>
            <a:r>
              <a:rPr lang="en-US" dirty="0" smtClean="0"/>
              <a:t>3. </a:t>
            </a:r>
            <a:r>
              <a:rPr lang="en-US" dirty="0" err="1" smtClean="0"/>
              <a:t>Berdasarkan</a:t>
            </a:r>
            <a:r>
              <a:rPr lang="en-US" dirty="0" smtClean="0"/>
              <a:t> </a:t>
            </a:r>
            <a:r>
              <a:rPr lang="en-US" dirty="0" err="1" smtClean="0"/>
              <a:t>aturan</a:t>
            </a:r>
            <a:r>
              <a:rPr lang="en-US" dirty="0" smtClean="0"/>
              <a:t> (Impersonal)</a:t>
            </a:r>
          </a:p>
          <a:p>
            <a:r>
              <a:rPr lang="en-US" dirty="0" smtClean="0"/>
              <a:t>4. </a:t>
            </a:r>
            <a:r>
              <a:rPr lang="en-US" dirty="0" err="1" smtClean="0"/>
              <a:t>Bersifat</a:t>
            </a:r>
            <a:r>
              <a:rPr lang="en-US" dirty="0" smtClean="0"/>
              <a:t> </a:t>
            </a:r>
            <a:r>
              <a:rPr lang="en-US" dirty="0" err="1" smtClean="0"/>
              <a:t>karier</a:t>
            </a:r>
            <a:endParaRPr lang="en-US" dirty="0" smtClean="0"/>
          </a:p>
          <a:p>
            <a:pPr>
              <a:buNone/>
            </a:pPr>
            <a:r>
              <a:rPr lang="en-US" dirty="0" smtClean="0"/>
              <a:t> </a:t>
            </a:r>
            <a:endParaRPr lang="en-US" dirty="0"/>
          </a:p>
        </p:txBody>
      </p:sp>
      <p:sp>
        <p:nvSpPr>
          <p:cNvPr id="3" name="Title 2"/>
          <p:cNvSpPr>
            <a:spLocks noGrp="1"/>
          </p:cNvSpPr>
          <p:nvPr>
            <p:ph type="title"/>
          </p:nvPr>
        </p:nvSpPr>
        <p:spPr/>
        <p:txBody>
          <a:bodyPr/>
          <a:lstStyle/>
          <a:p>
            <a:r>
              <a:rPr lang="en-US" dirty="0" err="1" smtClean="0"/>
              <a:t>Karakteristik</a:t>
            </a:r>
            <a:r>
              <a:rPr lang="en-US" dirty="0" smtClean="0"/>
              <a:t> </a:t>
            </a:r>
            <a:r>
              <a:rPr lang="en-US" dirty="0" err="1" smtClean="0"/>
              <a:t>Birokrasi</a:t>
            </a:r>
            <a:r>
              <a:rPr lang="en-US" dirty="0" smtClean="0"/>
              <a:t> </a:t>
            </a:r>
            <a:r>
              <a:rPr lang="en-US" dirty="0" err="1" smtClean="0"/>
              <a:t>Meliputi</a:t>
            </a:r>
            <a:r>
              <a:rPr lang="en-US" dirty="0" smtClean="0"/>
              <a:t>:</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buNone/>
            </a:pPr>
            <a:r>
              <a:rPr lang="en-US" i="1" dirty="0" smtClean="0"/>
              <a:t> </a:t>
            </a:r>
            <a:endParaRPr lang="en-US" dirty="0" smtClean="0"/>
          </a:p>
          <a:p>
            <a:r>
              <a:rPr lang="en-US" dirty="0" smtClean="0"/>
              <a:t>(1). </a:t>
            </a:r>
            <a:r>
              <a:rPr lang="en-US" i="1" dirty="0" smtClean="0"/>
              <a:t>“A rational-functional organization”.  </a:t>
            </a:r>
            <a:r>
              <a:rPr lang="en-US" dirty="0" err="1" smtClean="0"/>
              <a:t>Artinya</a:t>
            </a:r>
            <a:r>
              <a:rPr lang="en-US" dirty="0" smtClean="0"/>
              <a:t> </a:t>
            </a:r>
            <a:r>
              <a:rPr lang="en-US" dirty="0" err="1" smtClean="0"/>
              <a:t>Birokrasi</a:t>
            </a:r>
            <a:r>
              <a:rPr lang="en-US" dirty="0" smtClean="0"/>
              <a:t> </a:t>
            </a:r>
            <a:r>
              <a:rPr lang="en-US" dirty="0" err="1" smtClean="0"/>
              <a:t>dilihat</a:t>
            </a:r>
            <a:r>
              <a:rPr lang="en-US" dirty="0" smtClean="0"/>
              <a:t> </a:t>
            </a:r>
            <a:r>
              <a:rPr lang="en-US" dirty="0" err="1" smtClean="0"/>
              <a:t>sebagai</a:t>
            </a:r>
            <a:r>
              <a:rPr lang="en-US" dirty="0" smtClean="0"/>
              <a:t> </a:t>
            </a:r>
            <a:r>
              <a:rPr lang="en-US" dirty="0" err="1" smtClean="0"/>
              <a:t>sebuah</a:t>
            </a:r>
            <a:r>
              <a:rPr lang="en-US" dirty="0" smtClean="0"/>
              <a:t> </a:t>
            </a:r>
            <a:r>
              <a:rPr lang="en-US" dirty="0" err="1" smtClean="0"/>
              <a:t>organisasi</a:t>
            </a:r>
            <a:r>
              <a:rPr lang="en-US" dirty="0" smtClean="0"/>
              <a:t> yang </a:t>
            </a:r>
            <a:r>
              <a:rPr lang="en-US" dirty="0" err="1" smtClean="0"/>
              <a:t>memiliki</a:t>
            </a:r>
            <a:r>
              <a:rPr lang="en-US" dirty="0" smtClean="0"/>
              <a:t> </a:t>
            </a:r>
            <a:r>
              <a:rPr lang="en-US" dirty="0" err="1" smtClean="0"/>
              <a:t>fungsi</a:t>
            </a:r>
            <a:r>
              <a:rPr lang="en-US" dirty="0" smtClean="0"/>
              <a:t> </a:t>
            </a:r>
            <a:r>
              <a:rPr lang="en-US" dirty="0" err="1" smtClean="0"/>
              <a:t>dan</a:t>
            </a:r>
            <a:r>
              <a:rPr lang="en-US" dirty="0" smtClean="0"/>
              <a:t> </a:t>
            </a:r>
            <a:r>
              <a:rPr lang="en-US" dirty="0" err="1" smtClean="0"/>
              <a:t>menjalankan</a:t>
            </a:r>
            <a:r>
              <a:rPr lang="en-US" dirty="0" smtClean="0"/>
              <a:t> </a:t>
            </a:r>
            <a:r>
              <a:rPr lang="en-US" dirty="0" err="1" smtClean="0"/>
              <a:t>fungsi</a:t>
            </a:r>
            <a:r>
              <a:rPr lang="en-US" dirty="0" smtClean="0"/>
              <a:t> </a:t>
            </a:r>
            <a:r>
              <a:rPr lang="en-US" dirty="0" err="1" smtClean="0"/>
              <a:t>tersebut</a:t>
            </a:r>
            <a:r>
              <a:rPr lang="en-US" dirty="0" smtClean="0"/>
              <a:t> </a:t>
            </a:r>
            <a:r>
              <a:rPr lang="en-US" dirty="0" err="1" smtClean="0"/>
              <a:t>secara</a:t>
            </a:r>
            <a:r>
              <a:rPr lang="en-US" dirty="0" smtClean="0"/>
              <a:t> </a:t>
            </a:r>
            <a:r>
              <a:rPr lang="en-US" dirty="0" err="1" smtClean="0"/>
              <a:t>rasional</a:t>
            </a:r>
            <a:r>
              <a:rPr lang="en-US" dirty="0" smtClean="0"/>
              <a:t>, </a:t>
            </a:r>
            <a:r>
              <a:rPr lang="en-US" i="1" dirty="0" smtClean="0"/>
              <a:t> </a:t>
            </a:r>
            <a:r>
              <a:rPr lang="en-US" dirty="0" err="1" smtClean="0"/>
              <a:t>sehingga</a:t>
            </a:r>
            <a:r>
              <a:rPr lang="en-US" dirty="0" smtClean="0"/>
              <a:t> </a:t>
            </a:r>
            <a:r>
              <a:rPr lang="en-US" dirty="0" err="1" smtClean="0"/>
              <a:t>kurang</a:t>
            </a:r>
            <a:r>
              <a:rPr lang="en-US" dirty="0" smtClean="0"/>
              <a:t> </a:t>
            </a:r>
            <a:r>
              <a:rPr lang="en-US" dirty="0" err="1" smtClean="0"/>
              <a:t>fleksibel</a:t>
            </a:r>
            <a:r>
              <a:rPr lang="en-US" dirty="0" smtClean="0"/>
              <a:t>.</a:t>
            </a:r>
          </a:p>
          <a:p>
            <a:endParaRPr lang="en-US" dirty="0" smtClean="0"/>
          </a:p>
          <a:p>
            <a:r>
              <a:rPr lang="en-US" dirty="0" smtClean="0"/>
              <a:t>(2). </a:t>
            </a:r>
            <a:r>
              <a:rPr lang="en-US" i="1" dirty="0" smtClean="0"/>
              <a:t>“A rule-based organization”.</a:t>
            </a:r>
            <a:r>
              <a:rPr lang="en-US" dirty="0" smtClean="0"/>
              <a:t> </a:t>
            </a:r>
            <a:r>
              <a:rPr lang="en-US" dirty="0" err="1" smtClean="0"/>
              <a:t>Birokrasi</a:t>
            </a:r>
            <a:r>
              <a:rPr lang="en-US" dirty="0" smtClean="0"/>
              <a:t> </a:t>
            </a:r>
            <a:r>
              <a:rPr lang="en-US" dirty="0" err="1" smtClean="0"/>
              <a:t>bekerja</a:t>
            </a:r>
            <a:r>
              <a:rPr lang="en-US" dirty="0" smtClean="0"/>
              <a:t> </a:t>
            </a:r>
            <a:r>
              <a:rPr lang="en-US" dirty="0" err="1" smtClean="0"/>
              <a:t>didasarkan</a:t>
            </a:r>
            <a:r>
              <a:rPr lang="en-US" dirty="0" smtClean="0"/>
              <a:t> </a:t>
            </a:r>
            <a:r>
              <a:rPr lang="en-US" dirty="0" err="1" smtClean="0"/>
              <a:t>pada</a:t>
            </a:r>
            <a:r>
              <a:rPr lang="en-US" dirty="0" smtClean="0"/>
              <a:t> </a:t>
            </a:r>
            <a:r>
              <a:rPr lang="en-US" dirty="0" err="1" smtClean="0"/>
              <a:t>aturan</a:t>
            </a:r>
            <a:r>
              <a:rPr lang="en-US" dirty="0" smtClean="0"/>
              <a:t> yang </a:t>
            </a:r>
            <a:r>
              <a:rPr lang="en-US" dirty="0" err="1" smtClean="0"/>
              <a:t>ketat</a:t>
            </a:r>
            <a:r>
              <a:rPr lang="en-US" dirty="0" smtClean="0"/>
              <a:t>. </a:t>
            </a:r>
            <a:r>
              <a:rPr lang="en-US" dirty="0" err="1" smtClean="0"/>
              <a:t>Dalam</a:t>
            </a:r>
            <a:r>
              <a:rPr lang="en-US" dirty="0" smtClean="0"/>
              <a:t> </a:t>
            </a:r>
            <a:r>
              <a:rPr lang="en-US" dirty="0" err="1" smtClean="0"/>
              <a:t>hal</a:t>
            </a:r>
            <a:r>
              <a:rPr lang="en-US" dirty="0" smtClean="0"/>
              <a:t> ini, </a:t>
            </a:r>
            <a:r>
              <a:rPr lang="en-US" dirty="0" err="1" smtClean="0"/>
              <a:t>Birokrasi</a:t>
            </a:r>
            <a:r>
              <a:rPr lang="en-US" dirty="0" smtClean="0"/>
              <a:t> </a:t>
            </a:r>
            <a:r>
              <a:rPr lang="en-US" dirty="0" err="1" smtClean="0"/>
              <a:t>dianggap</a:t>
            </a:r>
            <a:r>
              <a:rPr lang="en-US" dirty="0" smtClean="0"/>
              <a:t> </a:t>
            </a:r>
            <a:r>
              <a:rPr lang="en-US" dirty="0" err="1" smtClean="0"/>
              <a:t>terlalu</a:t>
            </a:r>
            <a:r>
              <a:rPr lang="en-US" dirty="0" smtClean="0"/>
              <a:t> </a:t>
            </a:r>
            <a:r>
              <a:rPr lang="en-US" dirty="0" err="1" smtClean="0"/>
              <a:t>kaku</a:t>
            </a:r>
            <a:r>
              <a:rPr lang="en-US" dirty="0" smtClean="0"/>
              <a:t>, </a:t>
            </a:r>
            <a:r>
              <a:rPr lang="en-US" dirty="0" err="1" smtClean="0"/>
              <a:t>karena</a:t>
            </a:r>
            <a:r>
              <a:rPr lang="en-US" dirty="0" smtClean="0"/>
              <a:t> </a:t>
            </a:r>
            <a:r>
              <a:rPr lang="en-US" dirty="0" err="1" smtClean="0"/>
              <a:t>bekerjanya</a:t>
            </a:r>
            <a:r>
              <a:rPr lang="en-US" dirty="0" smtClean="0"/>
              <a:t> </a:t>
            </a:r>
            <a:r>
              <a:rPr lang="en-US" dirty="0" err="1" smtClean="0"/>
              <a:t>dibatasi</a:t>
            </a:r>
            <a:r>
              <a:rPr lang="en-US" dirty="0" smtClean="0"/>
              <a:t> </a:t>
            </a:r>
            <a:r>
              <a:rPr lang="en-US" dirty="0" err="1" smtClean="0"/>
              <a:t>oleh</a:t>
            </a:r>
            <a:r>
              <a:rPr lang="en-US" dirty="0" smtClean="0"/>
              <a:t> </a:t>
            </a:r>
            <a:r>
              <a:rPr lang="en-US" dirty="0" err="1" smtClean="0"/>
              <a:t>aturan-aturan</a:t>
            </a:r>
            <a:r>
              <a:rPr lang="en-US" dirty="0" smtClean="0"/>
              <a:t>, </a:t>
            </a:r>
            <a:r>
              <a:rPr lang="en-US" dirty="0" err="1" smtClean="0"/>
              <a:t>sehingga</a:t>
            </a:r>
            <a:r>
              <a:rPr lang="en-US" dirty="0" smtClean="0"/>
              <a:t> </a:t>
            </a:r>
            <a:r>
              <a:rPr lang="en-US" dirty="0" err="1" smtClean="0"/>
              <a:t>seringkali</a:t>
            </a:r>
            <a:r>
              <a:rPr lang="en-US" dirty="0" smtClean="0"/>
              <a:t> </a:t>
            </a:r>
            <a:r>
              <a:rPr lang="en-US" dirty="0" err="1" smtClean="0"/>
              <a:t>Birokrasi</a:t>
            </a:r>
            <a:r>
              <a:rPr lang="en-US" dirty="0" smtClean="0"/>
              <a:t> </a:t>
            </a:r>
            <a:r>
              <a:rPr lang="en-US" dirty="0" err="1" smtClean="0"/>
              <a:t>dipandang</a:t>
            </a:r>
            <a:r>
              <a:rPr lang="en-US" dirty="0" smtClean="0"/>
              <a:t> </a:t>
            </a:r>
            <a:r>
              <a:rPr lang="en-US" dirty="0" err="1" smtClean="0"/>
              <a:t>bersifat</a:t>
            </a:r>
            <a:r>
              <a:rPr lang="en-US" dirty="0" smtClean="0"/>
              <a:t> </a:t>
            </a:r>
            <a:r>
              <a:rPr lang="en-US" i="1" dirty="0" smtClean="0"/>
              <a:t>impersonal</a:t>
            </a:r>
            <a:r>
              <a:rPr lang="en-US" dirty="0" smtClean="0"/>
              <a:t>, </a:t>
            </a:r>
            <a:r>
              <a:rPr lang="en-US" dirty="0" err="1" smtClean="0"/>
              <a:t>tanpa</a:t>
            </a:r>
            <a:r>
              <a:rPr lang="en-US" dirty="0" smtClean="0"/>
              <a:t> </a:t>
            </a:r>
            <a:r>
              <a:rPr lang="en-US" dirty="0" err="1" smtClean="0"/>
              <a:t>pandang</a:t>
            </a:r>
            <a:r>
              <a:rPr lang="en-US" dirty="0" smtClean="0"/>
              <a:t> </a:t>
            </a:r>
            <a:r>
              <a:rPr lang="en-US" dirty="0" err="1" smtClean="0"/>
              <a:t>bulu</a:t>
            </a:r>
            <a:r>
              <a:rPr lang="en-US" dirty="0" smtClean="0"/>
              <a:t> </a:t>
            </a:r>
            <a:r>
              <a:rPr lang="en-US" dirty="0" err="1" smtClean="0"/>
              <a:t>dalam</a:t>
            </a:r>
            <a:r>
              <a:rPr lang="en-US" dirty="0" smtClean="0"/>
              <a:t> </a:t>
            </a:r>
            <a:r>
              <a:rPr lang="en-US" dirty="0" err="1" smtClean="0"/>
              <a:t>melayani</a:t>
            </a:r>
            <a:r>
              <a:rPr lang="en-US" dirty="0" smtClean="0"/>
              <a:t> </a:t>
            </a:r>
            <a:r>
              <a:rPr lang="en-US" dirty="0" err="1" smtClean="0"/>
              <a:t>atau</a:t>
            </a:r>
            <a:r>
              <a:rPr lang="en-US" dirty="0" smtClean="0"/>
              <a:t> </a:t>
            </a:r>
            <a:r>
              <a:rPr lang="en-US" dirty="0" err="1" smtClean="0"/>
              <a:t>menjalankan</a:t>
            </a:r>
            <a:r>
              <a:rPr lang="en-US" dirty="0" smtClean="0"/>
              <a:t> </a:t>
            </a:r>
            <a:r>
              <a:rPr lang="en-US" dirty="0" err="1" smtClean="0"/>
              <a:t>fungsinya</a:t>
            </a:r>
            <a:r>
              <a:rPr lang="en-US" dirty="0" smtClean="0"/>
              <a:t>. </a:t>
            </a:r>
          </a:p>
          <a:p>
            <a:endParaRPr lang="en-US" dirty="0" smtClean="0"/>
          </a:p>
          <a:p>
            <a:r>
              <a:rPr lang="en-US" dirty="0" smtClean="0"/>
              <a:t>(3). “</a:t>
            </a:r>
            <a:r>
              <a:rPr lang="en-US" i="1" dirty="0" smtClean="0"/>
              <a:t>A hierarchical organization”.</a:t>
            </a:r>
            <a:r>
              <a:rPr lang="en-US" dirty="0" smtClean="0"/>
              <a:t> </a:t>
            </a:r>
            <a:r>
              <a:rPr lang="en-US" dirty="0" err="1" smtClean="0"/>
              <a:t>Birokrasi</a:t>
            </a:r>
            <a:r>
              <a:rPr lang="en-US" dirty="0" smtClean="0"/>
              <a:t> yang </a:t>
            </a:r>
            <a:r>
              <a:rPr lang="en-US" dirty="0" err="1" smtClean="0"/>
              <a:t>berjenjang</a:t>
            </a:r>
            <a:r>
              <a:rPr lang="en-US" dirty="0" smtClean="0"/>
              <a:t>, </a:t>
            </a:r>
            <a:r>
              <a:rPr lang="en-US" dirty="0" err="1" smtClean="0"/>
              <a:t>sehingga</a:t>
            </a:r>
            <a:r>
              <a:rPr lang="en-US" dirty="0" smtClean="0"/>
              <a:t> </a:t>
            </a:r>
            <a:r>
              <a:rPr lang="en-US" dirty="0" err="1" smtClean="0"/>
              <a:t>kalau</a:t>
            </a:r>
            <a:r>
              <a:rPr lang="en-US" dirty="0" smtClean="0"/>
              <a:t> </a:t>
            </a:r>
            <a:r>
              <a:rPr lang="en-US" dirty="0" err="1" smtClean="0"/>
              <a:t>menjalankan</a:t>
            </a:r>
            <a:r>
              <a:rPr lang="en-US" dirty="0" smtClean="0"/>
              <a:t> </a:t>
            </a:r>
            <a:r>
              <a:rPr lang="en-US" dirty="0" err="1" smtClean="0"/>
              <a:t>fungsinya</a:t>
            </a:r>
            <a:r>
              <a:rPr lang="en-US" dirty="0" smtClean="0"/>
              <a:t>, </a:t>
            </a:r>
            <a:r>
              <a:rPr lang="en-US" dirty="0" err="1" smtClean="0"/>
              <a:t>birokrasi</a:t>
            </a:r>
            <a:r>
              <a:rPr lang="en-US" dirty="0" smtClean="0"/>
              <a:t> </a:t>
            </a:r>
            <a:r>
              <a:rPr lang="en-US" dirty="0" err="1" smtClean="0"/>
              <a:t>tergantung</a:t>
            </a:r>
            <a:r>
              <a:rPr lang="en-US" dirty="0" smtClean="0"/>
              <a:t> </a:t>
            </a:r>
            <a:r>
              <a:rPr lang="en-US" dirty="0" err="1" smtClean="0"/>
              <a:t>kepada</a:t>
            </a:r>
            <a:r>
              <a:rPr lang="en-US" dirty="0" smtClean="0"/>
              <a:t> </a:t>
            </a:r>
            <a:r>
              <a:rPr lang="en-US" dirty="0" err="1" smtClean="0"/>
              <a:t>pimpinannya</a:t>
            </a:r>
            <a:r>
              <a:rPr lang="en-US" dirty="0" smtClean="0"/>
              <a:t>. </a:t>
            </a:r>
            <a:r>
              <a:rPr lang="en-US" dirty="0" err="1" smtClean="0"/>
              <a:t>Dengan</a:t>
            </a:r>
            <a:r>
              <a:rPr lang="en-US" dirty="0" smtClean="0"/>
              <a:t> </a:t>
            </a:r>
            <a:r>
              <a:rPr lang="en-US" dirty="0" err="1" smtClean="0"/>
              <a:t>demikian</a:t>
            </a:r>
            <a:r>
              <a:rPr lang="en-US" dirty="0" smtClean="0"/>
              <a:t>, </a:t>
            </a:r>
            <a:r>
              <a:rPr lang="en-US" dirty="0" err="1" smtClean="0"/>
              <a:t>akan</a:t>
            </a:r>
            <a:r>
              <a:rPr lang="en-US" dirty="0" smtClean="0"/>
              <a:t> </a:t>
            </a:r>
            <a:r>
              <a:rPr lang="en-US" dirty="0" err="1" smtClean="0"/>
              <a:t>sulit</a:t>
            </a:r>
            <a:r>
              <a:rPr lang="en-US" dirty="0" smtClean="0"/>
              <a:t> </a:t>
            </a:r>
            <a:r>
              <a:rPr lang="en-US" dirty="0" err="1" smtClean="0"/>
              <a:t>mengambil</a:t>
            </a:r>
            <a:r>
              <a:rPr lang="en-US" dirty="0" smtClean="0"/>
              <a:t> </a:t>
            </a:r>
            <a:r>
              <a:rPr lang="en-US" dirty="0" err="1" smtClean="0"/>
              <a:t>keputusan</a:t>
            </a:r>
            <a:r>
              <a:rPr lang="en-US" dirty="0" smtClean="0"/>
              <a:t> yang </a:t>
            </a:r>
            <a:r>
              <a:rPr lang="en-US" dirty="0" err="1" smtClean="0"/>
              <a:t>cepat</a:t>
            </a:r>
            <a:r>
              <a:rPr lang="en-US" dirty="0" smtClean="0"/>
              <a:t>, </a:t>
            </a:r>
            <a:r>
              <a:rPr lang="en-US" dirty="0" err="1" smtClean="0"/>
              <a:t>karena</a:t>
            </a:r>
            <a:r>
              <a:rPr lang="en-US" dirty="0" smtClean="0"/>
              <a:t> </a:t>
            </a:r>
            <a:r>
              <a:rPr lang="en-US" dirty="0" err="1" smtClean="0"/>
              <a:t>harus</a:t>
            </a:r>
            <a:r>
              <a:rPr lang="en-US" dirty="0" smtClean="0"/>
              <a:t> </a:t>
            </a:r>
            <a:r>
              <a:rPr lang="en-US" dirty="0" err="1" smtClean="0"/>
              <a:t>berkonsultasi</a:t>
            </a:r>
            <a:r>
              <a:rPr lang="en-US" dirty="0" smtClean="0"/>
              <a:t> </a:t>
            </a:r>
            <a:r>
              <a:rPr lang="en-US" dirty="0" err="1" smtClean="0"/>
              <a:t>atau</a:t>
            </a:r>
            <a:r>
              <a:rPr lang="en-US" dirty="0" smtClean="0"/>
              <a:t> </a:t>
            </a:r>
            <a:r>
              <a:rPr lang="en-US" dirty="0" err="1" smtClean="0"/>
              <a:t>dikomunikasikan</a:t>
            </a:r>
            <a:r>
              <a:rPr lang="en-US" dirty="0" smtClean="0"/>
              <a:t> </a:t>
            </a:r>
            <a:r>
              <a:rPr lang="en-US" dirty="0" err="1" smtClean="0"/>
              <a:t>terlebih</a:t>
            </a:r>
            <a:r>
              <a:rPr lang="en-US" dirty="0" smtClean="0"/>
              <a:t> </a:t>
            </a:r>
            <a:r>
              <a:rPr lang="en-US" dirty="0" err="1" smtClean="0"/>
              <a:t>dahulu</a:t>
            </a:r>
            <a:r>
              <a:rPr lang="en-US" dirty="0" smtClean="0"/>
              <a:t> </a:t>
            </a:r>
            <a:r>
              <a:rPr lang="en-US" dirty="0" err="1" smtClean="0"/>
              <a:t>dengan</a:t>
            </a:r>
            <a:r>
              <a:rPr lang="en-US" dirty="0" smtClean="0"/>
              <a:t> </a:t>
            </a:r>
            <a:r>
              <a:rPr lang="en-US" dirty="0" err="1" smtClean="0"/>
              <a:t>pimpinannya</a:t>
            </a:r>
            <a:r>
              <a:rPr lang="en-US" dirty="0" smtClean="0"/>
              <a:t>. </a:t>
            </a:r>
            <a:r>
              <a:rPr lang="en-US" dirty="0" err="1" smtClean="0"/>
              <a:t>Dengan</a:t>
            </a:r>
            <a:r>
              <a:rPr lang="en-US" dirty="0" smtClean="0"/>
              <a:t> </a:t>
            </a:r>
            <a:r>
              <a:rPr lang="en-US" dirty="0" err="1" smtClean="0"/>
              <a:t>demikian</a:t>
            </a:r>
            <a:r>
              <a:rPr lang="en-US" dirty="0" smtClean="0"/>
              <a:t>, </a:t>
            </a:r>
            <a:r>
              <a:rPr lang="en-US" dirty="0" err="1" smtClean="0"/>
              <a:t>kemandirian</a:t>
            </a:r>
            <a:r>
              <a:rPr lang="en-US" dirty="0" smtClean="0"/>
              <a:t> </a:t>
            </a:r>
            <a:r>
              <a:rPr lang="en-US" dirty="0" err="1" smtClean="0"/>
              <a:t>bagi</a:t>
            </a:r>
            <a:r>
              <a:rPr lang="en-US" dirty="0" smtClean="0"/>
              <a:t> </a:t>
            </a:r>
            <a:r>
              <a:rPr lang="en-US" dirty="0" err="1" smtClean="0"/>
              <a:t>birokrasi</a:t>
            </a:r>
            <a:r>
              <a:rPr lang="en-US" dirty="0" smtClean="0"/>
              <a:t> </a:t>
            </a:r>
            <a:r>
              <a:rPr lang="en-US" dirty="0" err="1" smtClean="0"/>
              <a:t>sulit</a:t>
            </a:r>
            <a:r>
              <a:rPr lang="en-US" dirty="0" smtClean="0"/>
              <a:t> </a:t>
            </a:r>
            <a:r>
              <a:rPr lang="en-US" dirty="0" err="1" smtClean="0"/>
              <a:t>didapat</a:t>
            </a:r>
            <a:r>
              <a:rPr lang="en-US" dirty="0" smtClean="0"/>
              <a:t> </a:t>
            </a:r>
            <a:r>
              <a:rPr lang="en-US" dirty="0" err="1" smtClean="0"/>
              <a:t>dan</a:t>
            </a:r>
            <a:r>
              <a:rPr lang="en-US" dirty="0" smtClean="0"/>
              <a:t> </a:t>
            </a:r>
            <a:r>
              <a:rPr lang="en-US" dirty="0" err="1" smtClean="0"/>
              <a:t>hal</a:t>
            </a:r>
            <a:r>
              <a:rPr lang="en-US" dirty="0" smtClean="0"/>
              <a:t> ini </a:t>
            </a:r>
            <a:r>
              <a:rPr lang="en-US" dirty="0" err="1" smtClean="0"/>
              <a:t>menyulitkan</a:t>
            </a:r>
            <a:r>
              <a:rPr lang="en-US" dirty="0" smtClean="0"/>
              <a:t> </a:t>
            </a:r>
            <a:r>
              <a:rPr lang="en-US" dirty="0" err="1" smtClean="0"/>
              <a:t>Birokrasi</a:t>
            </a:r>
            <a:r>
              <a:rPr lang="en-US" dirty="0" smtClean="0"/>
              <a:t> </a:t>
            </a:r>
            <a:r>
              <a:rPr lang="en-US" dirty="0" err="1" smtClean="0"/>
              <a:t>untuk</a:t>
            </a:r>
            <a:r>
              <a:rPr lang="en-US" dirty="0" smtClean="0"/>
              <a:t> </a:t>
            </a:r>
            <a:r>
              <a:rPr lang="en-US" dirty="0" err="1" smtClean="0"/>
              <a:t>melakukan</a:t>
            </a:r>
            <a:r>
              <a:rPr lang="en-US" dirty="0" smtClean="0"/>
              <a:t> </a:t>
            </a:r>
            <a:r>
              <a:rPr lang="en-US" dirty="0" err="1" smtClean="0"/>
              <a:t>diskresi</a:t>
            </a:r>
            <a:r>
              <a:rPr lang="en-US" dirty="0" smtClean="0"/>
              <a:t> </a:t>
            </a:r>
            <a:r>
              <a:rPr lang="en-US" dirty="0" err="1" smtClean="0"/>
              <a:t>dan</a:t>
            </a:r>
            <a:r>
              <a:rPr lang="en-US" dirty="0" smtClean="0"/>
              <a:t> </a:t>
            </a:r>
            <a:r>
              <a:rPr lang="en-US" dirty="0" err="1" smtClean="0"/>
              <a:t>secara</a:t>
            </a:r>
            <a:r>
              <a:rPr lang="en-US" dirty="0" smtClean="0"/>
              <a:t> </a:t>
            </a:r>
            <a:r>
              <a:rPr lang="en-US" dirty="0" err="1" smtClean="0"/>
              <a:t>tidak</a:t>
            </a:r>
            <a:r>
              <a:rPr lang="en-US" dirty="0" smtClean="0"/>
              <a:t> </a:t>
            </a:r>
            <a:r>
              <a:rPr lang="en-US" dirty="0" err="1" smtClean="0"/>
              <a:t>langsung</a:t>
            </a:r>
            <a:r>
              <a:rPr lang="en-US" dirty="0" smtClean="0"/>
              <a:t> </a:t>
            </a:r>
            <a:r>
              <a:rPr lang="en-US" dirty="0" err="1" smtClean="0"/>
              <a:t>mempengaruhi</a:t>
            </a:r>
            <a:r>
              <a:rPr lang="en-US" dirty="0" smtClean="0"/>
              <a:t> </a:t>
            </a:r>
            <a:r>
              <a:rPr lang="en-US" dirty="0" err="1" smtClean="0"/>
              <a:t>pada</a:t>
            </a:r>
            <a:r>
              <a:rPr lang="en-US" dirty="0" smtClean="0"/>
              <a:t> </a:t>
            </a:r>
            <a:r>
              <a:rPr lang="en-US" dirty="0" err="1" smtClean="0"/>
              <a:t>kreatifitas</a:t>
            </a:r>
            <a:r>
              <a:rPr lang="en-US" dirty="0" smtClean="0"/>
              <a:t> </a:t>
            </a:r>
            <a:r>
              <a:rPr lang="en-US" dirty="0" err="1" smtClean="0"/>
              <a:t>dan</a:t>
            </a:r>
            <a:r>
              <a:rPr lang="en-US" dirty="0" smtClean="0"/>
              <a:t> </a:t>
            </a:r>
            <a:r>
              <a:rPr lang="en-US" dirty="0" err="1" smtClean="0"/>
              <a:t>inovasi</a:t>
            </a:r>
            <a:r>
              <a:rPr lang="en-US" dirty="0" smtClean="0"/>
              <a:t>.  </a:t>
            </a:r>
          </a:p>
          <a:p>
            <a:endParaRPr lang="en-US" dirty="0" smtClean="0"/>
          </a:p>
          <a:p>
            <a:endParaRPr lang="en-US" dirty="0"/>
          </a:p>
        </p:txBody>
      </p:sp>
      <p:sp>
        <p:nvSpPr>
          <p:cNvPr id="3" name="Title 2"/>
          <p:cNvSpPr>
            <a:spLocks noGrp="1"/>
          </p:cNvSpPr>
          <p:nvPr>
            <p:ph type="title"/>
          </p:nvPr>
        </p:nvSpPr>
        <p:spPr/>
        <p:txBody>
          <a:bodyPr>
            <a:noAutofit/>
          </a:bodyPr>
          <a:lstStyle/>
          <a:p>
            <a:r>
              <a:rPr lang="en-US" sz="2400" dirty="0" err="1" smtClean="0"/>
              <a:t>Cepiku</a:t>
            </a:r>
            <a:r>
              <a:rPr lang="en-US" sz="2400" dirty="0" smtClean="0"/>
              <a:t> </a:t>
            </a:r>
            <a:r>
              <a:rPr lang="en-US" sz="2400" dirty="0" err="1" smtClean="0"/>
              <a:t>dan</a:t>
            </a:r>
            <a:r>
              <a:rPr lang="en-US" sz="2400" dirty="0" smtClean="0"/>
              <a:t> </a:t>
            </a:r>
            <a:r>
              <a:rPr lang="en-US" sz="2400" dirty="0" err="1" smtClean="0"/>
              <a:t>Mitilelu</a:t>
            </a:r>
            <a:r>
              <a:rPr lang="en-US" sz="2400" dirty="0" smtClean="0"/>
              <a:t> (2010: 57), </a:t>
            </a:r>
            <a:r>
              <a:rPr lang="en-US" sz="2400" dirty="0" err="1" smtClean="0"/>
              <a:t>tiga</a:t>
            </a:r>
            <a:r>
              <a:rPr lang="en-US" sz="2400" dirty="0" smtClean="0"/>
              <a:t> </a:t>
            </a:r>
            <a:r>
              <a:rPr lang="en-US" sz="2400" dirty="0" err="1" smtClean="0"/>
              <a:t>karakteristik</a:t>
            </a:r>
            <a:r>
              <a:rPr lang="en-US" sz="2400" dirty="0" smtClean="0"/>
              <a:t> </a:t>
            </a:r>
            <a:r>
              <a:rPr lang="en-US" sz="2400" dirty="0" err="1" smtClean="0"/>
              <a:t>Birokrasi</a:t>
            </a:r>
            <a:r>
              <a:rPr lang="en-US" sz="2400" dirty="0" smtClean="0"/>
              <a:t> yang </a:t>
            </a:r>
            <a:r>
              <a:rPr lang="en-US" sz="2400" dirty="0" err="1" smtClean="0"/>
              <a:t>dikemukakan</a:t>
            </a:r>
            <a:r>
              <a:rPr lang="en-US" sz="2400" dirty="0" smtClean="0"/>
              <a:t> Weber (1922 : 956-963),</a:t>
            </a:r>
            <a:endParaRPr lang="en-US" sz="2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dirty="0" err="1" smtClean="0"/>
              <a:t>Adapun</a:t>
            </a:r>
            <a:r>
              <a:rPr lang="en-US" dirty="0" smtClean="0"/>
              <a:t> </a:t>
            </a:r>
            <a:r>
              <a:rPr lang="en-US" dirty="0" err="1" smtClean="0"/>
              <a:t>tipe-tipe</a:t>
            </a:r>
            <a:r>
              <a:rPr lang="en-US" dirty="0" smtClean="0"/>
              <a:t> ideal </a:t>
            </a:r>
            <a:r>
              <a:rPr lang="en-US" dirty="0" err="1" smtClean="0"/>
              <a:t>Birokrasi</a:t>
            </a:r>
            <a:r>
              <a:rPr lang="en-US" dirty="0" smtClean="0"/>
              <a:t> </a:t>
            </a:r>
            <a:r>
              <a:rPr lang="en-US" dirty="0" err="1" smtClean="0"/>
              <a:t>adalah</a:t>
            </a:r>
            <a:r>
              <a:rPr lang="en-US" dirty="0" smtClean="0"/>
              <a:t>: </a:t>
            </a:r>
          </a:p>
          <a:p>
            <a:pPr>
              <a:buFont typeface="Wingdings" pitchFamily="2" charset="2"/>
              <a:buChar char="Ø"/>
            </a:pPr>
            <a:r>
              <a:rPr lang="en-US" i="1" dirty="0" err="1" smtClean="0"/>
              <a:t>Pertama</a:t>
            </a:r>
            <a:r>
              <a:rPr lang="en-US" i="1" dirty="0" smtClean="0"/>
              <a:t>, </a:t>
            </a:r>
            <a:r>
              <a:rPr lang="en-US" dirty="0" err="1" smtClean="0"/>
              <a:t>spesialisasi</a:t>
            </a:r>
            <a:endParaRPr lang="en-US" dirty="0" smtClean="0"/>
          </a:p>
          <a:p>
            <a:r>
              <a:rPr lang="en-US" dirty="0" smtClean="0"/>
              <a:t> </a:t>
            </a:r>
            <a:r>
              <a:rPr lang="en-US" i="1" dirty="0" err="1" smtClean="0"/>
              <a:t>Kedua</a:t>
            </a:r>
            <a:r>
              <a:rPr lang="en-US" i="1" dirty="0" smtClean="0"/>
              <a:t>, </a:t>
            </a:r>
            <a:r>
              <a:rPr lang="en-US" dirty="0" err="1" smtClean="0"/>
              <a:t>prinsip</a:t>
            </a:r>
            <a:r>
              <a:rPr lang="en-US" dirty="0" smtClean="0"/>
              <a:t> </a:t>
            </a:r>
            <a:r>
              <a:rPr lang="en-US" dirty="0" err="1" smtClean="0"/>
              <a:t>hierarkis</a:t>
            </a:r>
            <a:endParaRPr lang="en-US" dirty="0" smtClean="0"/>
          </a:p>
          <a:p>
            <a:r>
              <a:rPr lang="en-US" i="1" dirty="0" err="1" smtClean="0"/>
              <a:t>Ketiga</a:t>
            </a:r>
            <a:r>
              <a:rPr lang="en-US" i="1" dirty="0" smtClean="0"/>
              <a:t>, </a:t>
            </a:r>
            <a:r>
              <a:rPr lang="en-US" dirty="0" err="1" smtClean="0"/>
              <a:t>pelaksanaan</a:t>
            </a:r>
            <a:r>
              <a:rPr lang="en-US" dirty="0" smtClean="0"/>
              <a:t> </a:t>
            </a:r>
            <a:r>
              <a:rPr lang="en-US" dirty="0" err="1" smtClean="0"/>
              <a:t>tugas</a:t>
            </a:r>
            <a:r>
              <a:rPr lang="en-US" dirty="0" smtClean="0"/>
              <a:t> </a:t>
            </a:r>
            <a:r>
              <a:rPr lang="en-US" dirty="0" err="1" smtClean="0"/>
              <a:t>diatur</a:t>
            </a:r>
            <a:r>
              <a:rPr lang="en-US" dirty="0" smtClean="0"/>
              <a:t> </a:t>
            </a:r>
            <a:r>
              <a:rPr lang="en-US" dirty="0" err="1" smtClean="0"/>
              <a:t>oleh</a:t>
            </a:r>
            <a:r>
              <a:rPr lang="en-US" dirty="0" smtClean="0"/>
              <a:t> </a:t>
            </a:r>
            <a:r>
              <a:rPr lang="en-US" dirty="0" err="1" smtClean="0"/>
              <a:t>suatu</a:t>
            </a:r>
            <a:r>
              <a:rPr lang="en-US" dirty="0" smtClean="0"/>
              <a:t> </a:t>
            </a:r>
            <a:r>
              <a:rPr lang="en-US" dirty="0" err="1" smtClean="0"/>
              <a:t>sistem</a:t>
            </a:r>
            <a:r>
              <a:rPr lang="en-US" dirty="0" smtClean="0"/>
              <a:t> </a:t>
            </a:r>
            <a:r>
              <a:rPr lang="en-US" dirty="0" err="1" smtClean="0"/>
              <a:t>peraturan-peraturan</a:t>
            </a:r>
            <a:r>
              <a:rPr lang="en-US" dirty="0" smtClean="0"/>
              <a:t> </a:t>
            </a:r>
            <a:r>
              <a:rPr lang="en-US" dirty="0" err="1" smtClean="0"/>
              <a:t>abstrak</a:t>
            </a:r>
            <a:r>
              <a:rPr lang="en-US" dirty="0" smtClean="0"/>
              <a:t> yang </a:t>
            </a:r>
            <a:r>
              <a:rPr lang="en-US" dirty="0" err="1" smtClean="0"/>
              <a:t>konsisten</a:t>
            </a:r>
            <a:endParaRPr lang="en-US" dirty="0" smtClean="0"/>
          </a:p>
          <a:p>
            <a:r>
              <a:rPr lang="en-US" i="1" dirty="0" err="1" smtClean="0"/>
              <a:t>Keempat</a:t>
            </a:r>
            <a:r>
              <a:rPr lang="en-US" i="1" dirty="0" smtClean="0"/>
              <a:t>, </a:t>
            </a:r>
            <a:r>
              <a:rPr lang="en-US" dirty="0" err="1" smtClean="0"/>
              <a:t>Bersifat</a:t>
            </a:r>
            <a:r>
              <a:rPr lang="en-US" dirty="0" smtClean="0"/>
              <a:t> formal (</a:t>
            </a:r>
            <a:r>
              <a:rPr lang="en-US" i="1" dirty="0" smtClean="0"/>
              <a:t>impersonality</a:t>
            </a:r>
            <a:r>
              <a:rPr lang="en-US" dirty="0" smtClean="0"/>
              <a:t>)</a:t>
            </a:r>
          </a:p>
          <a:p>
            <a:r>
              <a:rPr lang="en-US" i="1" dirty="0" err="1" smtClean="0"/>
              <a:t>Kelima</a:t>
            </a:r>
            <a:r>
              <a:rPr lang="en-US" i="1" dirty="0" smtClean="0"/>
              <a:t>, </a:t>
            </a:r>
            <a:r>
              <a:rPr lang="en-US" dirty="0" err="1" smtClean="0"/>
              <a:t>pekerjaan</a:t>
            </a:r>
            <a:r>
              <a:rPr lang="en-US" dirty="0" smtClean="0"/>
              <a:t> </a:t>
            </a:r>
            <a:r>
              <a:rPr lang="en-US" dirty="0" err="1" smtClean="0"/>
              <a:t>organisasi</a:t>
            </a:r>
            <a:r>
              <a:rPr lang="en-US" dirty="0" smtClean="0"/>
              <a:t> </a:t>
            </a:r>
            <a:r>
              <a:rPr lang="en-US" dirty="0" err="1" smtClean="0"/>
              <a:t>birokrasi</a:t>
            </a:r>
            <a:r>
              <a:rPr lang="en-US" dirty="0" smtClean="0"/>
              <a:t>  </a:t>
            </a:r>
            <a:r>
              <a:rPr lang="en-US" dirty="0" err="1" smtClean="0"/>
              <a:t>mencakup</a:t>
            </a:r>
            <a:r>
              <a:rPr lang="en-US" dirty="0" smtClean="0"/>
              <a:t> </a:t>
            </a:r>
            <a:r>
              <a:rPr lang="en-US" dirty="0" err="1" smtClean="0"/>
              <a:t>suatu</a:t>
            </a:r>
            <a:r>
              <a:rPr lang="en-US" dirty="0" smtClean="0"/>
              <a:t> </a:t>
            </a:r>
            <a:r>
              <a:rPr lang="en-US" dirty="0" err="1" smtClean="0"/>
              <a:t>jenjang</a:t>
            </a:r>
            <a:r>
              <a:rPr lang="en-US" dirty="0" smtClean="0"/>
              <a:t> </a:t>
            </a:r>
            <a:r>
              <a:rPr lang="en-US" dirty="0" err="1" smtClean="0"/>
              <a:t>karier</a:t>
            </a:r>
            <a:r>
              <a:rPr lang="en-US" dirty="0" smtClean="0"/>
              <a:t> </a:t>
            </a:r>
            <a:r>
              <a:rPr lang="en-US" dirty="0" err="1" smtClean="0"/>
              <a:t>serta</a:t>
            </a:r>
            <a:r>
              <a:rPr lang="en-US" dirty="0" smtClean="0"/>
              <a:t> </a:t>
            </a:r>
            <a:r>
              <a:rPr lang="en-US" dirty="0" err="1" smtClean="0"/>
              <a:t>terdapat</a:t>
            </a:r>
            <a:r>
              <a:rPr lang="en-US" dirty="0" smtClean="0"/>
              <a:t> </a:t>
            </a:r>
            <a:r>
              <a:rPr lang="en-US" dirty="0" err="1" smtClean="0"/>
              <a:t>suatu</a:t>
            </a:r>
            <a:r>
              <a:rPr lang="en-US" dirty="0" smtClean="0"/>
              <a:t> </a:t>
            </a:r>
            <a:r>
              <a:rPr lang="en-US" dirty="0" err="1" smtClean="0"/>
              <a:t>sistem</a:t>
            </a:r>
            <a:r>
              <a:rPr lang="en-US" dirty="0" smtClean="0"/>
              <a:t> </a:t>
            </a:r>
            <a:r>
              <a:rPr lang="en-US" dirty="0" err="1" smtClean="0"/>
              <a:t>kenaikan</a:t>
            </a:r>
            <a:r>
              <a:rPr lang="en-US" dirty="0" smtClean="0"/>
              <a:t> </a:t>
            </a:r>
            <a:r>
              <a:rPr lang="en-US" dirty="0" err="1" smtClean="0"/>
              <a:t>pangkat</a:t>
            </a:r>
            <a:r>
              <a:rPr lang="en-US" dirty="0" smtClean="0"/>
              <a:t> yang </a:t>
            </a:r>
            <a:r>
              <a:rPr lang="en-US" dirty="0" err="1" smtClean="0"/>
              <a:t>didasarkan</a:t>
            </a:r>
            <a:r>
              <a:rPr lang="en-US" dirty="0" smtClean="0"/>
              <a:t> </a:t>
            </a:r>
            <a:r>
              <a:rPr lang="en-US" dirty="0" err="1" smtClean="0"/>
              <a:t>pada</a:t>
            </a:r>
            <a:r>
              <a:rPr lang="en-US" dirty="0" smtClean="0"/>
              <a:t> </a:t>
            </a:r>
            <a:r>
              <a:rPr lang="en-US" dirty="0" err="1" smtClean="0"/>
              <a:t>senioritas</a:t>
            </a:r>
            <a:r>
              <a:rPr lang="en-US" dirty="0" smtClean="0"/>
              <a:t> </a:t>
            </a:r>
            <a:r>
              <a:rPr lang="en-US" dirty="0" err="1" smtClean="0"/>
              <a:t>atau</a:t>
            </a:r>
            <a:r>
              <a:rPr lang="en-US" dirty="0" smtClean="0"/>
              <a:t> </a:t>
            </a:r>
            <a:r>
              <a:rPr lang="en-US" dirty="0" err="1" smtClean="0"/>
              <a:t>prestasi</a:t>
            </a:r>
            <a:r>
              <a:rPr lang="en-US" dirty="0" smtClean="0"/>
              <a:t> </a:t>
            </a:r>
            <a:r>
              <a:rPr lang="en-US" dirty="0" err="1" smtClean="0"/>
              <a:t>atau</a:t>
            </a:r>
            <a:r>
              <a:rPr lang="en-US" dirty="0" smtClean="0"/>
              <a:t> </a:t>
            </a:r>
            <a:r>
              <a:rPr lang="en-US" dirty="0" err="1" smtClean="0"/>
              <a:t>keduanya</a:t>
            </a:r>
            <a:r>
              <a:rPr lang="en-US" dirty="0" smtClean="0"/>
              <a:t> </a:t>
            </a:r>
            <a:r>
              <a:rPr lang="en-US" dirty="0" err="1" smtClean="0"/>
              <a:t>dan</a:t>
            </a:r>
            <a:endParaRPr lang="en-US" dirty="0" smtClean="0"/>
          </a:p>
          <a:p>
            <a:r>
              <a:rPr lang="en-US" i="1" dirty="0" err="1" smtClean="0"/>
              <a:t>Keenam</a:t>
            </a:r>
            <a:r>
              <a:rPr lang="en-US" i="1" dirty="0" smtClean="0"/>
              <a:t>,</a:t>
            </a:r>
            <a:r>
              <a:rPr lang="en-US" dirty="0" smtClean="0"/>
              <a:t>  </a:t>
            </a:r>
            <a:r>
              <a:rPr lang="en-US" dirty="0" err="1" smtClean="0"/>
              <a:t>tipe</a:t>
            </a:r>
            <a:r>
              <a:rPr lang="en-US" dirty="0" smtClean="0"/>
              <a:t> </a:t>
            </a:r>
            <a:r>
              <a:rPr lang="en-US" dirty="0" err="1" smtClean="0"/>
              <a:t>pekerjaannya</a:t>
            </a:r>
            <a:r>
              <a:rPr lang="en-US" dirty="0" smtClean="0"/>
              <a:t>  </a:t>
            </a:r>
            <a:r>
              <a:rPr lang="en-US" dirty="0" err="1" smtClean="0"/>
              <a:t>bersifat</a:t>
            </a:r>
            <a:r>
              <a:rPr lang="en-US" dirty="0" smtClean="0"/>
              <a:t>  </a:t>
            </a:r>
            <a:r>
              <a:rPr lang="en-US" dirty="0" err="1" smtClean="0"/>
              <a:t>teknis</a:t>
            </a:r>
            <a:r>
              <a:rPr lang="en-US" dirty="0" smtClean="0"/>
              <a:t> </a:t>
            </a:r>
            <a:r>
              <a:rPr lang="en-US" dirty="0" err="1" smtClean="0"/>
              <a:t>administratif</a:t>
            </a:r>
            <a:r>
              <a:rPr lang="en-US" dirty="0" smtClean="0"/>
              <a:t>.</a:t>
            </a:r>
            <a:r>
              <a:rPr lang="en-US" i="1" dirty="0" smtClean="0"/>
              <a:t> </a:t>
            </a:r>
            <a:r>
              <a:rPr lang="en-US" dirty="0" smtClean="0"/>
              <a:t> </a:t>
            </a:r>
          </a:p>
          <a:p>
            <a:endParaRPr lang="en-US" dirty="0"/>
          </a:p>
        </p:txBody>
      </p:sp>
      <p:sp>
        <p:nvSpPr>
          <p:cNvPr id="3" name="Title 2"/>
          <p:cNvSpPr>
            <a:spLocks noGrp="1"/>
          </p:cNvSpPr>
          <p:nvPr>
            <p:ph type="title"/>
          </p:nvPr>
        </p:nvSpPr>
        <p:spPr/>
        <p:txBody>
          <a:bodyPr>
            <a:normAutofit/>
          </a:bodyPr>
          <a:lstStyle/>
          <a:p>
            <a:r>
              <a:rPr lang="en-US" sz="2800" dirty="0" err="1" smtClean="0"/>
              <a:t>Blau</a:t>
            </a:r>
            <a:r>
              <a:rPr lang="en-US" sz="2800" dirty="0" smtClean="0"/>
              <a:t> </a:t>
            </a:r>
            <a:r>
              <a:rPr lang="en-US" sz="2800" dirty="0" err="1" smtClean="0"/>
              <a:t>dan</a:t>
            </a:r>
            <a:r>
              <a:rPr lang="en-US" sz="2800" dirty="0" smtClean="0"/>
              <a:t> Meyer  (</a:t>
            </a:r>
            <a:r>
              <a:rPr lang="en-US" sz="2800" dirty="0" err="1" smtClean="0"/>
              <a:t>Merujuk</a:t>
            </a:r>
            <a:r>
              <a:rPr lang="en-US" sz="2800" dirty="0" smtClean="0"/>
              <a:t> </a:t>
            </a:r>
            <a:r>
              <a:rPr lang="en-US" sz="2800" dirty="0" err="1" smtClean="0"/>
              <a:t>pada</a:t>
            </a:r>
            <a:r>
              <a:rPr lang="en-US" sz="2800" dirty="0" smtClean="0"/>
              <a:t> Weber) </a:t>
            </a:r>
            <a:r>
              <a:rPr lang="en-US" sz="2800" dirty="0" err="1" smtClean="0"/>
              <a:t>dan</a:t>
            </a:r>
            <a:r>
              <a:rPr lang="en-US" sz="2800" dirty="0" smtClean="0"/>
              <a:t> </a:t>
            </a:r>
            <a:r>
              <a:rPr lang="en-US" sz="2800" dirty="0" err="1" smtClean="0"/>
              <a:t>Mohtar</a:t>
            </a:r>
            <a:r>
              <a:rPr lang="en-US" sz="2800" dirty="0" smtClean="0"/>
              <a:t> </a:t>
            </a:r>
            <a:r>
              <a:rPr lang="en-US" sz="2800" dirty="0" err="1" smtClean="0"/>
              <a:t>Masoed</a:t>
            </a:r>
            <a:r>
              <a:rPr lang="en-US" sz="2800" dirty="0" smtClean="0"/>
              <a:t>:</a:t>
            </a:r>
            <a:endParaRPr lang="en-US"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0"/>
            <a:ext cx="8763000" cy="6553200"/>
          </a:xfrm>
        </p:spPr>
        <p:txBody>
          <a:bodyPr>
            <a:normAutofit/>
          </a:bodyPr>
          <a:lstStyle/>
          <a:p>
            <a:r>
              <a:rPr lang="en-US" dirty="0" err="1" smtClean="0"/>
              <a:t>Tipe</a:t>
            </a:r>
            <a:r>
              <a:rPr lang="en-US" dirty="0" smtClean="0"/>
              <a:t> ideal  </a:t>
            </a:r>
            <a:r>
              <a:rPr lang="en-US" dirty="0" err="1" smtClean="0"/>
              <a:t>Birokrasi</a:t>
            </a:r>
            <a:r>
              <a:rPr lang="en-US" dirty="0" smtClean="0"/>
              <a:t> ala Weber ini </a:t>
            </a:r>
            <a:r>
              <a:rPr lang="en-US" dirty="0" err="1" smtClean="0"/>
              <a:t>lebih</a:t>
            </a:r>
            <a:r>
              <a:rPr lang="en-US" dirty="0" smtClean="0"/>
              <a:t> </a:t>
            </a:r>
            <a:r>
              <a:rPr lang="en-US" dirty="0" err="1" smtClean="0"/>
              <a:t>tepat</a:t>
            </a:r>
            <a:r>
              <a:rPr lang="en-US" dirty="0" smtClean="0"/>
              <a:t> </a:t>
            </a:r>
            <a:r>
              <a:rPr lang="en-US" dirty="0" err="1" smtClean="0"/>
              <a:t>diterapkan</a:t>
            </a:r>
            <a:r>
              <a:rPr lang="en-US" dirty="0" smtClean="0"/>
              <a:t> </a:t>
            </a:r>
            <a:r>
              <a:rPr lang="en-US" dirty="0" err="1" smtClean="0"/>
              <a:t>pada</a:t>
            </a:r>
            <a:r>
              <a:rPr lang="en-US" dirty="0" smtClean="0"/>
              <a:t> </a:t>
            </a:r>
            <a:r>
              <a:rPr lang="en-US" dirty="0" err="1" smtClean="0"/>
              <a:t>instansi</a:t>
            </a:r>
            <a:r>
              <a:rPr lang="en-US" dirty="0" smtClean="0"/>
              <a:t> </a:t>
            </a:r>
            <a:r>
              <a:rPr lang="en-US" dirty="0" err="1" smtClean="0"/>
              <a:t>pemerintah</a:t>
            </a:r>
            <a:r>
              <a:rPr lang="en-US" dirty="0" smtClean="0"/>
              <a:t> </a:t>
            </a:r>
            <a:r>
              <a:rPr lang="en-US" dirty="0" err="1" smtClean="0"/>
              <a:t>atau</a:t>
            </a:r>
            <a:r>
              <a:rPr lang="en-US" dirty="0" smtClean="0"/>
              <a:t> </a:t>
            </a:r>
            <a:r>
              <a:rPr lang="en-US" dirty="0" err="1" smtClean="0"/>
              <a:t>dapat</a:t>
            </a:r>
            <a:r>
              <a:rPr lang="en-US" dirty="0" smtClean="0"/>
              <a:t> </a:t>
            </a:r>
            <a:r>
              <a:rPr lang="en-US" dirty="0" err="1" smtClean="0"/>
              <a:t>disebut</a:t>
            </a:r>
            <a:r>
              <a:rPr lang="en-US" dirty="0" smtClean="0"/>
              <a:t> </a:t>
            </a:r>
            <a:r>
              <a:rPr lang="en-US" dirty="0" err="1" smtClean="0"/>
              <a:t>sebagai</a:t>
            </a:r>
            <a:r>
              <a:rPr lang="en-US" dirty="0" smtClean="0"/>
              <a:t> “</a:t>
            </a:r>
            <a:r>
              <a:rPr lang="en-US" i="1" dirty="0" smtClean="0"/>
              <a:t>bureaucratic authority“,</a:t>
            </a:r>
            <a:r>
              <a:rPr lang="en-US" dirty="0" smtClean="0"/>
              <a:t> </a:t>
            </a:r>
            <a:r>
              <a:rPr lang="en-US" dirty="0" err="1" smtClean="0"/>
              <a:t>kalau</a:t>
            </a:r>
            <a:r>
              <a:rPr lang="en-US" dirty="0" smtClean="0"/>
              <a:t> </a:t>
            </a:r>
            <a:r>
              <a:rPr lang="en-US" dirty="0" err="1" smtClean="0"/>
              <a:t>di</a:t>
            </a:r>
            <a:r>
              <a:rPr lang="en-US" dirty="0" smtClean="0"/>
              <a:t> </a:t>
            </a:r>
            <a:r>
              <a:rPr lang="en-US" dirty="0" err="1" smtClean="0"/>
              <a:t>bidang</a:t>
            </a:r>
            <a:r>
              <a:rPr lang="en-US" dirty="0" smtClean="0"/>
              <a:t> </a:t>
            </a:r>
            <a:r>
              <a:rPr lang="en-US" dirty="0" err="1" smtClean="0"/>
              <a:t>swasta</a:t>
            </a:r>
            <a:r>
              <a:rPr lang="en-US" dirty="0" smtClean="0"/>
              <a:t> </a:t>
            </a:r>
            <a:r>
              <a:rPr lang="en-US" dirty="0" err="1" smtClean="0"/>
              <a:t>disebut</a:t>
            </a:r>
            <a:r>
              <a:rPr lang="en-US" dirty="0" smtClean="0"/>
              <a:t> “</a:t>
            </a:r>
            <a:r>
              <a:rPr lang="en-US" i="1" dirty="0" smtClean="0"/>
              <a:t>bureaucratic management</a:t>
            </a:r>
            <a:r>
              <a:rPr lang="en-US" dirty="0" smtClean="0"/>
              <a:t>” (</a:t>
            </a:r>
            <a:r>
              <a:rPr lang="en-US" dirty="0" err="1" smtClean="0"/>
              <a:t>Miftah</a:t>
            </a:r>
            <a:r>
              <a:rPr lang="en-US" dirty="0" smtClean="0"/>
              <a:t> </a:t>
            </a:r>
            <a:r>
              <a:rPr lang="en-US" dirty="0" err="1" smtClean="0"/>
              <a:t>Thoha</a:t>
            </a:r>
            <a:r>
              <a:rPr lang="en-US" dirty="0" smtClean="0"/>
              <a:t>, 1991: 102). </a:t>
            </a:r>
          </a:p>
          <a:p>
            <a:r>
              <a:rPr lang="en-US" dirty="0" err="1" smtClean="0"/>
              <a:t>Namun</a:t>
            </a:r>
            <a:r>
              <a:rPr lang="en-US" dirty="0" smtClean="0"/>
              <a:t> </a:t>
            </a:r>
            <a:r>
              <a:rPr lang="en-US" dirty="0" err="1" smtClean="0"/>
              <a:t>dalam</a:t>
            </a:r>
            <a:r>
              <a:rPr lang="en-US" dirty="0" smtClean="0"/>
              <a:t> </a:t>
            </a:r>
            <a:r>
              <a:rPr lang="en-US" dirty="0" err="1" smtClean="0"/>
              <a:t>paradigma</a:t>
            </a:r>
            <a:r>
              <a:rPr lang="en-US" dirty="0" smtClean="0"/>
              <a:t> </a:t>
            </a:r>
            <a:r>
              <a:rPr lang="en-US" i="1" dirty="0" smtClean="0"/>
              <a:t>new public administration</a:t>
            </a:r>
            <a:r>
              <a:rPr lang="en-US" dirty="0" smtClean="0"/>
              <a:t>, </a:t>
            </a:r>
            <a:r>
              <a:rPr lang="en-US" dirty="0" err="1" smtClean="0"/>
              <a:t>birokrasi</a:t>
            </a:r>
            <a:r>
              <a:rPr lang="en-US" dirty="0" smtClean="0"/>
              <a:t> ala Weber ini </a:t>
            </a:r>
            <a:r>
              <a:rPr lang="en-US" dirty="0" err="1" smtClean="0"/>
              <a:t>dianggap</a:t>
            </a:r>
            <a:r>
              <a:rPr lang="en-US" dirty="0" smtClean="0"/>
              <a:t> </a:t>
            </a:r>
            <a:r>
              <a:rPr lang="en-US" dirty="0" err="1" smtClean="0"/>
              <a:t>sebagai</a:t>
            </a:r>
            <a:r>
              <a:rPr lang="en-US" dirty="0" smtClean="0"/>
              <a:t> </a:t>
            </a:r>
            <a:r>
              <a:rPr lang="en-US" dirty="0" err="1" smtClean="0"/>
              <a:t>birokrasi</a:t>
            </a:r>
            <a:r>
              <a:rPr lang="en-US" dirty="0" smtClean="0"/>
              <a:t> </a:t>
            </a:r>
            <a:r>
              <a:rPr lang="en-US" dirty="0" err="1" smtClean="0"/>
              <a:t>klasik</a:t>
            </a:r>
            <a:r>
              <a:rPr lang="en-US" dirty="0" smtClean="0"/>
              <a:t> yang </a:t>
            </a:r>
            <a:r>
              <a:rPr lang="en-US" dirty="0" err="1" smtClean="0"/>
              <a:t>harus</a:t>
            </a:r>
            <a:r>
              <a:rPr lang="en-US" dirty="0" smtClean="0"/>
              <a:t> </a:t>
            </a:r>
            <a:r>
              <a:rPr lang="en-US" dirty="0" err="1" smtClean="0"/>
              <a:t>dirubah</a:t>
            </a:r>
            <a:r>
              <a:rPr lang="en-US" dirty="0" smtClean="0"/>
              <a:t>, </a:t>
            </a:r>
            <a:r>
              <a:rPr lang="en-US" dirty="0" err="1" smtClean="0"/>
              <a:t>karena</a:t>
            </a:r>
            <a:r>
              <a:rPr lang="en-US" dirty="0" smtClean="0"/>
              <a:t> </a:t>
            </a:r>
            <a:r>
              <a:rPr lang="en-US" dirty="0" err="1" smtClean="0"/>
              <a:t>tidak</a:t>
            </a:r>
            <a:r>
              <a:rPr lang="en-US" dirty="0" smtClean="0"/>
              <a:t> </a:t>
            </a:r>
            <a:r>
              <a:rPr lang="en-US" dirty="0" err="1" smtClean="0"/>
              <a:t>sesuai</a:t>
            </a:r>
            <a:r>
              <a:rPr lang="en-US" dirty="0" smtClean="0"/>
              <a:t> </a:t>
            </a:r>
            <a:r>
              <a:rPr lang="en-US" dirty="0" err="1" smtClean="0"/>
              <a:t>lagi</a:t>
            </a:r>
            <a:r>
              <a:rPr lang="en-US" dirty="0" smtClean="0"/>
              <a:t> </a:t>
            </a:r>
            <a:r>
              <a:rPr lang="en-US" dirty="0" err="1" smtClean="0"/>
              <a:t>dengan</a:t>
            </a:r>
            <a:r>
              <a:rPr lang="en-US" dirty="0" smtClean="0"/>
              <a:t> </a:t>
            </a:r>
            <a:r>
              <a:rPr lang="en-US" dirty="0" err="1" smtClean="0"/>
              <a:t>perkembangan</a:t>
            </a:r>
            <a:r>
              <a:rPr lang="en-US" dirty="0" smtClean="0"/>
              <a:t> </a:t>
            </a:r>
            <a:r>
              <a:rPr lang="en-US" dirty="0" err="1" smtClean="0"/>
              <a:t>zaman</a:t>
            </a:r>
            <a:r>
              <a:rPr lang="en-US" dirty="0" smtClean="0"/>
              <a:t> yang </a:t>
            </a:r>
            <a:r>
              <a:rPr lang="en-US" dirty="0" err="1" smtClean="0"/>
              <a:t>menuntut</a:t>
            </a:r>
            <a:r>
              <a:rPr lang="en-US" dirty="0" smtClean="0"/>
              <a:t> </a:t>
            </a:r>
            <a:r>
              <a:rPr lang="en-US" dirty="0" err="1" smtClean="0"/>
              <a:t>pelayanan</a:t>
            </a:r>
            <a:r>
              <a:rPr lang="en-US" dirty="0" smtClean="0"/>
              <a:t> </a:t>
            </a:r>
            <a:r>
              <a:rPr lang="en-US" dirty="0" err="1" smtClean="0"/>
              <a:t>berorientasi</a:t>
            </a:r>
            <a:r>
              <a:rPr lang="en-US" dirty="0" smtClean="0"/>
              <a:t> </a:t>
            </a:r>
            <a:r>
              <a:rPr lang="en-US" dirty="0" err="1" smtClean="0"/>
              <a:t>pada</a:t>
            </a:r>
            <a:r>
              <a:rPr lang="en-US" dirty="0" smtClean="0"/>
              <a:t> </a:t>
            </a:r>
            <a:r>
              <a:rPr lang="en-US" dirty="0" err="1" smtClean="0"/>
              <a:t>warga</a:t>
            </a:r>
            <a:r>
              <a:rPr lang="en-US" dirty="0" smtClean="0"/>
              <a:t> </a:t>
            </a:r>
            <a:r>
              <a:rPr lang="en-US" dirty="0" err="1" smtClean="0"/>
              <a:t>masyarakat</a:t>
            </a:r>
            <a:r>
              <a:rPr lang="en-US" dirty="0" smtClean="0"/>
              <a:t> </a:t>
            </a:r>
            <a:r>
              <a:rPr lang="en-US" dirty="0" err="1" smtClean="0"/>
              <a:t>bukan</a:t>
            </a:r>
            <a:r>
              <a:rPr lang="en-US" dirty="0" smtClean="0"/>
              <a:t> </a:t>
            </a:r>
            <a:r>
              <a:rPr lang="en-US" dirty="0" err="1" smtClean="0"/>
              <a:t>diatur</a:t>
            </a:r>
            <a:r>
              <a:rPr lang="en-US" dirty="0" smtClean="0"/>
              <a:t>/</a:t>
            </a:r>
            <a:r>
              <a:rPr lang="en-US" dirty="0" err="1" smtClean="0"/>
              <a:t>didekte</a:t>
            </a:r>
            <a:r>
              <a:rPr lang="en-US" dirty="0" smtClean="0"/>
              <a:t> </a:t>
            </a:r>
            <a:r>
              <a:rPr lang="en-US" dirty="0" err="1" smtClean="0"/>
              <a:t>oleh</a:t>
            </a:r>
            <a:r>
              <a:rPr lang="en-US" dirty="0" smtClean="0"/>
              <a:t> </a:t>
            </a:r>
            <a:r>
              <a:rPr lang="en-US" dirty="0" err="1" smtClean="0"/>
              <a:t>pemerintah</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7 KONSEPSI birokrasi Albrow </a:t>
            </a:r>
            <a:endParaRPr lang="id-ID" dirty="0"/>
          </a:p>
        </p:txBody>
      </p:sp>
      <p:sp>
        <p:nvSpPr>
          <p:cNvPr id="3" name="Content Placeholder 2"/>
          <p:cNvSpPr>
            <a:spLocks noGrp="1"/>
          </p:cNvSpPr>
          <p:nvPr>
            <p:ph idx="1"/>
          </p:nvPr>
        </p:nvSpPr>
        <p:spPr>
          <a:xfrm>
            <a:off x="251520" y="1124744"/>
            <a:ext cx="8712968" cy="5733256"/>
          </a:xfrm>
        </p:spPr>
        <p:txBody>
          <a:bodyPr>
            <a:normAutofit fontScale="40000" lnSpcReduction="20000"/>
          </a:bodyPr>
          <a:lstStyle/>
          <a:p>
            <a:pPr>
              <a:buNone/>
            </a:pPr>
            <a:r>
              <a:rPr lang="id-ID" dirty="0" smtClean="0"/>
              <a:t>a</a:t>
            </a:r>
            <a:r>
              <a:rPr lang="id-ID" dirty="0"/>
              <a:t>.        </a:t>
            </a:r>
            <a:r>
              <a:rPr lang="id-ID" b="1" dirty="0"/>
              <a:t> </a:t>
            </a:r>
            <a:r>
              <a:rPr lang="id-ID" sz="3400" b="1" dirty="0"/>
              <a:t>Birokrasi sebagai organisasi </a:t>
            </a:r>
            <a:r>
              <a:rPr lang="id-ID" sz="3400" b="1" dirty="0" smtClean="0"/>
              <a:t>rasional</a:t>
            </a:r>
            <a:endParaRPr lang="id-ID" sz="3400" b="1" dirty="0"/>
          </a:p>
          <a:p>
            <a:pPr>
              <a:buNone/>
            </a:pPr>
            <a:r>
              <a:rPr lang="id-ID" sz="3400" dirty="0" smtClean="0"/>
              <a:t>	 </a:t>
            </a:r>
            <a:r>
              <a:rPr lang="id-ID" sz="3400" dirty="0"/>
              <a:t>Birokrasi sebagai organisasi rasional sebagian besar mengikut pada pemahaman Weber. Namun, rasional di sini patut dipahami bukan sebagai segalanya terukur secara pasti dan jelas. Kajian sosial tidap pernah menghasilkan sesuatu yang pasti menurut hipotesis yang diangkat. </a:t>
            </a:r>
            <a:endParaRPr lang="id-ID" sz="3400" dirty="0" smtClean="0"/>
          </a:p>
          <a:p>
            <a:pPr>
              <a:buNone/>
            </a:pPr>
            <a:r>
              <a:rPr lang="id-ID" sz="3400" dirty="0" smtClean="0"/>
              <a:t>	Birokrasi </a:t>
            </a:r>
            <a:r>
              <a:rPr lang="id-ID" sz="3400" dirty="0"/>
              <a:t>dapat dikatakan sebagai organisasi yang memaksimumkan efisiensi dalam administrasi. Secara teknis, birokrasi juga mengacu pada mode pengorganisasian dengan tujuan utamanya menjaga stabilitas dan efisiensi dalam organisasi-organisasi yang besar dan kompleks. Birokrasi juga mengacu pada susunan kegiatan yang rasional yang diarahkan untuk pencapaian tujuan-tujuan organisasi. </a:t>
            </a:r>
            <a:endParaRPr lang="id-ID" sz="3400" dirty="0" smtClean="0"/>
          </a:p>
          <a:p>
            <a:pPr>
              <a:buNone/>
            </a:pPr>
            <a:r>
              <a:rPr lang="id-ID" sz="3400" dirty="0" smtClean="0"/>
              <a:t>	Perbedaan </a:t>
            </a:r>
            <a:r>
              <a:rPr lang="id-ID" sz="3400" dirty="0"/>
              <a:t>dengan Weber adalah, jika Weber memaklumkan birokrasi sebagai “organisasi rasional”, Albrow memaksudkan birokrasi sebagai “organisasi yang di dalamnya manusia menerapkan kriteria rasionalitas terhadap tindakan mereka</a:t>
            </a:r>
            <a:r>
              <a:rPr lang="id-ID" sz="3400" dirty="0" smtClean="0"/>
              <a:t>.”</a:t>
            </a:r>
          </a:p>
          <a:p>
            <a:pPr>
              <a:buNone/>
            </a:pPr>
            <a:endParaRPr lang="id-ID" sz="3400" dirty="0" smtClean="0"/>
          </a:p>
          <a:p>
            <a:pPr>
              <a:buNone/>
            </a:pPr>
            <a:r>
              <a:rPr lang="id-ID" sz="3400" dirty="0"/>
              <a:t> b.       </a:t>
            </a:r>
            <a:r>
              <a:rPr lang="id-ID" sz="3400" b="1" dirty="0"/>
              <a:t> Birokrasi sebagai Inefesiensi Organisasi</a:t>
            </a:r>
            <a:endParaRPr lang="id-ID" sz="3400" b="1" dirty="0" smtClean="0"/>
          </a:p>
          <a:p>
            <a:pPr>
              <a:buNone/>
            </a:pPr>
            <a:r>
              <a:rPr lang="id-ID" sz="3400" dirty="0" smtClean="0"/>
              <a:t>	 </a:t>
            </a:r>
            <a:r>
              <a:rPr lang="id-ID" sz="3400" dirty="0"/>
              <a:t>Birokrasi merupakan antitesis (perlawanan) dari vitalitas administratif dan kretivitas manajerianl. Birokrasi juga dinyatakan sebagai susunan manifestasi kelembagaan yang cenderung ke arah infleksibilitas dan depersonalisasi. Selain itu, birokrasi juga mengacu pada ketidaksempurnaan dalam struktur dan fungsi dalam organisasi-organisasi besar.</a:t>
            </a:r>
            <a:endParaRPr lang="id-ID" sz="3400" dirty="0" smtClean="0"/>
          </a:p>
          <a:p>
            <a:pPr>
              <a:buNone/>
            </a:pPr>
            <a:r>
              <a:rPr lang="id-ID" sz="3400" dirty="0" smtClean="0"/>
              <a:t>	Birokrasi </a:t>
            </a:r>
            <a:r>
              <a:rPr lang="id-ID" sz="3400" dirty="0"/>
              <a:t>terlalu percaya kepada preseden (aturan yang dibuat sebelumnya), kurang inisiatif, penundaan (lamban dalam berbagai urusan), berkembangbiaknya formulir (terlalu banyak formalitas), duplikasi usaha, dan departementalisme. Birokrasi juga merupakan organisasi yang tidak dapat memperbaiki perilakunya dengan cara belajar dari kesalahannya. Aturan-aturan di dalam birokrasi cenderung dipakai para anggotanya untuk kepentingan diri sendiri.</a:t>
            </a:r>
            <a:endParaRPr lang="id-ID" sz="3400" dirty="0" smtClean="0"/>
          </a:p>
          <a:p>
            <a:pPr>
              <a:buNone/>
            </a:pPr>
            <a:r>
              <a:rPr lang="id-ID" sz="3400" dirty="0"/>
              <a:t>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endParaRPr lang="id-ID" dirty="0"/>
          </a:p>
        </p:txBody>
      </p:sp>
      <p:sp>
        <p:nvSpPr>
          <p:cNvPr id="3" name="Content Placeholder 2"/>
          <p:cNvSpPr>
            <a:spLocks noGrp="1"/>
          </p:cNvSpPr>
          <p:nvPr>
            <p:ph idx="1"/>
          </p:nvPr>
        </p:nvSpPr>
        <p:spPr>
          <a:xfrm>
            <a:off x="251520" y="764704"/>
            <a:ext cx="8640960" cy="5904656"/>
          </a:xfrm>
        </p:spPr>
        <p:txBody>
          <a:bodyPr>
            <a:normAutofit fontScale="70000" lnSpcReduction="20000"/>
          </a:bodyPr>
          <a:lstStyle/>
          <a:p>
            <a:pPr>
              <a:buNone/>
            </a:pPr>
            <a:r>
              <a:rPr lang="id-ID" dirty="0" smtClean="0"/>
              <a:t>c</a:t>
            </a:r>
            <a:r>
              <a:rPr lang="id-ID" b="1" dirty="0" smtClean="0"/>
              <a:t>.   Birokrasi sebagai kekuasaan yang dijalankan oleh pejabat</a:t>
            </a:r>
            <a:r>
              <a:rPr lang="id-ID" dirty="0" smtClean="0"/>
              <a:t>.</a:t>
            </a:r>
          </a:p>
          <a:p>
            <a:pPr>
              <a:buNone/>
            </a:pPr>
            <a:r>
              <a:rPr lang="id-ID" dirty="0" smtClean="0"/>
              <a:t>	Birokrasi merupakan pelaksanaan kekuasaan oleh para administrator yang profesional. Atau, birokrasi merupakan pemerintahan oleh para pejabat. Dalam pengertian ini, pejabat memiliki kekuasaan untuk mengatur dan melakukan sesuatu. Juga, seringkali dikatakan birokrasi adalah kekuasaan para elit pejabat.</a:t>
            </a:r>
          </a:p>
          <a:p>
            <a:pPr>
              <a:buNone/>
            </a:pPr>
            <a:endParaRPr lang="id-ID" dirty="0" smtClean="0"/>
          </a:p>
          <a:p>
            <a:pPr>
              <a:buNone/>
            </a:pPr>
            <a:r>
              <a:rPr lang="id-ID" dirty="0" smtClean="0"/>
              <a:t>d.   </a:t>
            </a:r>
            <a:r>
              <a:rPr lang="id-ID" b="1" dirty="0" smtClean="0"/>
              <a:t>Birokrasi sebagai administrasi negara (publik</a:t>
            </a:r>
            <a:r>
              <a:rPr lang="id-ID" dirty="0" smtClean="0"/>
              <a:t>)</a:t>
            </a:r>
          </a:p>
          <a:p>
            <a:pPr>
              <a:buNone/>
            </a:pPr>
            <a:r>
              <a:rPr lang="id-ID" dirty="0"/>
              <a:t>	</a:t>
            </a:r>
            <a:r>
              <a:rPr lang="id-ID" dirty="0" smtClean="0"/>
              <a:t>Birokrasi merupakan komponen sistem politik, baik administrasi pemerintahan sipil ataupun publik. Ia mencakup semua pegawai pemerintah. Birokrasi merupakan sistem administrasi, yaitu struktur yang mengalokasikan barang dan jasa dalam suatu pemerintahan. Lewat birokrasi, kebijakan-kebijakan negara diimplementasikan.</a:t>
            </a:r>
          </a:p>
          <a:p>
            <a:pPr>
              <a:buNone/>
            </a:pPr>
            <a:endParaRPr lang="id-ID" dirty="0" smtClean="0"/>
          </a:p>
          <a:p>
            <a:pPr>
              <a:buNone/>
            </a:pPr>
            <a:r>
              <a:rPr lang="id-ID" dirty="0" smtClean="0"/>
              <a:t>e.  </a:t>
            </a:r>
            <a:r>
              <a:rPr lang="id-ID" b="1" dirty="0" smtClean="0"/>
              <a:t> Birokrasi sebagai administrasi yang dijalankan pejabat</a:t>
            </a:r>
            <a:r>
              <a:rPr lang="id-ID" dirty="0" smtClean="0"/>
              <a:t>.</a:t>
            </a:r>
          </a:p>
          <a:p>
            <a:pPr>
              <a:buNone/>
            </a:pPr>
            <a:r>
              <a:rPr lang="id-ID" dirty="0"/>
              <a:t>	</a:t>
            </a:r>
            <a:r>
              <a:rPr lang="id-ID" dirty="0" smtClean="0"/>
              <a:t>Birokrasi dianggap sebagai sebuah struktur (badan). Di struktur itu, staf-staf administrasi yang menjalankan otoritas keseharian menjadi bagian penting. Staf-staf itu terdiri dari orang-orang yang diangkat. Mereka inilah yang disebut birokrasai-birokrasi. Fungsi dari orang-orang itu disebut sebagai administrasi.</a:t>
            </a:r>
          </a:p>
          <a:p>
            <a:pPr>
              <a:buNone/>
            </a:pPr>
            <a:r>
              <a:rPr lang="id-ID" dirty="0" smtClean="0"/>
              <a:t>       </a:t>
            </a:r>
            <a:endParaRPr lang="id-ID" dirty="0"/>
          </a:p>
        </p:txBody>
      </p:sp>
      <p:sp>
        <p:nvSpPr>
          <p:cNvPr id="4" name="Rectangle 3"/>
          <p:cNvSpPr/>
          <p:nvPr/>
        </p:nvSpPr>
        <p:spPr>
          <a:xfrm>
            <a:off x="467544" y="0"/>
            <a:ext cx="8280920" cy="369332"/>
          </a:xfrm>
          <a:prstGeom prst="rect">
            <a:avLst/>
          </a:prstGeom>
        </p:spPr>
        <p:txBody>
          <a:bodyPr wrap="square">
            <a:spAutoFit/>
          </a:bodyPr>
          <a:lstStyle/>
          <a:p>
            <a:r>
              <a:rPr lang="id-ID" dirty="0" smtClean="0"/>
              <a:t>      </a:t>
            </a:r>
            <a:endParaRPr lang="id-ID"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57200" y="1340768"/>
            <a:ext cx="8229600" cy="5112568"/>
          </a:xfrm>
        </p:spPr>
        <p:txBody>
          <a:bodyPr>
            <a:normAutofit fontScale="92500" lnSpcReduction="20000"/>
          </a:bodyPr>
          <a:lstStyle/>
          <a:p>
            <a:pPr>
              <a:buNone/>
            </a:pPr>
            <a:r>
              <a:rPr lang="id-ID" dirty="0" smtClean="0"/>
              <a:t>f.     </a:t>
            </a:r>
            <a:r>
              <a:rPr lang="id-ID" b="1" dirty="0" smtClean="0"/>
              <a:t>Birokrasi sebagai suatu organisasi</a:t>
            </a:r>
          </a:p>
          <a:p>
            <a:pPr>
              <a:buNone/>
            </a:pPr>
            <a:r>
              <a:rPr lang="id-ID" dirty="0"/>
              <a:t>	</a:t>
            </a:r>
            <a:r>
              <a:rPr lang="id-ID" dirty="0" smtClean="0"/>
              <a:t>	Birokrasi merupakan suatu bentuk organisasi berskala besar, formal, dan modern. Suatu organisasi dapat disebut birokrasi atau bukan mengikut pada ciri-ciri yang sudah disebut</a:t>
            </a:r>
          </a:p>
          <a:p>
            <a:pPr>
              <a:buNone/>
            </a:pPr>
            <a:r>
              <a:rPr lang="id-ID" dirty="0" smtClean="0"/>
              <a:t>g.   Birokrasi sebagai masyarakat modern</a:t>
            </a:r>
          </a:p>
          <a:p>
            <a:pPr>
              <a:buNone/>
            </a:pPr>
            <a:r>
              <a:rPr lang="id-ID" dirty="0"/>
              <a:t>	</a:t>
            </a:r>
            <a:r>
              <a:rPr lang="id-ID" dirty="0" smtClean="0"/>
              <a:t> Birokrasi sebagai masyarakat modern, mengacu pada suatu kondisi di mana masyarakat tunduk kepada aturan-aturan yang diselenggarakan oleh birokrasi. Untuk itu, tidak dibedakan antara birokrasi perusahaan swasta besar ataupun birokrasi negara. Selama masyarakat tunduk kepada aturan-aturan yang ada di dua tipe birokrasi tersebut, maka dikatakan bahwa masyarakat tersebut dikatakan  modern.</a:t>
            </a:r>
          </a:p>
          <a:p>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id-ID" dirty="0" smtClean="0"/>
              <a:t>Bagi Weber, jika ke-8 sifat di atas dilekatkan ke sebuah birokrasi, maka birokrasi tersebut dapat dikatakan bercorak legal-rasional  di mana pemimpin </a:t>
            </a:r>
            <a:r>
              <a:rPr lang="id-ID" i="1" dirty="0" smtClean="0"/>
              <a:t>(superordinat) </a:t>
            </a:r>
            <a:r>
              <a:rPr lang="id-ID" dirty="0" smtClean="0"/>
              <a:t>mempraktekkan kontrol atas bawahan </a:t>
            </a:r>
            <a:r>
              <a:rPr lang="id-ID" i="1" dirty="0" smtClean="0"/>
              <a:t>(subordinat).</a:t>
            </a:r>
          </a:p>
          <a:p>
            <a:r>
              <a:rPr lang="id-ID" i="1" dirty="0" smtClean="0"/>
              <a:t> </a:t>
            </a:r>
            <a:r>
              <a:rPr lang="id-ID" dirty="0" smtClean="0"/>
              <a:t>Sistem birokrasi menekankan pada aspek “disiplin.” Sebab itu, Weber juga memasukkan birokrasi sebagai sistem legal-rasional. </a:t>
            </a:r>
          </a:p>
          <a:p>
            <a:r>
              <a:rPr lang="id-ID" dirty="0" smtClean="0"/>
              <a:t>Legal oleh sebab tunduk pada aturan-aturan tertulis dan dapat disimak oleh siapa pun juga. </a:t>
            </a:r>
          </a:p>
          <a:p>
            <a:r>
              <a:rPr lang="id-ID" dirty="0" smtClean="0"/>
              <a:t>Rasional artinya dapat dipahami, dipelajari, dan jelas penjelasan sebab-akibatnya.</a:t>
            </a:r>
          </a:p>
          <a:p>
            <a:endParaRPr lang="id-ID" dirty="0"/>
          </a:p>
        </p:txBody>
      </p:sp>
      <p:sp>
        <p:nvSpPr>
          <p:cNvPr id="2" name="Title 1"/>
          <p:cNvSpPr>
            <a:spLocks noGrp="1"/>
          </p:cNvSpPr>
          <p:nvPr>
            <p:ph type="title"/>
          </p:nvPr>
        </p:nvSpPr>
        <p:spPr/>
        <p:txBody>
          <a:bodyPr>
            <a:normAutofit fontScale="90000"/>
          </a:bodyPr>
          <a:lstStyle/>
          <a:p>
            <a:r>
              <a:rPr lang="id-ID" dirty="0" smtClean="0"/>
              <a:t>BIROKRASI : SISTEM LEGAL RASIONAL</a:t>
            </a:r>
            <a:endParaRPr lang="id-ID"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err="1" smtClean="0"/>
              <a:t>birokrasi</a:t>
            </a:r>
            <a:r>
              <a:rPr lang="en-US" dirty="0" smtClean="0"/>
              <a:t>, </a:t>
            </a:r>
            <a:r>
              <a:rPr lang="en-US" dirty="0" err="1" smtClean="0"/>
              <a:t>juga</a:t>
            </a:r>
            <a:r>
              <a:rPr lang="en-US" dirty="0" smtClean="0"/>
              <a:t> </a:t>
            </a:r>
            <a:r>
              <a:rPr lang="en-US" dirty="0" err="1" smtClean="0"/>
              <a:t>memiliki</a:t>
            </a:r>
            <a:r>
              <a:rPr lang="en-US" dirty="0" smtClean="0"/>
              <a:t> </a:t>
            </a:r>
            <a:r>
              <a:rPr lang="en-US" dirty="0" err="1" smtClean="0"/>
              <a:t>penyakit</a:t>
            </a:r>
            <a:r>
              <a:rPr lang="en-US" dirty="0" smtClean="0"/>
              <a:t> yang </a:t>
            </a:r>
            <a:r>
              <a:rPr lang="en-US" dirty="0" err="1" smtClean="0"/>
              <a:t>melekat</a:t>
            </a:r>
            <a:r>
              <a:rPr lang="en-US" dirty="0" smtClean="0"/>
              <a:t> </a:t>
            </a:r>
            <a:r>
              <a:rPr lang="en-US" dirty="0" err="1" smtClean="0"/>
              <a:t>pada</a:t>
            </a:r>
            <a:r>
              <a:rPr lang="en-US" dirty="0" smtClean="0"/>
              <a:t> </a:t>
            </a:r>
            <a:r>
              <a:rPr lang="en-US" dirty="0" err="1" smtClean="0"/>
              <a:t>diri</a:t>
            </a:r>
            <a:r>
              <a:rPr lang="en-US" dirty="0" smtClean="0"/>
              <a:t> </a:t>
            </a:r>
            <a:r>
              <a:rPr lang="en-US" dirty="0" err="1" smtClean="0"/>
              <a:t>birokrasi</a:t>
            </a:r>
            <a:r>
              <a:rPr lang="en-US" dirty="0" smtClean="0"/>
              <a:t> </a:t>
            </a:r>
            <a:r>
              <a:rPr lang="en-US" dirty="0" err="1" smtClean="0"/>
              <a:t>atau</a:t>
            </a:r>
            <a:r>
              <a:rPr lang="en-US" dirty="0" smtClean="0"/>
              <a:t> </a:t>
            </a:r>
            <a:r>
              <a:rPr lang="en-US" dirty="0" err="1" smtClean="0"/>
              <a:t>disebut</a:t>
            </a:r>
            <a:r>
              <a:rPr lang="en-US" dirty="0" smtClean="0"/>
              <a:t> </a:t>
            </a:r>
            <a:r>
              <a:rPr lang="en-US" dirty="0" err="1" smtClean="0"/>
              <a:t>sebagai</a:t>
            </a:r>
            <a:r>
              <a:rPr lang="en-US" dirty="0" smtClean="0"/>
              <a:t> </a:t>
            </a:r>
            <a:r>
              <a:rPr lang="en-US" i="1" dirty="0" smtClean="0"/>
              <a:t>bureaucracy  pathology</a:t>
            </a:r>
            <a:r>
              <a:rPr lang="en-US" dirty="0" smtClean="0"/>
              <a:t> (</a:t>
            </a:r>
            <a:r>
              <a:rPr lang="en-US" dirty="0" err="1" smtClean="0"/>
              <a:t>Dwiyanto</a:t>
            </a:r>
            <a:r>
              <a:rPr lang="en-US" dirty="0" smtClean="0"/>
              <a:t>, 2011: 59), </a:t>
            </a:r>
            <a:r>
              <a:rPr lang="en-US" i="1" dirty="0" err="1" smtClean="0"/>
              <a:t>bureaumania</a:t>
            </a:r>
            <a:r>
              <a:rPr lang="en-US" i="1" dirty="0" smtClean="0"/>
              <a:t> </a:t>
            </a:r>
            <a:r>
              <a:rPr lang="en-US" dirty="0" smtClean="0"/>
              <a:t>(</a:t>
            </a:r>
            <a:r>
              <a:rPr lang="en-US" dirty="0" err="1" smtClean="0"/>
              <a:t>Istianto</a:t>
            </a:r>
            <a:r>
              <a:rPr lang="en-US" dirty="0" smtClean="0"/>
              <a:t>, 2011, 143) </a:t>
            </a:r>
            <a:r>
              <a:rPr lang="en-US" dirty="0" err="1" smtClean="0"/>
              <a:t>atau</a:t>
            </a:r>
            <a:r>
              <a:rPr lang="en-US" dirty="0" smtClean="0"/>
              <a:t> </a:t>
            </a:r>
            <a:r>
              <a:rPr lang="en-US" i="1" dirty="0" err="1" smtClean="0"/>
              <a:t>bureaupathologies</a:t>
            </a:r>
            <a:r>
              <a:rPr lang="en-US" i="1" dirty="0" smtClean="0"/>
              <a:t> </a:t>
            </a:r>
            <a:r>
              <a:rPr lang="en-US" dirty="0" smtClean="0"/>
              <a:t>(</a:t>
            </a:r>
            <a:r>
              <a:rPr lang="en-US" dirty="0" err="1" smtClean="0"/>
              <a:t>Dehoog</a:t>
            </a:r>
            <a:r>
              <a:rPr lang="en-US" dirty="0" smtClean="0"/>
              <a:t> </a:t>
            </a:r>
            <a:r>
              <a:rPr lang="en-US" dirty="0" err="1" smtClean="0"/>
              <a:t>dalam</a:t>
            </a:r>
            <a:r>
              <a:rPr lang="en-US" dirty="0" smtClean="0"/>
              <a:t> </a:t>
            </a:r>
            <a:r>
              <a:rPr lang="en-US" dirty="0" err="1" smtClean="0"/>
              <a:t>Shafritz</a:t>
            </a:r>
            <a:r>
              <a:rPr lang="en-US" dirty="0" smtClean="0"/>
              <a:t>, 2000: 132)</a:t>
            </a:r>
            <a:r>
              <a:rPr lang="en-US" i="1" dirty="0" smtClean="0"/>
              <a:t>.</a:t>
            </a:r>
            <a:r>
              <a:rPr lang="en-US" dirty="0" smtClean="0"/>
              <a:t> </a:t>
            </a:r>
          </a:p>
          <a:p>
            <a:r>
              <a:rPr lang="en-US" dirty="0" err="1" smtClean="0"/>
              <a:t>Istilah</a:t>
            </a:r>
            <a:r>
              <a:rPr lang="en-US" dirty="0" smtClean="0"/>
              <a:t> </a:t>
            </a:r>
            <a:r>
              <a:rPr lang="en-US" i="1" dirty="0" err="1" smtClean="0"/>
              <a:t>bureaupathologies</a:t>
            </a:r>
            <a:r>
              <a:rPr lang="en-US" i="1" dirty="0" smtClean="0"/>
              <a:t> </a:t>
            </a:r>
            <a:r>
              <a:rPr lang="en-US" dirty="0" err="1" smtClean="0"/>
              <a:t>sebagai</a:t>
            </a:r>
            <a:r>
              <a:rPr lang="en-US" dirty="0" smtClean="0"/>
              <a:t> </a:t>
            </a:r>
            <a:r>
              <a:rPr lang="en-US" dirty="0" err="1" smtClean="0"/>
              <a:t>pola</a:t>
            </a:r>
            <a:r>
              <a:rPr lang="en-US" dirty="0" smtClean="0"/>
              <a:t> </a:t>
            </a:r>
            <a:r>
              <a:rPr lang="en-US" dirty="0" err="1" smtClean="0"/>
              <a:t>perilaku</a:t>
            </a:r>
            <a:r>
              <a:rPr lang="en-US" dirty="0" smtClean="0"/>
              <a:t> yang </a:t>
            </a:r>
            <a:r>
              <a:rPr lang="en-US" dirty="0" err="1" smtClean="0"/>
              <a:t>membuat</a:t>
            </a:r>
            <a:r>
              <a:rPr lang="en-US" dirty="0" smtClean="0"/>
              <a:t> </a:t>
            </a:r>
            <a:r>
              <a:rPr lang="en-US" dirty="0" err="1" smtClean="0"/>
              <a:t>masyarakat</a:t>
            </a:r>
            <a:r>
              <a:rPr lang="en-US" dirty="0" smtClean="0"/>
              <a:t> </a:t>
            </a:r>
            <a:r>
              <a:rPr lang="en-US" dirty="0" err="1" smtClean="0"/>
              <a:t>tidak</a:t>
            </a:r>
            <a:r>
              <a:rPr lang="en-US" dirty="0" smtClean="0"/>
              <a:t> </a:t>
            </a:r>
            <a:r>
              <a:rPr lang="en-US" dirty="0" err="1" smtClean="0"/>
              <a:t>aman</a:t>
            </a:r>
            <a:r>
              <a:rPr lang="en-US" dirty="0" smtClean="0"/>
              <a:t> (</a:t>
            </a:r>
            <a:r>
              <a:rPr lang="en-US" dirty="0" err="1" smtClean="0"/>
              <a:t>gelisah</a:t>
            </a:r>
            <a:r>
              <a:rPr lang="en-US" dirty="0" smtClean="0"/>
              <a:t>), </a:t>
            </a:r>
            <a:r>
              <a:rPr lang="en-US" dirty="0" err="1" smtClean="0"/>
              <a:t>dikarenakan</a:t>
            </a:r>
            <a:r>
              <a:rPr lang="en-US" dirty="0" smtClean="0"/>
              <a:t> </a:t>
            </a:r>
            <a:r>
              <a:rPr lang="en-US" dirty="0" err="1" smtClean="0"/>
              <a:t>dominasi</a:t>
            </a:r>
            <a:r>
              <a:rPr lang="en-US" dirty="0" smtClean="0"/>
              <a:t> </a:t>
            </a:r>
            <a:r>
              <a:rPr lang="en-US" dirty="0" err="1" smtClean="0"/>
              <a:t>kewenangan</a:t>
            </a:r>
            <a:r>
              <a:rPr lang="en-US" dirty="0" smtClean="0"/>
              <a:t> </a:t>
            </a:r>
            <a:r>
              <a:rPr lang="en-US" dirty="0" err="1" smtClean="0"/>
              <a:t>dan</a:t>
            </a:r>
            <a:r>
              <a:rPr lang="en-US" dirty="0" smtClean="0"/>
              <a:t> </a:t>
            </a:r>
            <a:r>
              <a:rPr lang="en-US" dirty="0" err="1" smtClean="0"/>
              <a:t>kontrol</a:t>
            </a:r>
            <a:r>
              <a:rPr lang="en-US" dirty="0" smtClean="0"/>
              <a:t> </a:t>
            </a:r>
            <a:r>
              <a:rPr lang="en-US" dirty="0" err="1" smtClean="0"/>
              <a:t>birokrasi</a:t>
            </a:r>
            <a:r>
              <a:rPr lang="en-US" dirty="0" smtClean="0"/>
              <a:t>. </a:t>
            </a:r>
            <a:r>
              <a:rPr lang="en-US" dirty="0" err="1" smtClean="0"/>
              <a:t>Penyakit</a:t>
            </a:r>
            <a:r>
              <a:rPr lang="en-US" dirty="0" smtClean="0"/>
              <a:t> yang </a:t>
            </a:r>
            <a:r>
              <a:rPr lang="en-US" dirty="0" err="1" smtClean="0"/>
              <a:t>menjangkiti</a:t>
            </a:r>
            <a:r>
              <a:rPr lang="en-US" dirty="0" smtClean="0"/>
              <a:t>  </a:t>
            </a:r>
            <a:r>
              <a:rPr lang="en-US" dirty="0" err="1" smtClean="0"/>
              <a:t>birokrasi</a:t>
            </a:r>
            <a:r>
              <a:rPr lang="en-US" dirty="0" smtClean="0"/>
              <a:t> </a:t>
            </a:r>
            <a:r>
              <a:rPr lang="en-US" dirty="0" err="1" smtClean="0"/>
              <a:t>dapat</a:t>
            </a:r>
            <a:r>
              <a:rPr lang="en-US" dirty="0" smtClean="0"/>
              <a:t> </a:t>
            </a:r>
            <a:r>
              <a:rPr lang="en-US" dirty="0" err="1" smtClean="0"/>
              <a:t>menyebabkan</a:t>
            </a:r>
            <a:r>
              <a:rPr lang="en-US" dirty="0" smtClean="0"/>
              <a:t> </a:t>
            </a:r>
            <a:r>
              <a:rPr lang="en-US" dirty="0" err="1" smtClean="0"/>
              <a:t>disfungsi</a:t>
            </a:r>
            <a:r>
              <a:rPr lang="en-US" dirty="0" smtClean="0"/>
              <a:t> </a:t>
            </a:r>
            <a:r>
              <a:rPr lang="en-US" dirty="0" err="1" smtClean="0"/>
              <a:t>birokrasi</a:t>
            </a:r>
            <a:r>
              <a:rPr lang="en-US" dirty="0" smtClean="0"/>
              <a:t> (</a:t>
            </a:r>
            <a:r>
              <a:rPr lang="en-US" dirty="0" err="1" smtClean="0"/>
              <a:t>Dwiyanto</a:t>
            </a:r>
            <a:r>
              <a:rPr lang="en-US" dirty="0" smtClean="0"/>
              <a:t>, 2011: 59). </a:t>
            </a:r>
          </a:p>
          <a:p>
            <a:endParaRPr lang="en-US" dirty="0"/>
          </a:p>
        </p:txBody>
      </p:sp>
      <p:sp>
        <p:nvSpPr>
          <p:cNvPr id="3" name="Title 2"/>
          <p:cNvSpPr>
            <a:spLocks noGrp="1"/>
          </p:cNvSpPr>
          <p:nvPr>
            <p:ph type="title"/>
          </p:nvPr>
        </p:nvSpPr>
        <p:spPr/>
        <p:txBody>
          <a:bodyPr/>
          <a:lstStyle/>
          <a:p>
            <a:r>
              <a:rPr lang="en-US" dirty="0" smtClean="0"/>
              <a:t>Pathology </a:t>
            </a:r>
            <a:r>
              <a:rPr lang="en-US" dirty="0" err="1" smtClean="0"/>
              <a:t>Birokrasi</a:t>
            </a:r>
            <a:r>
              <a:rPr lang="en-US" dirty="0" smtClean="0"/>
              <a:t> </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err="1" smtClean="0"/>
              <a:t>Patologi</a:t>
            </a:r>
            <a:r>
              <a:rPr lang="en-US" dirty="0" smtClean="0"/>
              <a:t> (</a:t>
            </a:r>
            <a:r>
              <a:rPr lang="en-US" dirty="0" err="1" smtClean="0"/>
              <a:t>Penyakit</a:t>
            </a:r>
            <a:r>
              <a:rPr lang="en-US" dirty="0" smtClean="0"/>
              <a:t>) yang </a:t>
            </a:r>
            <a:r>
              <a:rPr lang="en-US" dirty="0" err="1" smtClean="0"/>
              <a:t>diderita</a:t>
            </a:r>
            <a:r>
              <a:rPr lang="en-US" dirty="0" smtClean="0"/>
              <a:t> </a:t>
            </a:r>
            <a:r>
              <a:rPr lang="en-US" dirty="0" err="1" smtClean="0"/>
              <a:t>birokrasi</a:t>
            </a:r>
            <a:r>
              <a:rPr lang="en-US" dirty="0" smtClean="0"/>
              <a:t> </a:t>
            </a:r>
            <a:r>
              <a:rPr lang="en-US" dirty="0" err="1" smtClean="0"/>
              <a:t>bermacam</a:t>
            </a:r>
            <a:r>
              <a:rPr lang="en-US" dirty="0" smtClean="0"/>
              <a:t> </a:t>
            </a:r>
            <a:r>
              <a:rPr lang="en-US" dirty="0" err="1" smtClean="0"/>
              <a:t>ragam</a:t>
            </a:r>
            <a:r>
              <a:rPr lang="en-US" dirty="0" smtClean="0"/>
              <a:t> </a:t>
            </a:r>
            <a:r>
              <a:rPr lang="en-US" dirty="0" err="1" smtClean="0"/>
              <a:t>seperti</a:t>
            </a:r>
            <a:r>
              <a:rPr lang="en-US" dirty="0" smtClean="0"/>
              <a:t>   KKN, </a:t>
            </a:r>
            <a:r>
              <a:rPr lang="en-US" dirty="0" err="1" smtClean="0"/>
              <a:t>struktur</a:t>
            </a:r>
            <a:r>
              <a:rPr lang="en-US" dirty="0" smtClean="0"/>
              <a:t> yang </a:t>
            </a:r>
            <a:r>
              <a:rPr lang="en-US" dirty="0" err="1" smtClean="0"/>
              <a:t>gemuk</a:t>
            </a:r>
            <a:r>
              <a:rPr lang="en-US" dirty="0" smtClean="0"/>
              <a:t> </a:t>
            </a:r>
            <a:r>
              <a:rPr lang="en-US" dirty="0" err="1" smtClean="0"/>
              <a:t>dan</a:t>
            </a:r>
            <a:r>
              <a:rPr lang="en-US" dirty="0" smtClean="0"/>
              <a:t> </a:t>
            </a:r>
            <a:r>
              <a:rPr lang="en-US" dirty="0" err="1" smtClean="0"/>
              <a:t>tidak</a:t>
            </a:r>
            <a:r>
              <a:rPr lang="en-US" dirty="0" smtClean="0"/>
              <a:t> </a:t>
            </a:r>
            <a:r>
              <a:rPr lang="en-US" dirty="0" err="1" smtClean="0"/>
              <a:t>efisien</a:t>
            </a:r>
            <a:r>
              <a:rPr lang="en-US" dirty="0" smtClean="0"/>
              <a:t>, </a:t>
            </a:r>
            <a:r>
              <a:rPr lang="en-US" dirty="0" err="1" smtClean="0"/>
              <a:t>profesionalisme</a:t>
            </a:r>
            <a:r>
              <a:rPr lang="en-US" dirty="0" smtClean="0"/>
              <a:t> </a:t>
            </a:r>
            <a:r>
              <a:rPr lang="en-US" dirty="0" err="1" smtClean="0"/>
              <a:t>rendah</a:t>
            </a:r>
            <a:r>
              <a:rPr lang="en-US" dirty="0" smtClean="0"/>
              <a:t>, </a:t>
            </a:r>
            <a:r>
              <a:rPr lang="en-US" dirty="0" err="1" smtClean="0"/>
              <a:t>dan</a:t>
            </a:r>
            <a:r>
              <a:rPr lang="en-US" dirty="0" smtClean="0"/>
              <a:t> </a:t>
            </a:r>
            <a:r>
              <a:rPr lang="en-US" dirty="0" err="1" smtClean="0"/>
              <a:t>cara</a:t>
            </a:r>
            <a:r>
              <a:rPr lang="en-US" dirty="0" smtClean="0"/>
              <a:t> </a:t>
            </a:r>
            <a:r>
              <a:rPr lang="en-US" dirty="0" err="1" smtClean="0"/>
              <a:t>pandang</a:t>
            </a:r>
            <a:r>
              <a:rPr lang="en-US" dirty="0" smtClean="0"/>
              <a:t> yang </a:t>
            </a:r>
            <a:r>
              <a:rPr lang="en-US" dirty="0" err="1" smtClean="0"/>
              <a:t>bersifat</a:t>
            </a:r>
            <a:r>
              <a:rPr lang="en-US" dirty="0" smtClean="0"/>
              <a:t> </a:t>
            </a:r>
            <a:r>
              <a:rPr lang="en-US" dirty="0" err="1" smtClean="0"/>
              <a:t>feodal</a:t>
            </a:r>
            <a:r>
              <a:rPr lang="en-US" dirty="0" smtClean="0"/>
              <a:t> (</a:t>
            </a:r>
            <a:r>
              <a:rPr lang="en-US" dirty="0" err="1" smtClean="0"/>
              <a:t>Warella</a:t>
            </a:r>
            <a:r>
              <a:rPr lang="en-US" dirty="0" smtClean="0"/>
              <a:t>, 2008: 1). </a:t>
            </a:r>
          </a:p>
          <a:p>
            <a:r>
              <a:rPr lang="en-US" dirty="0" err="1" smtClean="0"/>
              <a:t>Tampaknya</a:t>
            </a:r>
            <a:r>
              <a:rPr lang="en-US" dirty="0" smtClean="0"/>
              <a:t> </a:t>
            </a:r>
            <a:r>
              <a:rPr lang="en-US" dirty="0" err="1" smtClean="0"/>
              <a:t>penyakit</a:t>
            </a:r>
            <a:r>
              <a:rPr lang="en-US" dirty="0" smtClean="0"/>
              <a:t> KKN </a:t>
            </a:r>
            <a:r>
              <a:rPr lang="en-US" dirty="0" err="1" smtClean="0"/>
              <a:t>dan</a:t>
            </a:r>
            <a:r>
              <a:rPr lang="en-US" dirty="0" smtClean="0"/>
              <a:t> </a:t>
            </a:r>
            <a:r>
              <a:rPr lang="en-US" dirty="0" err="1" smtClean="0"/>
              <a:t>tidak</a:t>
            </a:r>
            <a:r>
              <a:rPr lang="en-US" dirty="0" smtClean="0"/>
              <a:t> </a:t>
            </a:r>
            <a:r>
              <a:rPr lang="en-US" dirty="0" err="1" smtClean="0"/>
              <a:t>efisien</a:t>
            </a:r>
            <a:r>
              <a:rPr lang="en-US" dirty="0" smtClean="0"/>
              <a:t> </a:t>
            </a:r>
            <a:r>
              <a:rPr lang="en-US" dirty="0" err="1" smtClean="0"/>
              <a:t>merupakan</a:t>
            </a:r>
            <a:r>
              <a:rPr lang="en-US" dirty="0" smtClean="0"/>
              <a:t> </a:t>
            </a:r>
            <a:r>
              <a:rPr lang="en-US" dirty="0" err="1" smtClean="0"/>
              <a:t>gejala</a:t>
            </a:r>
            <a:r>
              <a:rPr lang="en-US" dirty="0" smtClean="0"/>
              <a:t> </a:t>
            </a:r>
            <a:r>
              <a:rPr lang="en-US" dirty="0" err="1" smtClean="0"/>
              <a:t>umum</a:t>
            </a:r>
            <a:r>
              <a:rPr lang="en-US" dirty="0" smtClean="0"/>
              <a:t> yang </a:t>
            </a:r>
            <a:r>
              <a:rPr lang="en-US" dirty="0" err="1" smtClean="0"/>
              <a:t>dialami</a:t>
            </a:r>
            <a:r>
              <a:rPr lang="en-US" dirty="0" smtClean="0"/>
              <a:t> </a:t>
            </a:r>
            <a:r>
              <a:rPr lang="en-US" dirty="0" err="1" smtClean="0"/>
              <a:t>birokrasi</a:t>
            </a:r>
            <a:r>
              <a:rPr lang="en-US" dirty="0" smtClean="0"/>
              <a:t> (</a:t>
            </a:r>
            <a:r>
              <a:rPr lang="en-US" dirty="0" err="1" smtClean="0"/>
              <a:t>Istianto</a:t>
            </a:r>
            <a:r>
              <a:rPr lang="en-US" dirty="0" smtClean="0"/>
              <a:t> (2011: 143).  </a:t>
            </a:r>
          </a:p>
          <a:p>
            <a:r>
              <a:rPr lang="en-US" dirty="0" err="1" smtClean="0"/>
              <a:t>Namun</a:t>
            </a:r>
            <a:r>
              <a:rPr lang="en-US" dirty="0" smtClean="0"/>
              <a:t> </a:t>
            </a:r>
            <a:r>
              <a:rPr lang="en-US" dirty="0" err="1" smtClean="0"/>
              <a:t>ditambahkan</a:t>
            </a:r>
            <a:r>
              <a:rPr lang="en-US" dirty="0" smtClean="0"/>
              <a:t>  </a:t>
            </a:r>
            <a:r>
              <a:rPr lang="en-US" dirty="0" err="1" smtClean="0"/>
              <a:t>dengan</a:t>
            </a:r>
            <a:r>
              <a:rPr lang="en-US" dirty="0" smtClean="0"/>
              <a:t> </a:t>
            </a:r>
            <a:r>
              <a:rPr lang="en-US" dirty="0" err="1" smtClean="0"/>
              <a:t>gejala</a:t>
            </a:r>
            <a:r>
              <a:rPr lang="en-US" dirty="0" smtClean="0"/>
              <a:t> lain </a:t>
            </a:r>
            <a:r>
              <a:rPr lang="en-US" dirty="0" err="1" smtClean="0"/>
              <a:t>yaitu</a:t>
            </a:r>
            <a:r>
              <a:rPr lang="en-US" dirty="0" smtClean="0"/>
              <a:t>  </a:t>
            </a:r>
            <a:r>
              <a:rPr lang="en-US" dirty="0" err="1" smtClean="0"/>
              <a:t>bersifat</a:t>
            </a:r>
            <a:r>
              <a:rPr lang="en-US" dirty="0" smtClean="0"/>
              <a:t> </a:t>
            </a:r>
            <a:r>
              <a:rPr lang="en-US" dirty="0" err="1" smtClean="0"/>
              <a:t>kaku</a:t>
            </a:r>
            <a:r>
              <a:rPr lang="en-US" dirty="0" smtClean="0"/>
              <a:t>, </a:t>
            </a:r>
            <a:r>
              <a:rPr lang="en-US" dirty="0" err="1" smtClean="0"/>
              <a:t>berbelit-belit</a:t>
            </a:r>
            <a:r>
              <a:rPr lang="en-US" dirty="0" smtClean="0"/>
              <a:t>, </a:t>
            </a:r>
            <a:r>
              <a:rPr lang="en-US" dirty="0" err="1" smtClean="0"/>
              <a:t>tidak</a:t>
            </a:r>
            <a:r>
              <a:rPr lang="en-US" dirty="0" smtClean="0"/>
              <a:t> </a:t>
            </a:r>
            <a:r>
              <a:rPr lang="en-US" dirty="0" err="1" smtClean="0"/>
              <a:t>efektif</a:t>
            </a:r>
            <a:r>
              <a:rPr lang="en-US" dirty="0" smtClean="0"/>
              <a:t>  </a:t>
            </a:r>
            <a:r>
              <a:rPr lang="en-US" dirty="0" err="1" smtClean="0"/>
              <a:t>dan</a:t>
            </a:r>
            <a:r>
              <a:rPr lang="en-US" dirty="0" smtClean="0"/>
              <a:t> </a:t>
            </a:r>
            <a:r>
              <a:rPr lang="en-US" dirty="0" err="1" smtClean="0"/>
              <a:t>biaya</a:t>
            </a:r>
            <a:r>
              <a:rPr lang="en-US" dirty="0" smtClean="0"/>
              <a:t> </a:t>
            </a:r>
            <a:r>
              <a:rPr lang="en-US" dirty="0" err="1" smtClean="0"/>
              <a:t>mahal</a:t>
            </a:r>
            <a:r>
              <a:rPr lang="en-US" dirty="0" smtClean="0"/>
              <a:t> (</a:t>
            </a:r>
            <a:r>
              <a:rPr lang="en-US" i="1" dirty="0" smtClean="0"/>
              <a:t>high cost</a:t>
            </a:r>
            <a:r>
              <a:rPr lang="en-US" dirty="0" smtClean="0"/>
              <a:t>)  (</a:t>
            </a:r>
            <a:r>
              <a:rPr lang="en-US" dirty="0" err="1" smtClean="0"/>
              <a:t>Istianto</a:t>
            </a:r>
            <a:r>
              <a:rPr lang="en-US" dirty="0" smtClean="0"/>
              <a:t>, 2011: 143 </a:t>
            </a:r>
            <a:r>
              <a:rPr lang="en-US" dirty="0" err="1" smtClean="0"/>
              <a:t>dan</a:t>
            </a:r>
            <a:r>
              <a:rPr lang="en-US" dirty="0" smtClean="0"/>
              <a:t> </a:t>
            </a:r>
            <a:r>
              <a:rPr lang="en-US" dirty="0" err="1" smtClean="0"/>
              <a:t>Dwiyanto</a:t>
            </a:r>
            <a:r>
              <a:rPr lang="en-US" dirty="0" smtClean="0"/>
              <a:t>, 2011: 59-107).</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rgbClr val="FF0000"/>
                </a:solidFill>
              </a:rPr>
              <a:t>SEJARAH MUNCULNYA </a:t>
            </a:r>
            <a:r>
              <a:rPr lang="id-ID" dirty="0" smtClean="0">
                <a:solidFill>
                  <a:srgbClr val="FF0000"/>
                </a:solidFill>
              </a:rPr>
              <a:t>BIROKRASI </a:t>
            </a:r>
            <a:r>
              <a:rPr lang="en-US" dirty="0" smtClean="0">
                <a:solidFill>
                  <a:srgbClr val="FF0000"/>
                </a:solidFill>
              </a:rPr>
              <a:t>DI INDONESIA</a:t>
            </a:r>
            <a:endParaRPr lang="id-ID" dirty="0">
              <a:solidFill>
                <a:srgbClr val="FF0000"/>
              </a:solidFill>
            </a:endParaRPr>
          </a:p>
        </p:txBody>
      </p:sp>
      <p:sp>
        <p:nvSpPr>
          <p:cNvPr id="3" name="Subtitle 2"/>
          <p:cNvSpPr>
            <a:spLocks noGrp="1"/>
          </p:cNvSpPr>
          <p:nvPr>
            <p:ph type="subTitle" idx="1"/>
          </p:nvPr>
        </p:nvSpPr>
        <p:spPr>
          <a:xfrm>
            <a:off x="1371600" y="3331698"/>
            <a:ext cx="6400800" cy="2041518"/>
          </a:xfrm>
        </p:spPr>
        <p:txBody>
          <a:bodyPr>
            <a:normAutofit fontScale="92500" lnSpcReduction="10000"/>
          </a:bodyPr>
          <a:lstStyle/>
          <a:p>
            <a:endParaRPr lang="id-ID" dirty="0" smtClean="0"/>
          </a:p>
          <a:p>
            <a:endParaRPr lang="id-ID" dirty="0" smtClean="0"/>
          </a:p>
          <a:p>
            <a:r>
              <a:rPr lang="id-ID" dirty="0" smtClean="0">
                <a:solidFill>
                  <a:srgbClr val="C00000"/>
                </a:solidFill>
              </a:rPr>
              <a:t>Oleh :</a:t>
            </a:r>
          </a:p>
          <a:p>
            <a:endParaRPr lang="id-ID" dirty="0" smtClean="0">
              <a:solidFill>
                <a:srgbClr val="C00000"/>
              </a:solidFill>
            </a:endParaRPr>
          </a:p>
          <a:p>
            <a:r>
              <a:rPr lang="id-ID" dirty="0" smtClean="0">
                <a:solidFill>
                  <a:srgbClr val="C00000"/>
                </a:solidFill>
              </a:rPr>
              <a:t>DJONI GUNANTO, S.IP, M.Si</a:t>
            </a:r>
          </a:p>
          <a:p>
            <a:endParaRPr lang="id-ID" dirty="0" smtClean="0">
              <a:solidFill>
                <a:srgbClr val="C00000"/>
              </a:solidFill>
            </a:endParaRPr>
          </a:p>
          <a:p>
            <a:endParaRPr lang="id-ID"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Birokrasi</a:t>
            </a:r>
            <a:r>
              <a:rPr lang="en-US" dirty="0" smtClean="0"/>
              <a:t> </a:t>
            </a:r>
            <a:r>
              <a:rPr lang="en-US" dirty="0" err="1" smtClean="0"/>
              <a:t>Masa</a:t>
            </a:r>
            <a:r>
              <a:rPr lang="en-US" dirty="0" smtClean="0"/>
              <a:t> </a:t>
            </a:r>
            <a:r>
              <a:rPr lang="en-US" dirty="0" err="1" smtClean="0"/>
              <a:t>Kerajaan</a:t>
            </a:r>
            <a:endParaRPr lang="en-US" dirty="0"/>
          </a:p>
        </p:txBody>
      </p:sp>
      <p:sp>
        <p:nvSpPr>
          <p:cNvPr id="3" name="Content Placeholder 2"/>
          <p:cNvSpPr>
            <a:spLocks noGrp="1"/>
          </p:cNvSpPr>
          <p:nvPr>
            <p:ph idx="1"/>
          </p:nvPr>
        </p:nvSpPr>
        <p:spPr>
          <a:xfrm>
            <a:off x="457200" y="1600200"/>
            <a:ext cx="8543956" cy="4525963"/>
          </a:xfrm>
        </p:spPr>
        <p:txBody>
          <a:bodyPr>
            <a:normAutofit/>
          </a:bodyPr>
          <a:lstStyle/>
          <a:p>
            <a:r>
              <a:rPr lang="en-US" dirty="0" err="1" smtClean="0"/>
              <a:t>Awal</a:t>
            </a:r>
            <a:r>
              <a:rPr lang="en-US" dirty="0" smtClean="0"/>
              <a:t> </a:t>
            </a:r>
            <a:r>
              <a:rPr lang="en-US" dirty="0" err="1" smtClean="0"/>
              <a:t>munculnya</a:t>
            </a:r>
            <a:r>
              <a:rPr lang="en-US" dirty="0" smtClean="0"/>
              <a:t> </a:t>
            </a:r>
            <a:r>
              <a:rPr lang="en-US" dirty="0" err="1" smtClean="0"/>
              <a:t>Birokrasi</a:t>
            </a:r>
            <a:r>
              <a:rPr lang="en-US" dirty="0" smtClean="0"/>
              <a:t> </a:t>
            </a:r>
            <a:r>
              <a:rPr lang="en-US" dirty="0" err="1" smtClean="0"/>
              <a:t>di</a:t>
            </a:r>
            <a:r>
              <a:rPr lang="en-US" dirty="0" smtClean="0"/>
              <a:t> Indonesia, </a:t>
            </a:r>
            <a:r>
              <a:rPr lang="en-US" dirty="0" err="1" smtClean="0"/>
              <a:t>dimulai</a:t>
            </a:r>
            <a:r>
              <a:rPr lang="en-US" dirty="0" smtClean="0"/>
              <a:t> </a:t>
            </a:r>
            <a:r>
              <a:rPr lang="en-US" dirty="0" err="1" smtClean="0"/>
              <a:t>dari</a:t>
            </a:r>
            <a:r>
              <a:rPr lang="en-US" dirty="0" smtClean="0"/>
              <a:t> </a:t>
            </a:r>
            <a:r>
              <a:rPr lang="en-US" dirty="0" err="1" smtClean="0"/>
              <a:t>masa</a:t>
            </a:r>
            <a:r>
              <a:rPr lang="en-US" dirty="0" smtClean="0"/>
              <a:t> </a:t>
            </a:r>
            <a:r>
              <a:rPr lang="en-US" dirty="0" err="1" smtClean="0"/>
              <a:t>kerajaan</a:t>
            </a:r>
            <a:r>
              <a:rPr lang="en-US" dirty="0" smtClean="0"/>
              <a:t> </a:t>
            </a:r>
            <a:r>
              <a:rPr lang="en-US" dirty="0" err="1" smtClean="0"/>
              <a:t>Mataram</a:t>
            </a:r>
            <a:r>
              <a:rPr lang="en-US" dirty="0" smtClean="0"/>
              <a:t>, </a:t>
            </a:r>
            <a:r>
              <a:rPr lang="en-US" dirty="0" err="1" smtClean="0"/>
              <a:t>kerajaan</a:t>
            </a:r>
            <a:r>
              <a:rPr lang="en-US" dirty="0" smtClean="0"/>
              <a:t> Hindu  </a:t>
            </a:r>
            <a:r>
              <a:rPr lang="en-US" dirty="0" err="1" smtClean="0"/>
              <a:t>di</a:t>
            </a:r>
            <a:r>
              <a:rPr lang="en-US" dirty="0" smtClean="0"/>
              <a:t> Indonesia, </a:t>
            </a:r>
            <a:r>
              <a:rPr lang="en-US" dirty="0" err="1" smtClean="0"/>
              <a:t>saat</a:t>
            </a:r>
            <a:r>
              <a:rPr lang="en-US" dirty="0" smtClean="0"/>
              <a:t> Raja </a:t>
            </a:r>
            <a:r>
              <a:rPr lang="en-US" dirty="0" err="1" smtClean="0"/>
              <a:t>Amangkurat</a:t>
            </a:r>
            <a:r>
              <a:rPr lang="en-US" dirty="0" smtClean="0"/>
              <a:t> II </a:t>
            </a:r>
            <a:r>
              <a:rPr lang="en-US" dirty="0" err="1" smtClean="0"/>
              <a:t>berkuasa</a:t>
            </a:r>
            <a:r>
              <a:rPr lang="en-US" dirty="0" smtClean="0"/>
              <a:t>.</a:t>
            </a:r>
          </a:p>
          <a:p>
            <a:r>
              <a:rPr lang="en-US" dirty="0" err="1" smtClean="0"/>
              <a:t>Saat</a:t>
            </a:r>
            <a:r>
              <a:rPr lang="en-US" dirty="0" smtClean="0"/>
              <a:t> </a:t>
            </a:r>
            <a:r>
              <a:rPr lang="en-US" dirty="0" err="1" smtClean="0"/>
              <a:t>itu</a:t>
            </a:r>
            <a:r>
              <a:rPr lang="en-US" dirty="0" smtClean="0"/>
              <a:t> </a:t>
            </a:r>
            <a:r>
              <a:rPr lang="en-US" dirty="0" err="1" smtClean="0"/>
              <a:t>struktur</a:t>
            </a:r>
            <a:r>
              <a:rPr lang="en-US" dirty="0" smtClean="0"/>
              <a:t> </a:t>
            </a:r>
            <a:r>
              <a:rPr lang="en-US" dirty="0" err="1" smtClean="0"/>
              <a:t>masyarakat</a:t>
            </a:r>
            <a:r>
              <a:rPr lang="en-US" dirty="0" smtClean="0"/>
              <a:t> </a:t>
            </a:r>
            <a:r>
              <a:rPr lang="en-US" dirty="0" err="1" smtClean="0"/>
              <a:t>terdiri</a:t>
            </a:r>
            <a:r>
              <a:rPr lang="en-US" dirty="0" smtClean="0"/>
              <a:t> </a:t>
            </a:r>
            <a:r>
              <a:rPr lang="en-US" dirty="0" err="1" smtClean="0"/>
              <a:t>dari</a:t>
            </a:r>
            <a:r>
              <a:rPr lang="en-US" dirty="0" smtClean="0"/>
              <a:t> Raja-</a:t>
            </a:r>
            <a:r>
              <a:rPr lang="en-US" dirty="0" err="1" smtClean="0"/>
              <a:t>Kaum</a:t>
            </a:r>
            <a:r>
              <a:rPr lang="en-US" dirty="0" smtClean="0"/>
              <a:t> </a:t>
            </a:r>
            <a:r>
              <a:rPr lang="en-US" dirty="0" err="1" smtClean="0"/>
              <a:t>Bangsawan</a:t>
            </a:r>
            <a:r>
              <a:rPr lang="en-US" dirty="0" smtClean="0"/>
              <a:t>-Rakyat </a:t>
            </a:r>
            <a:r>
              <a:rPr lang="en-US" dirty="0" err="1" smtClean="0"/>
              <a:t>Jelata</a:t>
            </a:r>
            <a:r>
              <a:rPr lang="en-US" dirty="0" smtClean="0"/>
              <a:t>.</a:t>
            </a:r>
          </a:p>
          <a:p>
            <a:r>
              <a:rPr lang="en-US" dirty="0" err="1" smtClean="0"/>
              <a:t>Sistem</a:t>
            </a:r>
            <a:r>
              <a:rPr lang="en-US" dirty="0" smtClean="0"/>
              <a:t> yang </a:t>
            </a:r>
            <a:r>
              <a:rPr lang="en-US" dirty="0" err="1" smtClean="0"/>
              <a:t>digunakan</a:t>
            </a:r>
            <a:r>
              <a:rPr lang="en-US" dirty="0" smtClean="0"/>
              <a:t> </a:t>
            </a:r>
            <a:r>
              <a:rPr lang="en-US" dirty="0" err="1" smtClean="0"/>
              <a:t>pada</a:t>
            </a:r>
            <a:r>
              <a:rPr lang="en-US" dirty="0" smtClean="0"/>
              <a:t> </a:t>
            </a:r>
            <a:r>
              <a:rPr lang="en-US" dirty="0" err="1" smtClean="0"/>
              <a:t>masa</a:t>
            </a:r>
            <a:r>
              <a:rPr lang="en-US" dirty="0" smtClean="0"/>
              <a:t> </a:t>
            </a:r>
            <a:r>
              <a:rPr lang="en-US" dirty="0" err="1" smtClean="0"/>
              <a:t>itu</a:t>
            </a:r>
            <a:r>
              <a:rPr lang="en-US" dirty="0" smtClean="0"/>
              <a:t>, </a:t>
            </a:r>
            <a:r>
              <a:rPr lang="en-US" dirty="0" err="1" smtClean="0"/>
              <a:t>yaitu</a:t>
            </a:r>
            <a:r>
              <a:rPr lang="en-US" dirty="0" smtClean="0"/>
              <a:t> </a:t>
            </a:r>
            <a:r>
              <a:rPr lang="en-US" dirty="0" err="1" smtClean="0"/>
              <a:t>pemberian</a:t>
            </a:r>
            <a:r>
              <a:rPr lang="en-US" dirty="0" smtClean="0"/>
              <a:t> </a:t>
            </a:r>
            <a:r>
              <a:rPr lang="en-US" dirty="0" err="1" smtClean="0"/>
              <a:t>upeti</a:t>
            </a:r>
            <a:r>
              <a:rPr lang="en-US" dirty="0" smtClean="0"/>
              <a:t> </a:t>
            </a:r>
            <a:r>
              <a:rPr lang="en-US" dirty="0" err="1" smtClean="0"/>
              <a:t>oleh</a:t>
            </a:r>
            <a:r>
              <a:rPr lang="en-US" dirty="0" smtClean="0"/>
              <a:t> </a:t>
            </a:r>
            <a:r>
              <a:rPr lang="en-US" dirty="0" err="1" smtClean="0"/>
              <a:t>rakyat</a:t>
            </a:r>
            <a:r>
              <a:rPr lang="en-US" dirty="0" smtClean="0"/>
              <a:t> </a:t>
            </a:r>
            <a:r>
              <a:rPr lang="en-US" dirty="0" err="1" smtClean="0"/>
              <a:t>kepada</a:t>
            </a:r>
            <a:r>
              <a:rPr lang="en-US" dirty="0" smtClean="0"/>
              <a:t> raja </a:t>
            </a:r>
            <a:r>
              <a:rPr lang="en-US" dirty="0" err="1" smtClean="0"/>
              <a:t>melalui</a:t>
            </a:r>
            <a:r>
              <a:rPr lang="en-US" dirty="0" smtClean="0"/>
              <a:t> </a:t>
            </a:r>
            <a:r>
              <a:rPr lang="en-US" dirty="0" err="1" smtClean="0"/>
              <a:t>sebuah</a:t>
            </a:r>
            <a:r>
              <a:rPr lang="en-US" dirty="0" smtClean="0"/>
              <a:t> </a:t>
            </a:r>
            <a:r>
              <a:rPr lang="en-US" dirty="0" err="1" smtClean="0"/>
              <a:t>lembaga</a:t>
            </a:r>
            <a:r>
              <a:rPr lang="en-US" dirty="0" smtClean="0"/>
              <a:t> yang </a:t>
            </a:r>
            <a:r>
              <a:rPr lang="en-US" dirty="0" err="1" smtClean="0"/>
              <a:t>dinamakan</a:t>
            </a:r>
            <a:r>
              <a:rPr lang="en-US" dirty="0" smtClean="0"/>
              <a:t> “</a:t>
            </a:r>
            <a:r>
              <a:rPr lang="en-US" dirty="0" err="1" smtClean="0"/>
              <a:t>Bekel</a:t>
            </a:r>
            <a:r>
              <a:rPr lang="en-US" dirty="0" smtClean="0"/>
              <a:t>”. </a:t>
            </a:r>
          </a:p>
          <a:p>
            <a:r>
              <a:rPr lang="en-US" dirty="0" smtClean="0"/>
              <a:t>. </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Lanjutan</a:t>
            </a:r>
            <a:r>
              <a:rPr lang="en-US" dirty="0" smtClean="0"/>
              <a:t> </a:t>
            </a:r>
            <a:r>
              <a:rPr lang="en-US" dirty="0" err="1" smtClean="0"/>
              <a:t>Masa</a:t>
            </a:r>
            <a:r>
              <a:rPr lang="en-US" dirty="0" smtClean="0"/>
              <a:t> </a:t>
            </a:r>
            <a:r>
              <a:rPr lang="en-US" dirty="0" err="1" smtClean="0"/>
              <a:t>Kerajaan</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err="1" smtClean="0"/>
              <a:t>Lembaga</a:t>
            </a:r>
            <a:r>
              <a:rPr lang="en-US" dirty="0" smtClean="0"/>
              <a:t> </a:t>
            </a:r>
            <a:r>
              <a:rPr lang="en-US" dirty="0" err="1" smtClean="0"/>
              <a:t>Bekel</a:t>
            </a:r>
            <a:r>
              <a:rPr lang="en-US" dirty="0" smtClean="0"/>
              <a:t> ini </a:t>
            </a:r>
            <a:r>
              <a:rPr lang="en-US" dirty="0" err="1" smtClean="0"/>
              <a:t>dikuasai</a:t>
            </a:r>
            <a:r>
              <a:rPr lang="en-US" dirty="0" smtClean="0"/>
              <a:t> </a:t>
            </a:r>
            <a:r>
              <a:rPr lang="en-US" dirty="0" err="1" smtClean="0"/>
              <a:t>atau</a:t>
            </a:r>
            <a:r>
              <a:rPr lang="en-US" dirty="0" smtClean="0"/>
              <a:t> </a:t>
            </a:r>
            <a:r>
              <a:rPr lang="en-US" dirty="0" err="1" smtClean="0"/>
              <a:t>diserahkan</a:t>
            </a:r>
            <a:r>
              <a:rPr lang="en-US" dirty="0" smtClean="0"/>
              <a:t> </a:t>
            </a:r>
            <a:r>
              <a:rPr lang="en-US" dirty="0" err="1" smtClean="0"/>
              <a:t>kepada</a:t>
            </a:r>
            <a:r>
              <a:rPr lang="en-US" dirty="0" smtClean="0"/>
              <a:t> </a:t>
            </a:r>
            <a:r>
              <a:rPr lang="en-US" dirty="0" err="1" smtClean="0"/>
              <a:t>kaum</a:t>
            </a:r>
            <a:r>
              <a:rPr lang="en-US" dirty="0" smtClean="0"/>
              <a:t> </a:t>
            </a:r>
            <a:r>
              <a:rPr lang="en-US" dirty="0" err="1" smtClean="0"/>
              <a:t>bangsawan</a:t>
            </a:r>
            <a:r>
              <a:rPr lang="en-US" dirty="0" smtClean="0"/>
              <a:t> </a:t>
            </a:r>
            <a:r>
              <a:rPr lang="en-US" dirty="0" err="1" smtClean="0"/>
              <a:t>untuk</a:t>
            </a:r>
            <a:r>
              <a:rPr lang="en-US" dirty="0" smtClean="0"/>
              <a:t> </a:t>
            </a:r>
            <a:r>
              <a:rPr lang="en-US" dirty="0" err="1" smtClean="0"/>
              <a:t>mengurusnya</a:t>
            </a:r>
            <a:endParaRPr lang="en-US" dirty="0" smtClean="0"/>
          </a:p>
          <a:p>
            <a:r>
              <a:rPr lang="en-US" dirty="0" err="1" smtClean="0"/>
              <a:t>Kaum</a:t>
            </a:r>
            <a:r>
              <a:rPr lang="en-US" dirty="0" smtClean="0"/>
              <a:t> </a:t>
            </a:r>
            <a:r>
              <a:rPr lang="en-US" dirty="0" err="1" smtClean="0"/>
              <a:t>bangsawan</a:t>
            </a:r>
            <a:r>
              <a:rPr lang="en-US" dirty="0" smtClean="0"/>
              <a:t> ini </a:t>
            </a:r>
            <a:r>
              <a:rPr lang="en-US" dirty="0" err="1" smtClean="0"/>
              <a:t>terdiri</a:t>
            </a:r>
            <a:r>
              <a:rPr lang="en-US" dirty="0" smtClean="0"/>
              <a:t> </a:t>
            </a:r>
            <a:r>
              <a:rPr lang="en-US" dirty="0" err="1" smtClean="0"/>
              <a:t>dari</a:t>
            </a:r>
            <a:r>
              <a:rPr lang="en-US" dirty="0" smtClean="0"/>
              <a:t> </a:t>
            </a:r>
            <a:r>
              <a:rPr lang="en-US" dirty="0" err="1" smtClean="0"/>
              <a:t>kerabat</a:t>
            </a:r>
            <a:r>
              <a:rPr lang="en-US" dirty="0" smtClean="0"/>
              <a:t> </a:t>
            </a:r>
            <a:r>
              <a:rPr lang="en-US" dirty="0" err="1" smtClean="0"/>
              <a:t>atau</a:t>
            </a:r>
            <a:r>
              <a:rPr lang="en-US" dirty="0" smtClean="0"/>
              <a:t>  </a:t>
            </a:r>
            <a:r>
              <a:rPr lang="en-US" dirty="0" err="1" smtClean="0"/>
              <a:t>famili</a:t>
            </a:r>
            <a:r>
              <a:rPr lang="en-US" dirty="0" smtClean="0"/>
              <a:t> Raja.</a:t>
            </a:r>
          </a:p>
          <a:p>
            <a:r>
              <a:rPr lang="en-US" dirty="0" err="1" smtClean="0"/>
              <a:t>Lembaga</a:t>
            </a:r>
            <a:r>
              <a:rPr lang="en-US" dirty="0" smtClean="0"/>
              <a:t> </a:t>
            </a:r>
            <a:r>
              <a:rPr lang="en-US" dirty="0" err="1" smtClean="0"/>
              <a:t>Bekel</a:t>
            </a:r>
            <a:r>
              <a:rPr lang="en-US" dirty="0" smtClean="0"/>
              <a:t> </a:t>
            </a:r>
            <a:r>
              <a:rPr lang="en-US" dirty="0" err="1" smtClean="0"/>
              <a:t>inilah</a:t>
            </a:r>
            <a:r>
              <a:rPr lang="en-US" dirty="0" smtClean="0"/>
              <a:t> yang </a:t>
            </a:r>
            <a:r>
              <a:rPr lang="en-US" dirty="0" err="1" smtClean="0"/>
              <a:t>mengurus</a:t>
            </a:r>
            <a:r>
              <a:rPr lang="en-US" dirty="0" smtClean="0"/>
              <a:t>  </a:t>
            </a:r>
            <a:r>
              <a:rPr lang="en-US" dirty="0" err="1" smtClean="0"/>
              <a:t>dan</a:t>
            </a:r>
            <a:r>
              <a:rPr lang="en-US" dirty="0" smtClean="0"/>
              <a:t> </a:t>
            </a:r>
            <a:r>
              <a:rPr lang="en-US" dirty="0" err="1" smtClean="0"/>
              <a:t>mengelola</a:t>
            </a:r>
            <a:r>
              <a:rPr lang="en-US" dirty="0" smtClean="0"/>
              <a:t> </a:t>
            </a:r>
            <a:r>
              <a:rPr lang="en-US" dirty="0" err="1" smtClean="0"/>
              <a:t>upeti-upeti</a:t>
            </a:r>
            <a:r>
              <a:rPr lang="en-US" dirty="0" smtClean="0"/>
              <a:t> yang </a:t>
            </a:r>
            <a:r>
              <a:rPr lang="en-US" dirty="0" err="1" smtClean="0"/>
              <a:t>akan</a:t>
            </a:r>
            <a:r>
              <a:rPr lang="en-US" dirty="0" smtClean="0"/>
              <a:t> </a:t>
            </a:r>
            <a:r>
              <a:rPr lang="en-US" dirty="0" err="1" smtClean="0"/>
              <a:t>disetorkan</a:t>
            </a:r>
            <a:r>
              <a:rPr lang="en-US" dirty="0" smtClean="0"/>
              <a:t> </a:t>
            </a:r>
            <a:r>
              <a:rPr lang="en-US" dirty="0" err="1" smtClean="0"/>
              <a:t>kapada</a:t>
            </a:r>
            <a:r>
              <a:rPr lang="en-US" dirty="0" smtClean="0"/>
              <a:t> raja </a:t>
            </a:r>
          </a:p>
          <a:p>
            <a:r>
              <a:rPr lang="en-US" dirty="0" err="1" smtClean="0"/>
              <a:t>Namun</a:t>
            </a:r>
            <a:r>
              <a:rPr lang="en-US" dirty="0" smtClean="0"/>
              <a:t> </a:t>
            </a:r>
            <a:r>
              <a:rPr lang="en-US" dirty="0" err="1" smtClean="0"/>
              <a:t>sebelum</a:t>
            </a:r>
            <a:r>
              <a:rPr lang="en-US" dirty="0" smtClean="0"/>
              <a:t> </a:t>
            </a:r>
            <a:r>
              <a:rPr lang="en-US" dirty="0" err="1" smtClean="0"/>
              <a:t>disetorkan</a:t>
            </a:r>
            <a:r>
              <a:rPr lang="en-US" dirty="0" smtClean="0"/>
              <a:t> </a:t>
            </a:r>
            <a:r>
              <a:rPr lang="en-US" dirty="0" err="1" smtClean="0"/>
              <a:t>kepada</a:t>
            </a:r>
            <a:r>
              <a:rPr lang="en-US" dirty="0" smtClean="0"/>
              <a:t> Raja, </a:t>
            </a:r>
            <a:r>
              <a:rPr lang="en-US" dirty="0" err="1" smtClean="0"/>
              <a:t>upeti-upeti</a:t>
            </a:r>
            <a:r>
              <a:rPr lang="en-US" dirty="0" smtClean="0"/>
              <a:t> </a:t>
            </a:r>
            <a:r>
              <a:rPr lang="en-US" dirty="0" err="1" smtClean="0"/>
              <a:t>tersebut</a:t>
            </a:r>
            <a:r>
              <a:rPr lang="en-US" dirty="0" smtClean="0"/>
              <a:t> </a:t>
            </a:r>
            <a:r>
              <a:rPr lang="en-US" dirty="0" err="1" smtClean="0"/>
              <a:t>dikurangi</a:t>
            </a:r>
            <a:r>
              <a:rPr lang="en-US" dirty="0" smtClean="0"/>
              <a:t>/</a:t>
            </a:r>
            <a:r>
              <a:rPr lang="en-US" dirty="0" err="1" smtClean="0"/>
              <a:t>dipotong</a:t>
            </a:r>
            <a:r>
              <a:rPr lang="en-US" dirty="0" smtClean="0"/>
              <a:t>/</a:t>
            </a:r>
            <a:r>
              <a:rPr lang="en-US" dirty="0" err="1" smtClean="0"/>
              <a:t>disunat</a:t>
            </a:r>
            <a:r>
              <a:rPr lang="en-US" dirty="0" smtClean="0"/>
              <a:t> </a:t>
            </a:r>
            <a:r>
              <a:rPr lang="en-US" dirty="0" err="1" smtClean="0"/>
              <a:t>terlebih</a:t>
            </a:r>
            <a:r>
              <a:rPr lang="en-US" dirty="0" smtClean="0"/>
              <a:t> </a:t>
            </a:r>
            <a:r>
              <a:rPr lang="en-US" dirty="0" err="1" smtClean="0"/>
              <a:t>dahulu</a:t>
            </a:r>
            <a:r>
              <a:rPr lang="en-US" dirty="0" smtClean="0"/>
              <a:t>. </a:t>
            </a:r>
            <a:r>
              <a:rPr lang="en-US" b="1" dirty="0" err="1" smtClean="0"/>
              <a:t>Inilah</a:t>
            </a:r>
            <a:r>
              <a:rPr lang="en-US" b="1" dirty="0" smtClean="0"/>
              <a:t> yang </a:t>
            </a:r>
            <a:r>
              <a:rPr lang="en-US" b="1" dirty="0" err="1" smtClean="0"/>
              <a:t>disebut</a:t>
            </a:r>
            <a:r>
              <a:rPr lang="en-US" b="1" dirty="0" smtClean="0"/>
              <a:t> </a:t>
            </a:r>
            <a:r>
              <a:rPr lang="en-US" b="1" dirty="0" err="1" smtClean="0"/>
              <a:t>sebagai</a:t>
            </a:r>
            <a:r>
              <a:rPr lang="en-US" b="1" dirty="0" smtClean="0"/>
              <a:t> </a:t>
            </a:r>
            <a:r>
              <a:rPr lang="en-US" b="1" dirty="0" err="1" smtClean="0"/>
              <a:t>birokrasi</a:t>
            </a:r>
            <a:r>
              <a:rPr lang="en-US" b="1" dirty="0" smtClean="0"/>
              <a:t>. </a:t>
            </a:r>
            <a:endParaRPr lang="en-US" b="1"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Birokrasi</a:t>
            </a:r>
            <a:r>
              <a:rPr lang="en-US" dirty="0" smtClean="0"/>
              <a:t> </a:t>
            </a:r>
            <a:r>
              <a:rPr lang="en-US" dirty="0" err="1" smtClean="0"/>
              <a:t>Masa</a:t>
            </a:r>
            <a:r>
              <a:rPr lang="en-US" dirty="0" smtClean="0"/>
              <a:t> </a:t>
            </a:r>
            <a:r>
              <a:rPr lang="en-US" dirty="0" err="1" smtClean="0"/>
              <a:t>Kolonial</a:t>
            </a:r>
            <a:endParaRPr lang="id-ID" dirty="0"/>
          </a:p>
        </p:txBody>
      </p:sp>
      <p:sp>
        <p:nvSpPr>
          <p:cNvPr id="3" name="Content Placeholder 2"/>
          <p:cNvSpPr>
            <a:spLocks noGrp="1"/>
          </p:cNvSpPr>
          <p:nvPr>
            <p:ph idx="1"/>
          </p:nvPr>
        </p:nvSpPr>
        <p:spPr>
          <a:xfrm>
            <a:off x="323528" y="1600200"/>
            <a:ext cx="8442520" cy="4997152"/>
          </a:xfrm>
        </p:spPr>
        <p:txBody>
          <a:bodyPr>
            <a:normAutofit/>
          </a:bodyPr>
          <a:lstStyle/>
          <a:p>
            <a:r>
              <a:rPr lang="en-US" dirty="0" smtClean="0"/>
              <a:t>M</a:t>
            </a:r>
            <a:r>
              <a:rPr lang="id-ID" dirty="0" smtClean="0"/>
              <a:t>erupakan peninggalan birokrasi kerajaan</a:t>
            </a:r>
            <a:endParaRPr lang="en-US" dirty="0" smtClean="0"/>
          </a:p>
          <a:p>
            <a:r>
              <a:rPr lang="en-US" dirty="0" smtClean="0"/>
              <a:t>M</a:t>
            </a:r>
            <a:r>
              <a:rPr lang="id-ID" dirty="0" smtClean="0"/>
              <a:t>emanfaatkan karakteristik birokrasi patrimonial</a:t>
            </a:r>
            <a:endParaRPr lang="en-US" dirty="0" smtClean="0"/>
          </a:p>
          <a:p>
            <a:r>
              <a:rPr lang="en-US" dirty="0" err="1" smtClean="0"/>
              <a:t>Pada</a:t>
            </a:r>
            <a:r>
              <a:rPr lang="en-US" dirty="0" smtClean="0"/>
              <a:t> </a:t>
            </a:r>
            <a:r>
              <a:rPr lang="en-US" dirty="0" err="1" smtClean="0"/>
              <a:t>masa</a:t>
            </a:r>
            <a:r>
              <a:rPr lang="en-US" dirty="0" smtClean="0"/>
              <a:t> </a:t>
            </a:r>
            <a:r>
              <a:rPr lang="en-US" dirty="0" err="1" smtClean="0"/>
              <a:t>Kolonial</a:t>
            </a:r>
            <a:r>
              <a:rPr lang="en-US" dirty="0" smtClean="0"/>
              <a:t> </a:t>
            </a:r>
            <a:r>
              <a:rPr lang="en-US" dirty="0" err="1" smtClean="0"/>
              <a:t>Belanda</a:t>
            </a:r>
            <a:r>
              <a:rPr lang="en-US" dirty="0" smtClean="0"/>
              <a:t>, yang </a:t>
            </a:r>
            <a:r>
              <a:rPr lang="en-US" dirty="0" err="1" smtClean="0"/>
              <a:t>dijadikan</a:t>
            </a:r>
            <a:r>
              <a:rPr lang="en-US" dirty="0" smtClean="0"/>
              <a:t> </a:t>
            </a:r>
            <a:r>
              <a:rPr lang="en-US" dirty="0" err="1" smtClean="0"/>
              <a:t>sebagai</a:t>
            </a:r>
            <a:r>
              <a:rPr lang="en-US" dirty="0" smtClean="0"/>
              <a:t> corner  stone </a:t>
            </a:r>
            <a:r>
              <a:rPr lang="en-US" dirty="0" err="1" smtClean="0"/>
              <a:t>adalah</a:t>
            </a:r>
            <a:r>
              <a:rPr lang="en-US" dirty="0" smtClean="0"/>
              <a:t> </a:t>
            </a:r>
            <a:r>
              <a:rPr lang="en-US" dirty="0" err="1" smtClean="0"/>
              <a:t>para</a:t>
            </a:r>
            <a:r>
              <a:rPr lang="en-US" dirty="0" smtClean="0"/>
              <a:t> </a:t>
            </a:r>
            <a:r>
              <a:rPr lang="en-US" dirty="0" err="1" smtClean="0"/>
              <a:t>priyayi</a:t>
            </a:r>
            <a:endParaRPr lang="en-US" dirty="0" smtClean="0"/>
          </a:p>
          <a:p>
            <a:r>
              <a:rPr lang="en-US" dirty="0" err="1" smtClean="0"/>
              <a:t>Priyayi</a:t>
            </a:r>
            <a:r>
              <a:rPr lang="en-US" dirty="0" smtClean="0"/>
              <a:t> </a:t>
            </a:r>
            <a:r>
              <a:rPr lang="en-US" dirty="0" err="1" smtClean="0"/>
              <a:t>inilah</a:t>
            </a:r>
            <a:r>
              <a:rPr lang="en-US" dirty="0" smtClean="0"/>
              <a:t> yang </a:t>
            </a:r>
            <a:r>
              <a:rPr lang="en-US" dirty="0" err="1" smtClean="0"/>
              <a:t>bekerja</a:t>
            </a:r>
            <a:r>
              <a:rPr lang="en-US" dirty="0" smtClean="0"/>
              <a:t> </a:t>
            </a:r>
            <a:r>
              <a:rPr lang="en-US" dirty="0" err="1" smtClean="0"/>
              <a:t>kepada</a:t>
            </a:r>
            <a:r>
              <a:rPr lang="en-US" dirty="0" smtClean="0"/>
              <a:t> </a:t>
            </a:r>
            <a:r>
              <a:rPr lang="en-US" dirty="0" err="1" smtClean="0"/>
              <a:t>pihak</a:t>
            </a:r>
            <a:r>
              <a:rPr lang="en-US" dirty="0" smtClean="0"/>
              <a:t> </a:t>
            </a:r>
            <a:r>
              <a:rPr lang="en-US" dirty="0" err="1" smtClean="0"/>
              <a:t>kolonial</a:t>
            </a:r>
            <a:r>
              <a:rPr lang="en-US" dirty="0" smtClean="0"/>
              <a:t> </a:t>
            </a:r>
            <a:r>
              <a:rPr lang="en-US" dirty="0" err="1" smtClean="0"/>
              <a:t>belanda</a:t>
            </a:r>
            <a:r>
              <a:rPr lang="en-US" dirty="0" smtClean="0"/>
              <a:t>.</a:t>
            </a:r>
          </a:p>
          <a:p>
            <a:r>
              <a:rPr lang="en-US" dirty="0" err="1" smtClean="0"/>
              <a:t>Sedangkan</a:t>
            </a:r>
            <a:r>
              <a:rPr lang="en-US" dirty="0" smtClean="0"/>
              <a:t> </a:t>
            </a:r>
            <a:r>
              <a:rPr lang="en-US" dirty="0" err="1" smtClean="0"/>
              <a:t>pada</a:t>
            </a:r>
            <a:r>
              <a:rPr lang="en-US" dirty="0" smtClean="0"/>
              <a:t> </a:t>
            </a:r>
            <a:r>
              <a:rPr lang="en-US" dirty="0" err="1" smtClean="0"/>
              <a:t>masa</a:t>
            </a:r>
            <a:r>
              <a:rPr lang="en-US" dirty="0" smtClean="0"/>
              <a:t> </a:t>
            </a:r>
            <a:r>
              <a:rPr lang="en-US" dirty="0" err="1" smtClean="0"/>
              <a:t>Jepang</a:t>
            </a:r>
            <a:r>
              <a:rPr lang="en-US" dirty="0" smtClean="0"/>
              <a:t>, </a:t>
            </a:r>
            <a:r>
              <a:rPr lang="en-US" dirty="0" err="1" smtClean="0"/>
              <a:t>umat</a:t>
            </a:r>
            <a:r>
              <a:rPr lang="en-US" dirty="0" smtClean="0"/>
              <a:t> </a:t>
            </a:r>
            <a:r>
              <a:rPr lang="en-US" dirty="0" err="1" smtClean="0"/>
              <a:t>islam</a:t>
            </a:r>
            <a:r>
              <a:rPr lang="en-US" dirty="0" smtClean="0"/>
              <a:t> yang </a:t>
            </a:r>
            <a:r>
              <a:rPr lang="en-US" dirty="0" err="1" smtClean="0"/>
              <a:t>dijadikan</a:t>
            </a:r>
            <a:r>
              <a:rPr lang="en-US" dirty="0" smtClean="0"/>
              <a:t> </a:t>
            </a:r>
            <a:r>
              <a:rPr lang="en-US" dirty="0" err="1" smtClean="0"/>
              <a:t>mitra</a:t>
            </a:r>
            <a:r>
              <a:rPr lang="en-US" dirty="0" smtClean="0"/>
              <a:t> </a:t>
            </a:r>
            <a:endParaRPr lang="id-ID"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Masa</a:t>
            </a:r>
            <a:r>
              <a:rPr lang="en-US" dirty="0" smtClean="0"/>
              <a:t> </a:t>
            </a:r>
            <a:r>
              <a:rPr lang="en-US" dirty="0" err="1" smtClean="0"/>
              <a:t>Demokrasi</a:t>
            </a:r>
            <a:r>
              <a:rPr lang="en-US" dirty="0" smtClean="0"/>
              <a:t> Liberal</a:t>
            </a:r>
            <a:endParaRPr lang="en-US" dirty="0"/>
          </a:p>
        </p:txBody>
      </p:sp>
      <p:sp>
        <p:nvSpPr>
          <p:cNvPr id="3" name="Content Placeholder 2"/>
          <p:cNvSpPr>
            <a:spLocks noGrp="1"/>
          </p:cNvSpPr>
          <p:nvPr>
            <p:ph idx="1"/>
          </p:nvPr>
        </p:nvSpPr>
        <p:spPr/>
        <p:txBody>
          <a:bodyPr/>
          <a:lstStyle/>
          <a:p>
            <a:r>
              <a:rPr lang="en-US" dirty="0" smtClean="0"/>
              <a:t>Bi</a:t>
            </a:r>
            <a:r>
              <a:rPr lang="id-ID" dirty="0" smtClean="0"/>
              <a:t>rokrasi tidak dapat bersifat netral dalam politik karena terkotak-kotak dalam kepentingan partai politik</a:t>
            </a:r>
            <a:endParaRPr lang="en-US" dirty="0" smtClean="0"/>
          </a:p>
          <a:p>
            <a:r>
              <a:rPr lang="en-US" dirty="0" err="1" smtClean="0"/>
              <a:t>Birokrasi</a:t>
            </a:r>
            <a:r>
              <a:rPr lang="en-US" dirty="0" smtClean="0"/>
              <a:t> </a:t>
            </a:r>
            <a:r>
              <a:rPr lang="en-US" dirty="0" err="1" smtClean="0"/>
              <a:t>terkooptasi</a:t>
            </a:r>
            <a:r>
              <a:rPr lang="en-US" dirty="0" smtClean="0"/>
              <a:t> </a:t>
            </a:r>
            <a:r>
              <a:rPr lang="en-US" dirty="0" err="1" smtClean="0"/>
              <a:t>oleh</a:t>
            </a:r>
            <a:r>
              <a:rPr lang="en-US" dirty="0" smtClean="0"/>
              <a:t> </a:t>
            </a:r>
            <a:r>
              <a:rPr lang="en-US" dirty="0" err="1" smtClean="0"/>
              <a:t>partai</a:t>
            </a:r>
            <a:r>
              <a:rPr lang="en-US" dirty="0" smtClean="0"/>
              <a:t> </a:t>
            </a:r>
            <a:r>
              <a:rPr lang="en-US" dirty="0" err="1" smtClean="0"/>
              <a:t>partai</a:t>
            </a:r>
            <a:r>
              <a:rPr lang="en-US" dirty="0" smtClean="0"/>
              <a:t> </a:t>
            </a:r>
            <a:r>
              <a:rPr lang="en-US" dirty="0" err="1" smtClean="0"/>
              <a:t>politik</a:t>
            </a:r>
            <a:endParaRPr lang="en-US" dirty="0" smtClean="0"/>
          </a:p>
          <a:p>
            <a:r>
              <a:rPr lang="en-US" dirty="0" err="1" smtClean="0"/>
              <a:t>Birokrasi</a:t>
            </a:r>
            <a:r>
              <a:rPr lang="en-US" dirty="0" smtClean="0"/>
              <a:t> </a:t>
            </a:r>
            <a:r>
              <a:rPr lang="en-US" dirty="0" err="1" smtClean="0"/>
              <a:t>bersifat</a:t>
            </a:r>
            <a:r>
              <a:rPr lang="en-US" dirty="0" smtClean="0"/>
              <a:t> </a:t>
            </a:r>
            <a:r>
              <a:rPr lang="en-US" dirty="0" err="1" smtClean="0"/>
              <a:t>apolitis</a:t>
            </a:r>
            <a:endParaRPr lang="id-ID" dirty="0" smtClean="0"/>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Birokrasi</a:t>
            </a:r>
            <a:r>
              <a:rPr lang="en-US" dirty="0" smtClean="0"/>
              <a:t> </a:t>
            </a:r>
            <a:r>
              <a:rPr lang="en-US" dirty="0" err="1" smtClean="0"/>
              <a:t>Masa</a:t>
            </a:r>
            <a:r>
              <a:rPr lang="en-US" dirty="0" smtClean="0"/>
              <a:t> </a:t>
            </a:r>
            <a:r>
              <a:rPr lang="en-US" dirty="0" err="1" smtClean="0"/>
              <a:t>Demokrasi</a:t>
            </a:r>
            <a:r>
              <a:rPr lang="en-US" dirty="0" smtClean="0"/>
              <a:t>  </a:t>
            </a:r>
            <a:r>
              <a:rPr lang="en-US" dirty="0" err="1" smtClean="0"/>
              <a:t>Terpimpin</a:t>
            </a:r>
            <a:endParaRPr lang="en-US" dirty="0"/>
          </a:p>
        </p:txBody>
      </p:sp>
      <p:sp>
        <p:nvSpPr>
          <p:cNvPr id="3" name="Content Placeholder 2"/>
          <p:cNvSpPr>
            <a:spLocks noGrp="1"/>
          </p:cNvSpPr>
          <p:nvPr>
            <p:ph idx="1"/>
          </p:nvPr>
        </p:nvSpPr>
        <p:spPr/>
        <p:txBody>
          <a:bodyPr/>
          <a:lstStyle/>
          <a:p>
            <a:r>
              <a:rPr lang="en-US" dirty="0" smtClean="0"/>
              <a:t>B</a:t>
            </a:r>
            <a:r>
              <a:rPr lang="id-ID" dirty="0" smtClean="0"/>
              <a:t>irokrasi masih terbawa pada periode sebelumnya.</a:t>
            </a:r>
            <a:endParaRPr lang="en-US" dirty="0" smtClean="0"/>
          </a:p>
          <a:p>
            <a:r>
              <a:rPr lang="en-US" dirty="0" err="1" smtClean="0"/>
              <a:t>Birokrasi</a:t>
            </a:r>
            <a:r>
              <a:rPr lang="en-US" dirty="0" smtClean="0"/>
              <a:t> </a:t>
            </a:r>
            <a:r>
              <a:rPr lang="id-ID" dirty="0" smtClean="0"/>
              <a:t> patrimonial tetap menjadi ciri khas birokrasi</a:t>
            </a:r>
            <a:endParaRPr lang="en-US" dirty="0" smtClean="0"/>
          </a:p>
          <a:p>
            <a:r>
              <a:rPr lang="en-US" dirty="0" err="1" smtClean="0"/>
              <a:t>Birokrasi</a:t>
            </a:r>
            <a:r>
              <a:rPr lang="en-US" dirty="0" smtClean="0"/>
              <a:t> </a:t>
            </a:r>
            <a:r>
              <a:rPr lang="en-US" dirty="0" err="1" smtClean="0"/>
              <a:t>dikooptasi</a:t>
            </a:r>
            <a:r>
              <a:rPr lang="en-US" dirty="0" smtClean="0"/>
              <a:t> </a:t>
            </a:r>
            <a:r>
              <a:rPr lang="en-US" dirty="0" err="1" smtClean="0"/>
              <a:t>oleh</a:t>
            </a:r>
            <a:r>
              <a:rPr lang="en-US" dirty="0" smtClean="0"/>
              <a:t> </a:t>
            </a:r>
            <a:r>
              <a:rPr lang="en-US" dirty="0" err="1" smtClean="0"/>
              <a:t>Presiden</a:t>
            </a:r>
            <a:endParaRPr lang="id-ID" dirty="0" smtClean="0"/>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Birokrasi</a:t>
            </a:r>
            <a:r>
              <a:rPr lang="en-US" dirty="0" smtClean="0"/>
              <a:t> </a:t>
            </a:r>
            <a:r>
              <a:rPr lang="en-US" dirty="0" err="1" smtClean="0"/>
              <a:t>Masa</a:t>
            </a:r>
            <a:r>
              <a:rPr lang="en-US" dirty="0" smtClean="0"/>
              <a:t> </a:t>
            </a:r>
            <a:r>
              <a:rPr lang="en-US" dirty="0" err="1" smtClean="0"/>
              <a:t>Orba</a:t>
            </a:r>
            <a:endParaRPr lang="id-ID" dirty="0"/>
          </a:p>
        </p:txBody>
      </p:sp>
      <p:sp>
        <p:nvSpPr>
          <p:cNvPr id="3" name="Content Placeholder 2"/>
          <p:cNvSpPr>
            <a:spLocks noGrp="1"/>
          </p:cNvSpPr>
          <p:nvPr>
            <p:ph idx="1"/>
          </p:nvPr>
        </p:nvSpPr>
        <p:spPr>
          <a:xfrm>
            <a:off x="323528" y="1600200"/>
            <a:ext cx="8442520" cy="4997152"/>
          </a:xfrm>
        </p:spPr>
        <p:txBody>
          <a:bodyPr>
            <a:normAutofit/>
          </a:bodyPr>
          <a:lstStyle/>
          <a:p>
            <a:r>
              <a:rPr lang="id-ID" dirty="0" smtClean="0"/>
              <a:t>Birokrasi Orde Baru</a:t>
            </a:r>
            <a:r>
              <a:rPr lang="en-US" dirty="0" smtClean="0"/>
              <a:t> </a:t>
            </a:r>
            <a:r>
              <a:rPr lang="en-US" dirty="0" err="1" smtClean="0"/>
              <a:t>bersifat</a:t>
            </a:r>
            <a:r>
              <a:rPr lang="en-US" dirty="0" smtClean="0"/>
              <a:t> </a:t>
            </a:r>
            <a:r>
              <a:rPr lang="en-US" dirty="0" err="1" smtClean="0"/>
              <a:t>apolitis</a:t>
            </a:r>
            <a:endParaRPr lang="en-US" dirty="0" smtClean="0"/>
          </a:p>
          <a:p>
            <a:r>
              <a:rPr lang="en-US" dirty="0" err="1" smtClean="0"/>
              <a:t>Terkooptasi</a:t>
            </a:r>
            <a:r>
              <a:rPr lang="en-US" dirty="0" smtClean="0"/>
              <a:t> </a:t>
            </a:r>
            <a:r>
              <a:rPr lang="en-US" dirty="0" err="1" smtClean="0"/>
              <a:t>oleh</a:t>
            </a:r>
            <a:r>
              <a:rPr lang="en-US" dirty="0" smtClean="0"/>
              <a:t> </a:t>
            </a:r>
            <a:r>
              <a:rPr lang="en-US" dirty="0" err="1" smtClean="0"/>
              <a:t>pemerintah</a:t>
            </a:r>
            <a:r>
              <a:rPr lang="en-US" dirty="0" smtClean="0"/>
              <a:t> </a:t>
            </a:r>
            <a:r>
              <a:rPr lang="en-US" dirty="0" err="1" smtClean="0"/>
              <a:t>Orba</a:t>
            </a:r>
            <a:endParaRPr lang="en-US" dirty="0" smtClean="0"/>
          </a:p>
          <a:p>
            <a:r>
              <a:rPr lang="en-US" dirty="0" err="1" smtClean="0"/>
              <a:t>Kental</a:t>
            </a:r>
            <a:r>
              <a:rPr lang="id-ID" dirty="0" smtClean="0"/>
              <a:t> budaya </a:t>
            </a:r>
            <a:r>
              <a:rPr lang="id-ID" i="1" dirty="0" smtClean="0"/>
              <a:t>patron-client</a:t>
            </a:r>
            <a:r>
              <a:rPr lang="id-ID" dirty="0" smtClean="0"/>
              <a:t> </a:t>
            </a:r>
            <a:r>
              <a:rPr lang="en-US" i="1" dirty="0" smtClean="0"/>
              <a:t>relationship </a:t>
            </a:r>
            <a:r>
              <a:rPr lang="id-ID" dirty="0" smtClean="0"/>
              <a:t>dalam birokrasi yang bersifat </a:t>
            </a:r>
            <a:r>
              <a:rPr lang="id-ID" i="1" dirty="0" smtClean="0"/>
              <a:t>patrimonial</a:t>
            </a:r>
            <a:r>
              <a:rPr lang="en-US" i="1" dirty="0" smtClean="0"/>
              <a:t>.</a:t>
            </a:r>
          </a:p>
          <a:p>
            <a:r>
              <a:rPr lang="en-US" dirty="0" err="1" smtClean="0"/>
              <a:t>Sistem</a:t>
            </a:r>
            <a:r>
              <a:rPr lang="en-US" dirty="0" smtClean="0"/>
              <a:t> </a:t>
            </a:r>
            <a:r>
              <a:rPr lang="en-US" dirty="0" err="1" smtClean="0"/>
              <a:t>Politiknya</a:t>
            </a:r>
            <a:r>
              <a:rPr lang="en-US" dirty="0" smtClean="0"/>
              <a:t> </a:t>
            </a:r>
            <a:r>
              <a:rPr lang="en-US" dirty="0" err="1" smtClean="0"/>
              <a:t>disebut</a:t>
            </a:r>
            <a:r>
              <a:rPr lang="en-US" dirty="0" smtClean="0"/>
              <a:t> </a:t>
            </a:r>
            <a:r>
              <a:rPr lang="en-US" dirty="0" err="1" smtClean="0"/>
              <a:t>sebagai</a:t>
            </a:r>
            <a:r>
              <a:rPr lang="en-US" dirty="0" smtClean="0"/>
              <a:t> </a:t>
            </a:r>
            <a:r>
              <a:rPr lang="en-US" i="1" dirty="0" smtClean="0"/>
              <a:t>bureaucratic-polity </a:t>
            </a:r>
            <a:r>
              <a:rPr lang="en-US" dirty="0" smtClean="0"/>
              <a:t>(</a:t>
            </a:r>
            <a:r>
              <a:rPr lang="en-US" dirty="0" err="1" smtClean="0"/>
              <a:t>sistem</a:t>
            </a:r>
            <a:r>
              <a:rPr lang="en-US" dirty="0" smtClean="0"/>
              <a:t> </a:t>
            </a:r>
            <a:r>
              <a:rPr lang="en-US" dirty="0" err="1" smtClean="0"/>
              <a:t>politik</a:t>
            </a:r>
            <a:r>
              <a:rPr lang="en-US" dirty="0" smtClean="0"/>
              <a:t> </a:t>
            </a:r>
            <a:r>
              <a:rPr lang="en-US" dirty="0" err="1" smtClean="0"/>
              <a:t>birokrasi</a:t>
            </a:r>
            <a:r>
              <a:rPr lang="en-US" dirty="0" smtClean="0"/>
              <a:t>)—</a:t>
            </a:r>
            <a:r>
              <a:rPr lang="en-US" dirty="0" err="1" smtClean="0"/>
              <a:t>Karld</a:t>
            </a:r>
            <a:r>
              <a:rPr lang="en-US" dirty="0" smtClean="0"/>
              <a:t> J Jackson.</a:t>
            </a:r>
            <a:endParaRPr lang="id-ID" dirty="0" smtClean="0"/>
          </a:p>
          <a:p>
            <a:endParaRPr lang="id-ID"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BIROKRASI PATRIMONIAL</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i). Pejabat-pejabat disaring atas dasar kriteria pribadi dan politik, ii) jabatan dipandang sebagai sumber kekayaan atau keuntungan, iii) pejabat-pejabat mengontrol, baik fungsi politik maupun administratif karena tidak ada pemisahan antara sarana-sarana produksi dan administrasi, iv) setiap tindakan diarahkan oleh hubungan pribadi dan politik. Tujuan-tujuan pribadi penguasa merupakan hal yang pokok dalam sepak terjang pemerintahan kendatipun mereka dibatasi oleh fungsi-fungsi sebagai seorang pemimpim.”(Weber </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484784"/>
            <a:ext cx="8712968" cy="5112568"/>
          </a:xfrm>
        </p:spPr>
        <p:txBody>
          <a:bodyPr>
            <a:normAutofit fontScale="70000" lnSpcReduction="20000"/>
          </a:bodyPr>
          <a:lstStyle/>
          <a:p>
            <a:r>
              <a:rPr lang="id-ID" dirty="0" smtClean="0"/>
              <a:t>Para </a:t>
            </a:r>
            <a:r>
              <a:rPr lang="id-ID" dirty="0"/>
              <a:t>anggota staf bersifat bebas secara pribadi, dalam arti hanya menjalankan tugas-tugas impersonal sesuai dengan jabatan mereka;</a:t>
            </a:r>
            <a:endParaRPr lang="id-ID" dirty="0" smtClean="0"/>
          </a:p>
          <a:p>
            <a:r>
              <a:rPr lang="id-ID" dirty="0" smtClean="0"/>
              <a:t>Terdapat </a:t>
            </a:r>
            <a:r>
              <a:rPr lang="id-ID" dirty="0"/>
              <a:t>girarki jabatan yang jelas;</a:t>
            </a:r>
            <a:endParaRPr lang="id-ID" dirty="0" smtClean="0"/>
          </a:p>
          <a:p>
            <a:r>
              <a:rPr lang="id-ID" dirty="0" smtClean="0"/>
              <a:t>Fungsi-fungsi </a:t>
            </a:r>
            <a:r>
              <a:rPr lang="id-ID" dirty="0"/>
              <a:t>jabatan ditentukan secara tegas;</a:t>
            </a:r>
            <a:endParaRPr lang="id-ID" dirty="0" smtClean="0"/>
          </a:p>
          <a:p>
            <a:r>
              <a:rPr lang="id-ID" dirty="0" smtClean="0"/>
              <a:t>Para </a:t>
            </a:r>
            <a:r>
              <a:rPr lang="id-ID" dirty="0"/>
              <a:t>pejabat diangkat berdasarkan suatu kontrak;</a:t>
            </a:r>
            <a:endParaRPr lang="id-ID" dirty="0" smtClean="0"/>
          </a:p>
          <a:p>
            <a:r>
              <a:rPr lang="id-ID" dirty="0" smtClean="0"/>
              <a:t>Para </a:t>
            </a:r>
            <a:r>
              <a:rPr lang="id-ID" dirty="0"/>
              <a:t>pejabat dipilih berdasarkan kualifikasi profesional, idealnya didasarkan pada suatu diploma (ijazah) yang diperoleh melalui ujian;</a:t>
            </a:r>
            <a:endParaRPr lang="id-ID" dirty="0" smtClean="0"/>
          </a:p>
          <a:p>
            <a:r>
              <a:rPr lang="id-ID" dirty="0" smtClean="0"/>
              <a:t>Para </a:t>
            </a:r>
            <a:r>
              <a:rPr lang="id-ID" dirty="0"/>
              <a:t>pejabat memiliki gaji dan biasanya juga dilengkapi hak-hak pensiun. Gaji bersifat berjenjang menurut kedudukan dalam hirarki. Pejabat dapat selalu menempati posnya, dan dalam keadaan-keadaan tertentu, pejabat juga dapat diberhentikan;</a:t>
            </a:r>
            <a:endParaRPr lang="id-ID" dirty="0" smtClean="0"/>
          </a:p>
          <a:p>
            <a:r>
              <a:rPr lang="id-ID" dirty="0" smtClean="0"/>
              <a:t>Pos </a:t>
            </a:r>
            <a:r>
              <a:rPr lang="id-ID" dirty="0"/>
              <a:t>jabatan adalah lapangan kerja yang pokok bagi para pejabat;</a:t>
            </a:r>
            <a:endParaRPr lang="id-ID" dirty="0" smtClean="0"/>
          </a:p>
          <a:p>
            <a:r>
              <a:rPr lang="id-ID" dirty="0" smtClean="0"/>
              <a:t>Suatu </a:t>
            </a:r>
            <a:r>
              <a:rPr lang="id-ID" dirty="0"/>
              <a:t>struktur karir dn promosi dimungkinkan atas dasar senioritas dan keahlian (merit) serta menurut pertimbangan keunggulan (superior);</a:t>
            </a:r>
            <a:endParaRPr lang="id-ID" dirty="0" smtClean="0"/>
          </a:p>
          <a:p>
            <a:r>
              <a:rPr lang="id-ID" dirty="0" smtClean="0"/>
              <a:t>Pejabat </a:t>
            </a:r>
            <a:r>
              <a:rPr lang="id-ID" dirty="0"/>
              <a:t>sangat mungkin tidak sesuai dengan pos jabatannya maupun dengan sumber-sumber yang tersedia di pos terbut, dan;</a:t>
            </a:r>
            <a:endParaRPr lang="id-ID" dirty="0" smtClean="0"/>
          </a:p>
          <a:p>
            <a:r>
              <a:rPr lang="id-ID" dirty="0" smtClean="0"/>
              <a:t>Pejabat </a:t>
            </a:r>
            <a:r>
              <a:rPr lang="id-ID" dirty="0"/>
              <a:t>tunduk pada sistem disiplin dan kontrol yang seragam</a:t>
            </a:r>
            <a:endParaRPr lang="id-ID" dirty="0" smtClean="0"/>
          </a:p>
          <a:p>
            <a:endParaRPr lang="id-ID" dirty="0"/>
          </a:p>
        </p:txBody>
      </p:sp>
      <p:sp>
        <p:nvSpPr>
          <p:cNvPr id="2" name="Title 1"/>
          <p:cNvSpPr>
            <a:spLocks noGrp="1"/>
          </p:cNvSpPr>
          <p:nvPr>
            <p:ph type="title"/>
          </p:nvPr>
        </p:nvSpPr>
        <p:spPr>
          <a:xfrm>
            <a:off x="251520" y="274638"/>
            <a:ext cx="8640960" cy="1143000"/>
          </a:xfrm>
        </p:spPr>
        <p:txBody>
          <a:bodyPr>
            <a:noAutofit/>
          </a:bodyPr>
          <a:lstStyle/>
          <a:p>
            <a:r>
              <a:rPr lang="id-ID" dirty="0" smtClean="0"/>
              <a:t>KEDUDUKAN STAF DI SEBUAH ORGANISASI LEGAL-RASIONAL</a:t>
            </a:r>
            <a:endParaRPr lang="id-ID"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BIROKRASI POLITIK</a:t>
            </a:r>
            <a:endParaRPr lang="id-ID" dirty="0"/>
          </a:p>
        </p:txBody>
      </p:sp>
      <p:sp>
        <p:nvSpPr>
          <p:cNvPr id="3" name="Content Placeholder 2"/>
          <p:cNvSpPr>
            <a:spLocks noGrp="1"/>
          </p:cNvSpPr>
          <p:nvPr>
            <p:ph idx="1"/>
          </p:nvPr>
        </p:nvSpPr>
        <p:spPr>
          <a:xfrm>
            <a:off x="179512" y="1600200"/>
            <a:ext cx="8784976" cy="5257800"/>
          </a:xfrm>
        </p:spPr>
        <p:txBody>
          <a:bodyPr>
            <a:normAutofit fontScale="62500" lnSpcReduction="20000"/>
          </a:bodyPr>
          <a:lstStyle/>
          <a:p>
            <a:r>
              <a:rPr lang="id-ID" dirty="0" smtClean="0"/>
              <a:t>Karl D. Jackson :</a:t>
            </a:r>
          </a:p>
          <a:p>
            <a:pPr>
              <a:buNone/>
            </a:pPr>
            <a:r>
              <a:rPr lang="id-ID" dirty="0" smtClean="0"/>
              <a:t>	</a:t>
            </a:r>
            <a:r>
              <a:rPr lang="en-US" dirty="0" err="1" smtClean="0"/>
              <a:t>Politik</a:t>
            </a:r>
            <a:r>
              <a:rPr lang="en-US" dirty="0" smtClean="0"/>
              <a:t> </a:t>
            </a:r>
            <a:r>
              <a:rPr lang="en-US" dirty="0" err="1" smtClean="0"/>
              <a:t>birokrasi</a:t>
            </a:r>
            <a:r>
              <a:rPr lang="en-US" dirty="0" smtClean="0"/>
              <a:t> </a:t>
            </a:r>
            <a:r>
              <a:rPr lang="en-US" dirty="0" err="1" smtClean="0"/>
              <a:t>adalah</a:t>
            </a:r>
            <a:r>
              <a:rPr lang="en-US" dirty="0" smtClean="0"/>
              <a:t> </a:t>
            </a:r>
            <a:r>
              <a:rPr lang="en-US" dirty="0" err="1" smtClean="0"/>
              <a:t>suatu</a:t>
            </a:r>
            <a:r>
              <a:rPr lang="en-US" dirty="0" smtClean="0"/>
              <a:t> </a:t>
            </a:r>
            <a:r>
              <a:rPr lang="en-US" dirty="0" err="1" smtClean="0"/>
              <a:t>sistem</a:t>
            </a:r>
            <a:r>
              <a:rPr lang="en-US" dirty="0" smtClean="0"/>
              <a:t> </a:t>
            </a:r>
            <a:r>
              <a:rPr lang="en-US" dirty="0" err="1" smtClean="0"/>
              <a:t>politik</a:t>
            </a:r>
            <a:r>
              <a:rPr lang="en-US" dirty="0" smtClean="0"/>
              <a:t> </a:t>
            </a:r>
            <a:r>
              <a:rPr lang="en-US" dirty="0" err="1" smtClean="0"/>
              <a:t>di</a:t>
            </a:r>
            <a:r>
              <a:rPr lang="en-US" dirty="0" smtClean="0"/>
              <a:t> </a:t>
            </a:r>
            <a:r>
              <a:rPr lang="en-US" dirty="0" err="1" smtClean="0"/>
              <a:t>mana</a:t>
            </a:r>
            <a:r>
              <a:rPr lang="en-US" dirty="0" smtClean="0"/>
              <a:t> </a:t>
            </a:r>
            <a:r>
              <a:rPr lang="en-US" dirty="0" err="1" smtClean="0"/>
              <a:t>kekuasaan</a:t>
            </a:r>
            <a:r>
              <a:rPr lang="en-US" dirty="0" smtClean="0"/>
              <a:t> </a:t>
            </a:r>
            <a:r>
              <a:rPr lang="en-US" dirty="0" err="1" smtClean="0"/>
              <a:t>dan</a:t>
            </a:r>
            <a:r>
              <a:rPr lang="en-US" dirty="0" smtClean="0"/>
              <a:t> </a:t>
            </a:r>
            <a:r>
              <a:rPr lang="en-US" dirty="0" err="1" smtClean="0"/>
              <a:t>partisipasi</a:t>
            </a:r>
            <a:r>
              <a:rPr lang="en-US" dirty="0" smtClean="0"/>
              <a:t> </a:t>
            </a:r>
            <a:r>
              <a:rPr lang="en-US" dirty="0" err="1" smtClean="0"/>
              <a:t>politik</a:t>
            </a:r>
            <a:r>
              <a:rPr lang="en-US" dirty="0" smtClean="0"/>
              <a:t> </a:t>
            </a:r>
            <a:r>
              <a:rPr lang="en-US" dirty="0" err="1" smtClean="0"/>
              <a:t>dalam</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terbatas</a:t>
            </a:r>
            <a:r>
              <a:rPr lang="en-US" dirty="0" smtClean="0"/>
              <a:t> </a:t>
            </a:r>
            <a:r>
              <a:rPr lang="en-US" dirty="0" err="1" smtClean="0"/>
              <a:t>sepenuhnya</a:t>
            </a:r>
            <a:r>
              <a:rPr lang="en-US" dirty="0" smtClean="0"/>
              <a:t> </a:t>
            </a:r>
            <a:r>
              <a:rPr lang="en-US" dirty="0" err="1" smtClean="0"/>
              <a:t>pada</a:t>
            </a:r>
            <a:r>
              <a:rPr lang="en-US" dirty="0" smtClean="0"/>
              <a:t> </a:t>
            </a:r>
            <a:r>
              <a:rPr lang="en-US" dirty="0" err="1" smtClean="0"/>
              <a:t>para</a:t>
            </a:r>
            <a:r>
              <a:rPr lang="en-US" dirty="0" smtClean="0"/>
              <a:t> </a:t>
            </a:r>
            <a:r>
              <a:rPr lang="en-US" dirty="0" err="1" smtClean="0"/>
              <a:t>penguasa</a:t>
            </a:r>
            <a:r>
              <a:rPr lang="en-US" dirty="0" smtClean="0"/>
              <a:t> </a:t>
            </a:r>
            <a:r>
              <a:rPr lang="en-US" dirty="0" err="1" smtClean="0"/>
              <a:t>negara</a:t>
            </a:r>
            <a:r>
              <a:rPr lang="en-US" dirty="0" smtClean="0"/>
              <a:t>, </a:t>
            </a:r>
            <a:r>
              <a:rPr lang="en-US" dirty="0" err="1" smtClean="0"/>
              <a:t>terutama</a:t>
            </a:r>
            <a:r>
              <a:rPr lang="en-US" dirty="0" smtClean="0"/>
              <a:t> </a:t>
            </a:r>
            <a:r>
              <a:rPr lang="en-US" dirty="0" err="1" smtClean="0"/>
              <a:t>para</a:t>
            </a:r>
            <a:r>
              <a:rPr lang="en-US" dirty="0" smtClean="0"/>
              <a:t> </a:t>
            </a:r>
            <a:r>
              <a:rPr lang="en-US" dirty="0" err="1" smtClean="0"/>
              <a:t>perwira</a:t>
            </a:r>
            <a:r>
              <a:rPr lang="en-US" dirty="0" smtClean="0"/>
              <a:t> </a:t>
            </a:r>
            <a:r>
              <a:rPr lang="en-US" dirty="0" err="1" smtClean="0"/>
              <a:t>militer</a:t>
            </a:r>
            <a:r>
              <a:rPr lang="en-US" dirty="0" smtClean="0"/>
              <a:t> </a:t>
            </a:r>
            <a:r>
              <a:rPr lang="en-US" dirty="0" err="1" smtClean="0"/>
              <a:t>dan</a:t>
            </a:r>
            <a:r>
              <a:rPr lang="en-US" dirty="0" smtClean="0"/>
              <a:t> </a:t>
            </a:r>
            <a:r>
              <a:rPr lang="en-US" dirty="0" err="1" smtClean="0"/>
              <a:t>pejabat</a:t>
            </a:r>
            <a:r>
              <a:rPr lang="en-US" dirty="0" smtClean="0"/>
              <a:t> </a:t>
            </a:r>
            <a:r>
              <a:rPr lang="en-US" dirty="0" err="1" smtClean="0"/>
              <a:t>tinggi</a:t>
            </a:r>
            <a:r>
              <a:rPr lang="en-US" dirty="0" smtClean="0"/>
              <a:t> </a:t>
            </a:r>
            <a:r>
              <a:rPr lang="en-US" dirty="0" err="1" smtClean="0"/>
              <a:t>birokrasi</a:t>
            </a:r>
            <a:r>
              <a:rPr lang="en-US" dirty="0" smtClean="0"/>
              <a:t>, </a:t>
            </a:r>
            <a:r>
              <a:rPr lang="en-US" dirty="0" err="1" smtClean="0"/>
              <a:t>termasuk</a:t>
            </a:r>
            <a:r>
              <a:rPr lang="en-US" dirty="0" smtClean="0"/>
              <a:t> </a:t>
            </a:r>
            <a:r>
              <a:rPr lang="en-US" dirty="0" err="1" smtClean="0"/>
              <a:t>khususnya</a:t>
            </a:r>
            <a:r>
              <a:rPr lang="en-US" dirty="0" smtClean="0"/>
              <a:t> </a:t>
            </a:r>
            <a:r>
              <a:rPr lang="en-US" dirty="0" err="1" smtClean="0"/>
              <a:t>para</a:t>
            </a:r>
            <a:r>
              <a:rPr lang="en-US" dirty="0" smtClean="0"/>
              <a:t> </a:t>
            </a:r>
            <a:r>
              <a:rPr lang="en-US" dirty="0" err="1" smtClean="0"/>
              <a:t>ahli</a:t>
            </a:r>
            <a:r>
              <a:rPr lang="en-US" dirty="0" smtClean="0"/>
              <a:t> </a:t>
            </a:r>
            <a:r>
              <a:rPr lang="en-US" dirty="0" err="1" smtClean="0"/>
              <a:t>berpendidikan</a:t>
            </a:r>
            <a:r>
              <a:rPr lang="en-US" dirty="0" smtClean="0"/>
              <a:t> </a:t>
            </a:r>
            <a:r>
              <a:rPr lang="en-US" dirty="0" err="1" smtClean="0"/>
              <a:t>tinggi</a:t>
            </a:r>
            <a:r>
              <a:rPr lang="en-US" dirty="0" smtClean="0"/>
              <a:t> </a:t>
            </a:r>
            <a:r>
              <a:rPr lang="en-US" dirty="0" err="1" smtClean="0"/>
              <a:t>yag</a:t>
            </a:r>
            <a:r>
              <a:rPr lang="en-US" dirty="0" smtClean="0"/>
              <a:t> </a:t>
            </a:r>
            <a:r>
              <a:rPr lang="en-US" dirty="0" err="1" smtClean="0"/>
              <a:t>terkenal</a:t>
            </a:r>
            <a:r>
              <a:rPr lang="en-US" dirty="0" smtClean="0"/>
              <a:t> </a:t>
            </a:r>
            <a:r>
              <a:rPr lang="en-US" dirty="0" err="1" smtClean="0"/>
              <a:t>sebagai</a:t>
            </a:r>
            <a:r>
              <a:rPr lang="en-US" dirty="0" smtClean="0"/>
              <a:t> </a:t>
            </a:r>
            <a:r>
              <a:rPr lang="en-US" dirty="0" err="1" smtClean="0"/>
              <a:t>teknokrat</a:t>
            </a:r>
            <a:r>
              <a:rPr lang="en-US" dirty="0" smtClean="0"/>
              <a:t>, </a:t>
            </a:r>
            <a:r>
              <a:rPr lang="en-US" dirty="0" err="1" smtClean="0"/>
              <a:t>dalam</a:t>
            </a:r>
            <a:r>
              <a:rPr lang="en-US" dirty="0" smtClean="0"/>
              <a:t> </a:t>
            </a:r>
            <a:r>
              <a:rPr lang="en-US" dirty="0" err="1" smtClean="0"/>
              <a:t>hal</a:t>
            </a:r>
            <a:r>
              <a:rPr lang="en-US" dirty="0" smtClean="0"/>
              <a:t> </a:t>
            </a:r>
            <a:r>
              <a:rPr lang="en-US" dirty="0" err="1" smtClean="0"/>
              <a:t>ini</a:t>
            </a:r>
            <a:r>
              <a:rPr lang="en-US" dirty="0" smtClean="0"/>
              <a:t> </a:t>
            </a:r>
            <a:r>
              <a:rPr lang="en-US" dirty="0" err="1" smtClean="0"/>
              <a:t>militer</a:t>
            </a:r>
            <a:r>
              <a:rPr lang="en-US" dirty="0" smtClean="0"/>
              <a:t> </a:t>
            </a:r>
            <a:r>
              <a:rPr lang="en-US" dirty="0" err="1" smtClean="0"/>
              <a:t>dan</a:t>
            </a:r>
            <a:r>
              <a:rPr lang="en-US" dirty="0" smtClean="0"/>
              <a:t> </a:t>
            </a:r>
            <a:r>
              <a:rPr lang="en-US" dirty="0" err="1" smtClean="0"/>
              <a:t>birokrasi</a:t>
            </a:r>
            <a:r>
              <a:rPr lang="en-US" dirty="0" smtClean="0"/>
              <a:t> </a:t>
            </a:r>
            <a:r>
              <a:rPr lang="en-US" dirty="0" err="1" smtClean="0"/>
              <a:t>tidak</a:t>
            </a:r>
            <a:r>
              <a:rPr lang="en-US" dirty="0" smtClean="0"/>
              <a:t> </a:t>
            </a:r>
            <a:r>
              <a:rPr lang="en-US" dirty="0" err="1" smtClean="0"/>
              <a:t>bertanggung</a:t>
            </a:r>
            <a:r>
              <a:rPr lang="en-US" dirty="0" smtClean="0"/>
              <a:t> </a:t>
            </a:r>
            <a:r>
              <a:rPr lang="en-US" dirty="0" err="1" smtClean="0"/>
              <a:t>jawab</a:t>
            </a:r>
            <a:r>
              <a:rPr lang="en-US" dirty="0" smtClean="0"/>
              <a:t> </a:t>
            </a:r>
            <a:r>
              <a:rPr lang="en-US" dirty="0" err="1" smtClean="0"/>
              <a:t>kepada</a:t>
            </a:r>
            <a:r>
              <a:rPr lang="en-US" dirty="0" smtClean="0"/>
              <a:t> </a:t>
            </a:r>
            <a:r>
              <a:rPr lang="en-US" dirty="0" err="1" smtClean="0"/>
              <a:t>kekuatan-kekuatan</a:t>
            </a:r>
            <a:r>
              <a:rPr lang="en-US" dirty="0" smtClean="0"/>
              <a:t> </a:t>
            </a:r>
            <a:r>
              <a:rPr lang="en-US" dirty="0" err="1" smtClean="0"/>
              <a:t>politik</a:t>
            </a:r>
            <a:r>
              <a:rPr lang="en-US" dirty="0" smtClean="0"/>
              <a:t> lain </a:t>
            </a:r>
            <a:r>
              <a:rPr lang="en-US" dirty="0" err="1" smtClean="0"/>
              <a:t>seperti</a:t>
            </a:r>
            <a:r>
              <a:rPr lang="en-US" dirty="0" smtClean="0"/>
              <a:t> </a:t>
            </a:r>
            <a:r>
              <a:rPr lang="en-US" dirty="0" err="1" smtClean="0"/>
              <a:t>partai-partai</a:t>
            </a:r>
            <a:r>
              <a:rPr lang="en-US" dirty="0" smtClean="0"/>
              <a:t> </a:t>
            </a:r>
            <a:r>
              <a:rPr lang="en-US" dirty="0" err="1" smtClean="0"/>
              <a:t>politik</a:t>
            </a:r>
            <a:r>
              <a:rPr lang="en-US" dirty="0" smtClean="0"/>
              <a:t>, </a:t>
            </a:r>
            <a:r>
              <a:rPr lang="en-US" dirty="0" err="1" smtClean="0"/>
              <a:t>kelompok-kelpompok</a:t>
            </a:r>
            <a:r>
              <a:rPr lang="en-US" dirty="0" smtClean="0"/>
              <a:t> </a:t>
            </a:r>
            <a:r>
              <a:rPr lang="en-US" dirty="0" err="1" smtClean="0"/>
              <a:t>kepentingan</a:t>
            </a:r>
            <a:r>
              <a:rPr lang="en-US" dirty="0" smtClean="0"/>
              <a:t>, </a:t>
            </a:r>
            <a:r>
              <a:rPr lang="en-US" dirty="0" err="1" smtClean="0"/>
              <a:t>atau</a:t>
            </a:r>
            <a:r>
              <a:rPr lang="en-US" dirty="0" smtClean="0"/>
              <a:t> </a:t>
            </a:r>
            <a:r>
              <a:rPr lang="en-US" dirty="0" err="1" smtClean="0"/>
              <a:t>organisasi</a:t>
            </a:r>
            <a:r>
              <a:rPr lang="en-US" dirty="0" smtClean="0"/>
              <a:t> </a:t>
            </a:r>
            <a:r>
              <a:rPr lang="en-US" dirty="0" err="1" smtClean="0"/>
              <a:t>kemasyarakatan</a:t>
            </a:r>
            <a:r>
              <a:rPr lang="en-US" dirty="0" smtClean="0"/>
              <a:t>. </a:t>
            </a:r>
            <a:r>
              <a:rPr lang="en-US" dirty="0" err="1" smtClean="0"/>
              <a:t>Berbagai</a:t>
            </a:r>
            <a:r>
              <a:rPr lang="en-US" dirty="0" smtClean="0"/>
              <a:t> </a:t>
            </a:r>
            <a:r>
              <a:rPr lang="en-US" dirty="0" err="1" smtClean="0"/>
              <a:t>tindakan</a:t>
            </a:r>
            <a:r>
              <a:rPr lang="en-US" dirty="0" smtClean="0"/>
              <a:t> </a:t>
            </a:r>
            <a:r>
              <a:rPr lang="en-US" dirty="0" err="1" smtClean="0"/>
              <a:t>didesain</a:t>
            </a:r>
            <a:r>
              <a:rPr lang="en-US" dirty="0" smtClean="0"/>
              <a:t> </a:t>
            </a:r>
            <a:r>
              <a:rPr lang="en-US" dirty="0" err="1" smtClean="0"/>
              <a:t>untuk</a:t>
            </a:r>
            <a:r>
              <a:rPr lang="en-US" dirty="0" smtClean="0"/>
              <a:t> </a:t>
            </a:r>
            <a:r>
              <a:rPr lang="en-US" dirty="0" err="1" smtClean="0"/>
              <a:t>mempengaruhi</a:t>
            </a:r>
            <a:r>
              <a:rPr lang="en-US" dirty="0" smtClean="0"/>
              <a:t> </a:t>
            </a:r>
            <a:r>
              <a:rPr lang="en-US" dirty="0" err="1" smtClean="0"/>
              <a:t>keputusan-keputusan</a:t>
            </a:r>
            <a:r>
              <a:rPr lang="en-US" dirty="0" smtClean="0"/>
              <a:t> </a:t>
            </a:r>
            <a:r>
              <a:rPr lang="en-US" dirty="0" err="1" smtClean="0"/>
              <a:t>pemerintah</a:t>
            </a:r>
            <a:r>
              <a:rPr lang="en-US" dirty="0" smtClean="0"/>
              <a:t> yang </a:t>
            </a:r>
            <a:r>
              <a:rPr lang="en-US" dirty="0" err="1" smtClean="0"/>
              <a:t>berasal</a:t>
            </a:r>
            <a:r>
              <a:rPr lang="en-US" dirty="0" smtClean="0"/>
              <a:t> </a:t>
            </a:r>
            <a:r>
              <a:rPr lang="en-US" dirty="0" err="1" smtClean="0"/>
              <a:t>dari</a:t>
            </a:r>
            <a:r>
              <a:rPr lang="en-US" dirty="0" smtClean="0"/>
              <a:t> </a:t>
            </a:r>
            <a:r>
              <a:rPr lang="en-US" dirty="0" err="1" smtClean="0"/>
              <a:t>dalam</a:t>
            </a:r>
            <a:r>
              <a:rPr lang="en-US" dirty="0" smtClean="0"/>
              <a:t> </a:t>
            </a:r>
            <a:r>
              <a:rPr lang="en-US" dirty="0" err="1" smtClean="0"/>
              <a:t>elit</a:t>
            </a:r>
            <a:r>
              <a:rPr lang="en-US" dirty="0" smtClean="0"/>
              <a:t> </a:t>
            </a:r>
            <a:r>
              <a:rPr lang="en-US" dirty="0" err="1" smtClean="0"/>
              <a:t>itu</a:t>
            </a:r>
            <a:r>
              <a:rPr lang="en-US" dirty="0" smtClean="0"/>
              <a:t> </a:t>
            </a:r>
            <a:r>
              <a:rPr lang="en-US" dirty="0" err="1" smtClean="0"/>
              <a:t>sendiri</a:t>
            </a:r>
            <a:r>
              <a:rPr lang="en-US" dirty="0" smtClean="0"/>
              <a:t> </a:t>
            </a:r>
            <a:r>
              <a:rPr lang="en-US" dirty="0" err="1" smtClean="0"/>
              <a:t>tanpa</a:t>
            </a:r>
            <a:r>
              <a:rPr lang="en-US" dirty="0" smtClean="0"/>
              <a:t> </a:t>
            </a:r>
            <a:r>
              <a:rPr lang="en-US" dirty="0" err="1" smtClean="0"/>
              <a:t>banyak</a:t>
            </a:r>
            <a:r>
              <a:rPr lang="en-US" dirty="0" smtClean="0"/>
              <a:t> </a:t>
            </a:r>
            <a:r>
              <a:rPr lang="en-US" dirty="0" err="1" smtClean="0"/>
              <a:t>memerlukan</a:t>
            </a:r>
            <a:r>
              <a:rPr lang="en-US" dirty="0" smtClean="0"/>
              <a:t> </a:t>
            </a:r>
            <a:r>
              <a:rPr lang="en-US" dirty="0" err="1" smtClean="0"/>
              <a:t>partisipasi</a:t>
            </a:r>
            <a:r>
              <a:rPr lang="en-US" dirty="0" smtClean="0"/>
              <a:t> </a:t>
            </a:r>
            <a:r>
              <a:rPr lang="en-US" dirty="0" err="1" smtClean="0"/>
              <a:t>atau</a:t>
            </a:r>
            <a:r>
              <a:rPr lang="en-US" dirty="0" smtClean="0"/>
              <a:t> </a:t>
            </a:r>
            <a:r>
              <a:rPr lang="en-US" dirty="0" err="1" smtClean="0"/>
              <a:t>mobilisasi</a:t>
            </a:r>
            <a:r>
              <a:rPr lang="en-US" dirty="0" smtClean="0"/>
              <a:t> </a:t>
            </a:r>
            <a:r>
              <a:rPr lang="en-US" dirty="0" err="1" smtClean="0"/>
              <a:t>massa</a:t>
            </a:r>
            <a:r>
              <a:rPr lang="en-US" dirty="0" smtClean="0"/>
              <a:t>. </a:t>
            </a:r>
            <a:r>
              <a:rPr lang="en-US" dirty="0" err="1" smtClean="0"/>
              <a:t>Kekuasaan</a:t>
            </a:r>
            <a:r>
              <a:rPr lang="en-US" dirty="0" smtClean="0"/>
              <a:t> </a:t>
            </a:r>
            <a:r>
              <a:rPr lang="en-US" dirty="0" err="1" smtClean="0"/>
              <a:t>tidak</a:t>
            </a:r>
            <a:r>
              <a:rPr lang="en-US" dirty="0" smtClean="0"/>
              <a:t> </a:t>
            </a:r>
            <a:r>
              <a:rPr lang="en-US" dirty="0" err="1" smtClean="0"/>
              <a:t>dilibatkan</a:t>
            </a:r>
            <a:r>
              <a:rPr lang="en-US" dirty="0" smtClean="0"/>
              <a:t> </a:t>
            </a:r>
            <a:r>
              <a:rPr lang="en-US" dirty="0" err="1" smtClean="0"/>
              <a:t>oleh</a:t>
            </a:r>
            <a:r>
              <a:rPr lang="en-US" dirty="0" smtClean="0"/>
              <a:t> </a:t>
            </a:r>
            <a:r>
              <a:rPr lang="en-US" dirty="0" err="1" smtClean="0"/>
              <a:t>artikulasi</a:t>
            </a:r>
            <a:r>
              <a:rPr lang="en-US" dirty="0" smtClean="0"/>
              <a:t> </a:t>
            </a:r>
            <a:r>
              <a:rPr lang="en-US" dirty="0" err="1" smtClean="0"/>
              <a:t>kepentingan</a:t>
            </a:r>
            <a:r>
              <a:rPr lang="en-US" dirty="0" smtClean="0"/>
              <a:t> </a:t>
            </a:r>
            <a:r>
              <a:rPr lang="en-US" dirty="0" err="1" smtClean="0"/>
              <a:t>sosial</a:t>
            </a:r>
            <a:r>
              <a:rPr lang="en-US" dirty="0" smtClean="0"/>
              <a:t> </a:t>
            </a:r>
            <a:r>
              <a:rPr lang="en-US" dirty="0" err="1" smtClean="0"/>
              <a:t>dan</a:t>
            </a:r>
            <a:r>
              <a:rPr lang="en-US" dirty="0" smtClean="0"/>
              <a:t> </a:t>
            </a:r>
            <a:r>
              <a:rPr lang="en-US" dirty="0" err="1" smtClean="0"/>
              <a:t>geografi</a:t>
            </a:r>
            <a:r>
              <a:rPr lang="en-US" dirty="0" smtClean="0"/>
              <a:t> </a:t>
            </a:r>
            <a:r>
              <a:rPr lang="en-US" dirty="0" err="1" smtClean="0"/>
              <a:t>di</a:t>
            </a:r>
            <a:r>
              <a:rPr lang="en-US" dirty="0" smtClean="0"/>
              <a:t> </a:t>
            </a:r>
            <a:r>
              <a:rPr lang="en-US" dirty="0" err="1" smtClean="0"/>
              <a:t>sekitar</a:t>
            </a:r>
            <a:r>
              <a:rPr lang="en-US" dirty="0" smtClean="0"/>
              <a:t> </a:t>
            </a:r>
            <a:r>
              <a:rPr lang="en-US" dirty="0" err="1" smtClean="0"/>
              <a:t>masyarakat</a:t>
            </a:r>
            <a:endParaRPr lang="id-ID" dirty="0" smtClean="0"/>
          </a:p>
          <a:p>
            <a:r>
              <a:rPr lang="id-ID" dirty="0" smtClean="0"/>
              <a:t>Harold Crouch:</a:t>
            </a:r>
          </a:p>
          <a:p>
            <a:pPr>
              <a:buNone/>
            </a:pPr>
            <a:r>
              <a:rPr lang="id-ID" dirty="0" smtClean="0"/>
              <a:t>	</a:t>
            </a:r>
            <a:r>
              <a:rPr lang="en-US" i="1" dirty="0" smtClean="0"/>
              <a:t>bureaucratic-polity </a:t>
            </a:r>
            <a:r>
              <a:rPr lang="en-US" dirty="0" err="1" smtClean="0"/>
              <a:t>di</a:t>
            </a:r>
            <a:r>
              <a:rPr lang="en-US" dirty="0" smtClean="0"/>
              <a:t> Indonesia </a:t>
            </a:r>
            <a:r>
              <a:rPr lang="en-US" dirty="0" err="1" smtClean="0"/>
              <a:t>mengandung</a:t>
            </a:r>
            <a:r>
              <a:rPr lang="en-US" dirty="0" smtClean="0"/>
              <a:t> </a:t>
            </a:r>
            <a:r>
              <a:rPr lang="en-US" dirty="0" err="1" smtClean="0"/>
              <a:t>tiga</a:t>
            </a:r>
            <a:r>
              <a:rPr lang="en-US" dirty="0" smtClean="0"/>
              <a:t> </a:t>
            </a:r>
            <a:r>
              <a:rPr lang="en-US" dirty="0" err="1" smtClean="0"/>
              <a:t>ciri</a:t>
            </a:r>
            <a:r>
              <a:rPr lang="en-US" dirty="0" smtClean="0"/>
              <a:t> </a:t>
            </a:r>
            <a:r>
              <a:rPr lang="en-US" dirty="0" err="1" smtClean="0"/>
              <a:t>utama</a:t>
            </a:r>
            <a:r>
              <a:rPr lang="en-US" dirty="0" smtClean="0"/>
              <a:t>, </a:t>
            </a:r>
            <a:r>
              <a:rPr lang="en-US" dirty="0" err="1" smtClean="0"/>
              <a:t>yaitu</a:t>
            </a:r>
            <a:r>
              <a:rPr lang="en-US" dirty="0" smtClean="0"/>
              <a:t> </a:t>
            </a:r>
            <a:r>
              <a:rPr lang="en-US" dirty="0" err="1" smtClean="0"/>
              <a:t>lembaga</a:t>
            </a:r>
            <a:r>
              <a:rPr lang="en-US" dirty="0" smtClean="0"/>
              <a:t> </a:t>
            </a:r>
            <a:r>
              <a:rPr lang="en-US" dirty="0" err="1" smtClean="0"/>
              <a:t>politik</a:t>
            </a:r>
            <a:r>
              <a:rPr lang="en-US" dirty="0" smtClean="0"/>
              <a:t> yang </a:t>
            </a:r>
            <a:r>
              <a:rPr lang="en-US" dirty="0" err="1" smtClean="0"/>
              <a:t>dominan</a:t>
            </a:r>
            <a:r>
              <a:rPr lang="en-US" dirty="0" smtClean="0"/>
              <a:t> </a:t>
            </a:r>
            <a:r>
              <a:rPr lang="en-US" dirty="0" err="1" smtClean="0"/>
              <a:t>adalah</a:t>
            </a:r>
            <a:r>
              <a:rPr lang="en-US" dirty="0" smtClean="0"/>
              <a:t> </a:t>
            </a:r>
            <a:r>
              <a:rPr lang="en-US" dirty="0" err="1" smtClean="0"/>
              <a:t>birokrasi</a:t>
            </a:r>
            <a:r>
              <a:rPr lang="en-US" dirty="0" smtClean="0"/>
              <a:t>, </a:t>
            </a:r>
            <a:r>
              <a:rPr lang="en-US" dirty="0" err="1" smtClean="0"/>
              <a:t>lembaga-lembaga</a:t>
            </a:r>
            <a:r>
              <a:rPr lang="en-US" dirty="0" smtClean="0"/>
              <a:t> </a:t>
            </a:r>
            <a:r>
              <a:rPr lang="en-US" dirty="0" err="1" smtClean="0"/>
              <a:t>politik</a:t>
            </a:r>
            <a:r>
              <a:rPr lang="en-US" dirty="0" smtClean="0"/>
              <a:t> </a:t>
            </a:r>
            <a:r>
              <a:rPr lang="en-US" dirty="0" err="1" smtClean="0"/>
              <a:t>lainnya</a:t>
            </a:r>
            <a:r>
              <a:rPr lang="en-US" dirty="0" smtClean="0"/>
              <a:t> </a:t>
            </a:r>
            <a:r>
              <a:rPr lang="en-US" dirty="0" err="1" smtClean="0"/>
              <a:t>seperti</a:t>
            </a:r>
            <a:r>
              <a:rPr lang="en-US" dirty="0" smtClean="0"/>
              <a:t> </a:t>
            </a:r>
            <a:r>
              <a:rPr lang="en-US" dirty="0" err="1" smtClean="0"/>
              <a:t>parlemen</a:t>
            </a:r>
            <a:r>
              <a:rPr lang="en-US" dirty="0" smtClean="0"/>
              <a:t>, </a:t>
            </a:r>
            <a:r>
              <a:rPr lang="en-US" dirty="0" err="1" smtClean="0"/>
              <a:t>partai</a:t>
            </a:r>
            <a:r>
              <a:rPr lang="en-US" dirty="0" smtClean="0"/>
              <a:t> </a:t>
            </a:r>
            <a:r>
              <a:rPr lang="en-US" dirty="0" err="1" smtClean="0"/>
              <a:t>politik</a:t>
            </a:r>
            <a:r>
              <a:rPr lang="en-US" dirty="0" smtClean="0"/>
              <a:t>, </a:t>
            </a:r>
            <a:r>
              <a:rPr lang="en-US" dirty="0" err="1" smtClean="0"/>
              <a:t>dan</a:t>
            </a:r>
            <a:r>
              <a:rPr lang="en-US" dirty="0" smtClean="0"/>
              <a:t> </a:t>
            </a:r>
            <a:r>
              <a:rPr lang="en-US" dirty="0" err="1" smtClean="0"/>
              <a:t>kelompok-kelompok</a:t>
            </a:r>
            <a:r>
              <a:rPr lang="en-US" dirty="0" smtClean="0"/>
              <a:t> </a:t>
            </a:r>
            <a:r>
              <a:rPr lang="en-US" dirty="0" err="1" smtClean="0"/>
              <a:t>kepentingan</a:t>
            </a:r>
            <a:r>
              <a:rPr lang="en-US" dirty="0" smtClean="0"/>
              <a:t> </a:t>
            </a:r>
            <a:r>
              <a:rPr lang="en-US" dirty="0" err="1" smtClean="0"/>
              <a:t>berada</a:t>
            </a:r>
            <a:r>
              <a:rPr lang="en-US" dirty="0" smtClean="0"/>
              <a:t> </a:t>
            </a:r>
            <a:r>
              <a:rPr lang="en-US" dirty="0" err="1" smtClean="0"/>
              <a:t>dalam</a:t>
            </a:r>
            <a:r>
              <a:rPr lang="en-US" dirty="0" smtClean="0"/>
              <a:t> </a:t>
            </a:r>
            <a:r>
              <a:rPr lang="en-US" dirty="0" err="1" smtClean="0"/>
              <a:t>keadaan</a:t>
            </a:r>
            <a:r>
              <a:rPr lang="en-US" dirty="0" smtClean="0"/>
              <a:t> </a:t>
            </a:r>
            <a:r>
              <a:rPr lang="en-US" dirty="0" err="1" smtClean="0"/>
              <a:t>lemah</a:t>
            </a:r>
            <a:r>
              <a:rPr lang="en-US" dirty="0" smtClean="0"/>
              <a:t> </a:t>
            </a:r>
            <a:r>
              <a:rPr lang="en-US" dirty="0" err="1" smtClean="0"/>
              <a:t>sehingga</a:t>
            </a:r>
            <a:r>
              <a:rPr lang="en-US" dirty="0" smtClean="0"/>
              <a:t> </a:t>
            </a:r>
            <a:r>
              <a:rPr lang="en-US" dirty="0" err="1" smtClean="0"/>
              <a:t>tidak</a:t>
            </a:r>
            <a:r>
              <a:rPr lang="en-US" dirty="0" smtClean="0"/>
              <a:t> </a:t>
            </a:r>
            <a:r>
              <a:rPr lang="en-US" dirty="0" err="1" smtClean="0"/>
              <a:t>mampu</a:t>
            </a:r>
            <a:r>
              <a:rPr lang="en-US" dirty="0" smtClean="0"/>
              <a:t> </a:t>
            </a:r>
            <a:r>
              <a:rPr lang="en-US" dirty="0" err="1" smtClean="0"/>
              <a:t>mengimbangi</a:t>
            </a:r>
            <a:r>
              <a:rPr lang="en-US" dirty="0" smtClean="0"/>
              <a:t> </a:t>
            </a:r>
            <a:r>
              <a:rPr lang="en-US" dirty="0" err="1" smtClean="0"/>
              <a:t>atau</a:t>
            </a:r>
            <a:r>
              <a:rPr lang="en-US" dirty="0" smtClean="0"/>
              <a:t> </a:t>
            </a:r>
            <a:r>
              <a:rPr lang="en-US" dirty="0" err="1" smtClean="0"/>
              <a:t>mengontrol</a:t>
            </a:r>
            <a:r>
              <a:rPr lang="en-US" dirty="0" smtClean="0"/>
              <a:t> </a:t>
            </a:r>
            <a:r>
              <a:rPr lang="en-US" dirty="0" err="1" smtClean="0"/>
              <a:t>kekuatan</a:t>
            </a:r>
            <a:r>
              <a:rPr lang="en-US" dirty="0" smtClean="0"/>
              <a:t> </a:t>
            </a:r>
            <a:r>
              <a:rPr lang="en-US" dirty="0" err="1" smtClean="0"/>
              <a:t>birokrasi</a:t>
            </a:r>
            <a:r>
              <a:rPr lang="en-US" dirty="0" smtClean="0"/>
              <a:t>, </a:t>
            </a:r>
            <a:r>
              <a:rPr lang="en-US" dirty="0" err="1" smtClean="0"/>
              <a:t>serta</a:t>
            </a:r>
            <a:r>
              <a:rPr lang="en-US" dirty="0" smtClean="0"/>
              <a:t> </a:t>
            </a:r>
            <a:r>
              <a:rPr lang="en-US" dirty="0" err="1" smtClean="0"/>
              <a:t>massa</a:t>
            </a:r>
            <a:r>
              <a:rPr lang="en-US" dirty="0" smtClean="0"/>
              <a:t> </a:t>
            </a:r>
            <a:r>
              <a:rPr lang="en-US" dirty="0" err="1" smtClean="0"/>
              <a:t>di</a:t>
            </a:r>
            <a:r>
              <a:rPr lang="en-US" dirty="0" smtClean="0"/>
              <a:t> </a:t>
            </a:r>
            <a:r>
              <a:rPr lang="en-US" dirty="0" err="1" smtClean="0"/>
              <a:t>luar</a:t>
            </a:r>
            <a:r>
              <a:rPr lang="en-US" dirty="0" smtClean="0"/>
              <a:t> </a:t>
            </a:r>
            <a:r>
              <a:rPr lang="en-US" dirty="0" err="1" smtClean="0"/>
              <a:t>birokrasi</a:t>
            </a:r>
            <a:r>
              <a:rPr lang="en-US" dirty="0" smtClean="0"/>
              <a:t> </a:t>
            </a:r>
            <a:r>
              <a:rPr lang="en-US" dirty="0" err="1" smtClean="0"/>
              <a:t>secara</a:t>
            </a:r>
            <a:r>
              <a:rPr lang="en-US" dirty="0" smtClean="0"/>
              <a:t> </a:t>
            </a:r>
            <a:r>
              <a:rPr lang="en-US" dirty="0" err="1" smtClean="0"/>
              <a:t>politik</a:t>
            </a:r>
            <a:r>
              <a:rPr lang="en-US" dirty="0" smtClean="0"/>
              <a:t> </a:t>
            </a:r>
            <a:r>
              <a:rPr lang="en-US" dirty="0" err="1" smtClean="0"/>
              <a:t>dan</a:t>
            </a:r>
            <a:r>
              <a:rPr lang="en-US" dirty="0" smtClean="0"/>
              <a:t> </a:t>
            </a:r>
            <a:r>
              <a:rPr lang="en-US" dirty="0" err="1" smtClean="0"/>
              <a:t>ekonomis</a:t>
            </a:r>
            <a:r>
              <a:rPr lang="en-US" dirty="0" smtClean="0"/>
              <a:t> </a:t>
            </a:r>
            <a:r>
              <a:rPr lang="en-US" dirty="0" err="1" smtClean="0"/>
              <a:t>adalah</a:t>
            </a:r>
            <a:r>
              <a:rPr lang="en-US" dirty="0" smtClean="0"/>
              <a:t> </a:t>
            </a:r>
            <a:r>
              <a:rPr lang="en-US" dirty="0" err="1" smtClean="0"/>
              <a:t>pasif</a:t>
            </a:r>
            <a:r>
              <a:rPr lang="en-US" dirty="0" smtClean="0"/>
              <a:t>, yang </a:t>
            </a:r>
            <a:r>
              <a:rPr lang="en-US" dirty="0" err="1" smtClean="0"/>
              <a:t>sebagian</a:t>
            </a:r>
            <a:r>
              <a:rPr lang="en-US" dirty="0" smtClean="0"/>
              <a:t> </a:t>
            </a:r>
            <a:r>
              <a:rPr lang="en-US" dirty="0" err="1" smtClean="0"/>
              <a:t>adalah</a:t>
            </a:r>
            <a:r>
              <a:rPr lang="en-US" dirty="0" smtClean="0"/>
              <a:t> </a:t>
            </a:r>
            <a:r>
              <a:rPr lang="en-US" dirty="0" err="1" smtClean="0"/>
              <a:t>merupakan</a:t>
            </a:r>
            <a:r>
              <a:rPr lang="en-US" dirty="0" smtClean="0"/>
              <a:t> </a:t>
            </a:r>
            <a:r>
              <a:rPr lang="en-US" dirty="0" err="1" smtClean="0"/>
              <a:t>kelemahan</a:t>
            </a:r>
            <a:r>
              <a:rPr lang="en-US" dirty="0" smtClean="0"/>
              <a:t> </a:t>
            </a:r>
            <a:r>
              <a:rPr lang="en-US" dirty="0" err="1" smtClean="0"/>
              <a:t>parpol</a:t>
            </a:r>
            <a:r>
              <a:rPr lang="en-US" dirty="0" smtClean="0"/>
              <a:t> </a:t>
            </a:r>
            <a:r>
              <a:rPr lang="en-US" dirty="0" err="1" smtClean="0"/>
              <a:t>dan</a:t>
            </a:r>
            <a:r>
              <a:rPr lang="en-US" dirty="0" smtClean="0"/>
              <a:t> </a:t>
            </a:r>
            <a:r>
              <a:rPr lang="en-US" dirty="0" err="1" smtClean="0"/>
              <a:t>secara</a:t>
            </a:r>
            <a:r>
              <a:rPr lang="en-US" dirty="0" smtClean="0"/>
              <a:t> </a:t>
            </a:r>
            <a:r>
              <a:rPr lang="en-US" dirty="0" err="1" smtClean="0"/>
              <a:t>timbal</a:t>
            </a:r>
            <a:r>
              <a:rPr lang="en-US" dirty="0" smtClean="0"/>
              <a:t> </a:t>
            </a:r>
            <a:r>
              <a:rPr lang="en-US" dirty="0" err="1" smtClean="0"/>
              <a:t>balik</a:t>
            </a:r>
            <a:r>
              <a:rPr lang="en-US" dirty="0" smtClean="0"/>
              <a:t> </a:t>
            </a:r>
            <a:r>
              <a:rPr lang="en-US" dirty="0" err="1" smtClean="0"/>
              <a:t>menguatkan</a:t>
            </a:r>
            <a:r>
              <a:rPr lang="en-US" dirty="0" smtClean="0"/>
              <a:t> </a:t>
            </a:r>
            <a:r>
              <a:rPr lang="en-US" dirty="0" err="1" smtClean="0"/>
              <a:t>birokrasi</a:t>
            </a:r>
            <a:r>
              <a:rPr lang="en-US" dirty="0" smtClean="0"/>
              <a:t>.</a:t>
            </a:r>
            <a:endParaRPr lang="id-ID" dirty="0" smtClean="0"/>
          </a:p>
          <a:p>
            <a:pPr>
              <a:buNone/>
            </a:pPr>
            <a:endParaRPr lang="id-ID" dirty="0" smtClean="0"/>
          </a:p>
          <a:p>
            <a:pPr>
              <a:buNone/>
            </a:pPr>
            <a:endParaRPr lang="id-ID"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MODEL –MODEL BIROKRASI</a:t>
            </a:r>
            <a:endParaRPr lang="en-US" dirty="0"/>
          </a:p>
        </p:txBody>
      </p:sp>
      <p:sp>
        <p:nvSpPr>
          <p:cNvPr id="3" name="Subtitle 2"/>
          <p:cNvSpPr>
            <a:spLocks noGrp="1"/>
          </p:cNvSpPr>
          <p:nvPr>
            <p:ph type="subTitle" idx="1"/>
          </p:nvPr>
        </p:nvSpPr>
        <p:spPr/>
        <p:txBody>
          <a:bodyPr/>
          <a:lstStyle/>
          <a:p>
            <a:r>
              <a:rPr lang="id-ID" dirty="0" smtClean="0"/>
              <a:t>DJONI GUNANTO, S.IP, M, Si</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Ledivina</a:t>
            </a:r>
            <a:r>
              <a:rPr lang="en-US" dirty="0" smtClean="0"/>
              <a:t> </a:t>
            </a:r>
            <a:r>
              <a:rPr lang="en-US" dirty="0" err="1" smtClean="0"/>
              <a:t>Carino</a:t>
            </a:r>
            <a:r>
              <a:rPr lang="en-US" dirty="0" smtClean="0"/>
              <a:t> </a:t>
            </a:r>
            <a:r>
              <a:rPr lang="en-US" dirty="0" err="1" smtClean="0"/>
              <a:t>dalam</a:t>
            </a:r>
            <a:r>
              <a:rPr lang="en-US" dirty="0" smtClean="0"/>
              <a:t> </a:t>
            </a:r>
            <a:r>
              <a:rPr lang="en-US" dirty="0" err="1" smtClean="0"/>
              <a:t>Maksum</a:t>
            </a:r>
            <a:r>
              <a:rPr lang="en-US" dirty="0" smtClean="0"/>
              <a:t> (2010:</a:t>
            </a:r>
            <a:endParaRPr lang="en-US" dirty="0"/>
          </a:p>
        </p:txBody>
      </p:sp>
      <p:sp>
        <p:nvSpPr>
          <p:cNvPr id="3" name="Content Placeholder 2"/>
          <p:cNvSpPr>
            <a:spLocks noGrp="1"/>
          </p:cNvSpPr>
          <p:nvPr>
            <p:ph idx="1"/>
          </p:nvPr>
        </p:nvSpPr>
        <p:spPr/>
        <p:txBody>
          <a:bodyPr>
            <a:normAutofit/>
          </a:bodyPr>
          <a:lstStyle/>
          <a:p>
            <a:pPr>
              <a:buNone/>
            </a:pPr>
            <a:r>
              <a:rPr lang="en-US" dirty="0" err="1" smtClean="0"/>
              <a:t>Ledivina</a:t>
            </a:r>
            <a:r>
              <a:rPr lang="en-US" dirty="0" smtClean="0"/>
              <a:t> </a:t>
            </a:r>
            <a:r>
              <a:rPr lang="en-US" dirty="0" err="1" smtClean="0"/>
              <a:t>Carino</a:t>
            </a:r>
            <a:r>
              <a:rPr lang="en-US" dirty="0" smtClean="0"/>
              <a:t> </a:t>
            </a:r>
            <a:r>
              <a:rPr lang="en-US" dirty="0" err="1" smtClean="0"/>
              <a:t>dalam</a:t>
            </a:r>
            <a:r>
              <a:rPr lang="en-US" dirty="0" smtClean="0"/>
              <a:t> </a:t>
            </a:r>
            <a:r>
              <a:rPr lang="en-US" dirty="0" err="1" smtClean="0"/>
              <a:t>Maksum</a:t>
            </a:r>
            <a:r>
              <a:rPr lang="en-US" dirty="0" smtClean="0"/>
              <a:t> (2010: 22-23</a:t>
            </a:r>
            <a:r>
              <a:rPr lang="en-US" dirty="0"/>
              <a:t>)  </a:t>
            </a:r>
            <a:r>
              <a:rPr lang="en-US" dirty="0" err="1" smtClean="0"/>
              <a:t>mengemukakan</a:t>
            </a:r>
            <a:r>
              <a:rPr lang="en-US" dirty="0" smtClean="0"/>
              <a:t> 3 model </a:t>
            </a:r>
            <a:r>
              <a:rPr lang="en-US" dirty="0" err="1" smtClean="0"/>
              <a:t>yaitu</a:t>
            </a:r>
            <a:r>
              <a:rPr lang="en-US" b="1" dirty="0" smtClean="0"/>
              <a:t>:</a:t>
            </a:r>
          </a:p>
          <a:p>
            <a:pPr>
              <a:buNone/>
            </a:pPr>
            <a:r>
              <a:rPr lang="en-US" b="1" dirty="0" smtClean="0"/>
              <a:t>1). Model </a:t>
            </a:r>
            <a:r>
              <a:rPr lang="en-US" b="1" dirty="0" err="1" smtClean="0"/>
              <a:t>Pluralis</a:t>
            </a:r>
            <a:endParaRPr lang="en-US" b="1" dirty="0"/>
          </a:p>
          <a:p>
            <a:pPr>
              <a:buNone/>
            </a:pPr>
            <a:r>
              <a:rPr lang="en-US" b="1" dirty="0" smtClean="0"/>
              <a:t>2). Model </a:t>
            </a:r>
            <a:r>
              <a:rPr lang="en-US" b="1" dirty="0" err="1"/>
              <a:t>birokrasi</a:t>
            </a:r>
            <a:r>
              <a:rPr lang="en-US" b="1" dirty="0"/>
              <a:t> </a:t>
            </a:r>
            <a:r>
              <a:rPr lang="en-US" b="1" dirty="0" err="1" smtClean="0"/>
              <a:t>pelayan</a:t>
            </a:r>
            <a:r>
              <a:rPr lang="en-US" b="1" dirty="0" smtClean="0"/>
              <a:t> </a:t>
            </a:r>
            <a:r>
              <a:rPr lang="en-US" b="1" dirty="0" err="1"/>
              <a:t>golongan</a:t>
            </a:r>
            <a:r>
              <a:rPr lang="en-US" b="1" dirty="0"/>
              <a:t> </a:t>
            </a:r>
            <a:r>
              <a:rPr lang="en-US" b="1" dirty="0" err="1"/>
              <a:t>berkuasa</a:t>
            </a:r>
            <a:r>
              <a:rPr lang="en-US" b="1" dirty="0"/>
              <a:t>. </a:t>
            </a:r>
          </a:p>
          <a:p>
            <a:pPr>
              <a:buNone/>
            </a:pPr>
            <a:r>
              <a:rPr lang="en-US" b="1" dirty="0" smtClean="0"/>
              <a:t>3). Model </a:t>
            </a:r>
            <a:r>
              <a:rPr lang="en-US" b="1" dirty="0" err="1" smtClean="0"/>
              <a:t>Birokrasi</a:t>
            </a:r>
            <a:r>
              <a:rPr lang="en-US" b="1" dirty="0" smtClean="0"/>
              <a:t> </a:t>
            </a:r>
            <a:r>
              <a:rPr lang="en-US" b="1" dirty="0" err="1" smtClean="0"/>
              <a:t>relatif</a:t>
            </a:r>
            <a:r>
              <a:rPr lang="en-US" b="1" dirty="0" smtClean="0"/>
              <a:t> </a:t>
            </a:r>
            <a:r>
              <a:rPr lang="en-US" b="1" dirty="0" err="1" smtClean="0"/>
              <a:t>otonom</a:t>
            </a:r>
            <a:r>
              <a:rPr lang="en-US" b="1" dirty="0" smtClean="0"/>
              <a:t>. </a:t>
            </a:r>
            <a:endParaRPr lang="en-US" b="1"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Model </a:t>
            </a:r>
            <a:r>
              <a:rPr lang="en-US" b="1" dirty="0" err="1" smtClean="0"/>
              <a:t>Pluralis</a:t>
            </a:r>
            <a:endParaRPr lang="en-US" b="1" dirty="0"/>
          </a:p>
        </p:txBody>
      </p:sp>
      <p:sp>
        <p:nvSpPr>
          <p:cNvPr id="3" name="Content Placeholder 2"/>
          <p:cNvSpPr>
            <a:spLocks noGrp="1"/>
          </p:cNvSpPr>
          <p:nvPr>
            <p:ph idx="1"/>
          </p:nvPr>
        </p:nvSpPr>
        <p:spPr/>
        <p:txBody>
          <a:bodyPr/>
          <a:lstStyle/>
          <a:p>
            <a:r>
              <a:rPr lang="en-US" dirty="0" err="1" smtClean="0"/>
              <a:t>Yaitu</a:t>
            </a:r>
            <a:r>
              <a:rPr lang="en-US" dirty="0" smtClean="0"/>
              <a:t> model yang </a:t>
            </a:r>
            <a:r>
              <a:rPr lang="en-US" dirty="0" err="1" smtClean="0"/>
              <a:t>menunjukkan</a:t>
            </a:r>
            <a:r>
              <a:rPr lang="en-US" dirty="0" smtClean="0"/>
              <a:t> </a:t>
            </a:r>
            <a:r>
              <a:rPr lang="en-US" dirty="0" err="1" smtClean="0"/>
              <a:t>bahwa</a:t>
            </a:r>
            <a:r>
              <a:rPr lang="en-US" dirty="0" smtClean="0"/>
              <a:t> </a:t>
            </a:r>
            <a:r>
              <a:rPr lang="en-US" dirty="0" err="1" smtClean="0"/>
              <a:t>kinerja</a:t>
            </a:r>
            <a:r>
              <a:rPr lang="en-US" dirty="0" smtClean="0"/>
              <a:t> </a:t>
            </a:r>
            <a:r>
              <a:rPr lang="en-US" dirty="0" err="1" smtClean="0"/>
              <a:t>birokrasi</a:t>
            </a:r>
            <a:r>
              <a:rPr lang="en-US" dirty="0" smtClean="0"/>
              <a:t> </a:t>
            </a:r>
            <a:r>
              <a:rPr lang="en-US" dirty="0" err="1" smtClean="0"/>
              <a:t>adalah</a:t>
            </a:r>
            <a:r>
              <a:rPr lang="en-US" dirty="0" smtClean="0"/>
              <a:t> </a:t>
            </a:r>
            <a:r>
              <a:rPr lang="en-US" dirty="0" err="1" smtClean="0"/>
              <a:t>hasil</a:t>
            </a:r>
            <a:r>
              <a:rPr lang="en-US" dirty="0" smtClean="0"/>
              <a:t> </a:t>
            </a:r>
            <a:r>
              <a:rPr lang="en-US" dirty="0" err="1" smtClean="0"/>
              <a:t>dari</a:t>
            </a:r>
            <a:r>
              <a:rPr lang="en-US" dirty="0" smtClean="0"/>
              <a:t> </a:t>
            </a:r>
            <a:r>
              <a:rPr lang="en-US" dirty="0" err="1" smtClean="0"/>
              <a:t>tarik</a:t>
            </a:r>
            <a:r>
              <a:rPr lang="en-US" dirty="0" smtClean="0"/>
              <a:t> </a:t>
            </a:r>
            <a:r>
              <a:rPr lang="en-US" dirty="0" err="1" smtClean="0"/>
              <a:t>menarik</a:t>
            </a:r>
            <a:r>
              <a:rPr lang="en-US" dirty="0" smtClean="0"/>
              <a:t> </a:t>
            </a:r>
            <a:r>
              <a:rPr lang="en-US" dirty="0" err="1" smtClean="0"/>
              <a:t>berbagai</a:t>
            </a:r>
            <a:r>
              <a:rPr lang="en-US" dirty="0" smtClean="0"/>
              <a:t> </a:t>
            </a:r>
            <a:r>
              <a:rPr lang="en-US" dirty="0" err="1" smtClean="0"/>
              <a:t>golongan</a:t>
            </a:r>
            <a:r>
              <a:rPr lang="en-US" dirty="0" smtClean="0"/>
              <a:t> yang </a:t>
            </a:r>
            <a:r>
              <a:rPr lang="en-US" dirty="0" err="1" smtClean="0"/>
              <a:t>tidak</a:t>
            </a:r>
            <a:r>
              <a:rPr lang="en-US" dirty="0" smtClean="0"/>
              <a:t> </a:t>
            </a:r>
            <a:r>
              <a:rPr lang="en-US" dirty="0" err="1" smtClean="0"/>
              <a:t>satupun</a:t>
            </a:r>
            <a:r>
              <a:rPr lang="en-US" dirty="0" smtClean="0"/>
              <a:t> </a:t>
            </a:r>
            <a:r>
              <a:rPr lang="en-US" dirty="0" err="1" smtClean="0"/>
              <a:t>dominan</a:t>
            </a:r>
            <a:r>
              <a:rPr lang="en-US" dirty="0" smtClean="0"/>
              <a:t>. </a:t>
            </a:r>
          </a:p>
          <a:p>
            <a:pPr>
              <a:buNone/>
            </a:pP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Model </a:t>
            </a:r>
            <a:r>
              <a:rPr lang="en-US" b="1" dirty="0" err="1" smtClean="0"/>
              <a:t>Birokrasi</a:t>
            </a:r>
            <a:r>
              <a:rPr lang="en-US" b="1" dirty="0" smtClean="0"/>
              <a:t> </a:t>
            </a:r>
            <a:r>
              <a:rPr lang="en-US" b="1" dirty="0" err="1" smtClean="0"/>
              <a:t>Pelayan</a:t>
            </a:r>
            <a:r>
              <a:rPr lang="en-US" b="1" dirty="0" smtClean="0"/>
              <a:t> </a:t>
            </a:r>
            <a:r>
              <a:rPr lang="en-US" b="1" dirty="0" err="1" smtClean="0"/>
              <a:t>Golongan</a:t>
            </a:r>
            <a:r>
              <a:rPr lang="en-US" b="1" dirty="0" smtClean="0"/>
              <a:t> </a:t>
            </a:r>
            <a:r>
              <a:rPr lang="en-US" b="1" dirty="0" err="1" smtClean="0"/>
              <a:t>Berkuasa</a:t>
            </a:r>
            <a:r>
              <a:rPr lang="en-US" b="1" dirty="0" smtClean="0"/>
              <a:t>. </a:t>
            </a:r>
            <a:endParaRPr lang="en-US" b="1" dirty="0"/>
          </a:p>
        </p:txBody>
      </p:sp>
      <p:sp>
        <p:nvSpPr>
          <p:cNvPr id="3" name="Content Placeholder 2"/>
          <p:cNvSpPr>
            <a:spLocks noGrp="1"/>
          </p:cNvSpPr>
          <p:nvPr>
            <p:ph idx="1"/>
          </p:nvPr>
        </p:nvSpPr>
        <p:spPr/>
        <p:txBody>
          <a:bodyPr>
            <a:normAutofit fontScale="92500" lnSpcReduction="20000"/>
          </a:bodyPr>
          <a:lstStyle/>
          <a:p>
            <a:r>
              <a:rPr lang="en-US" dirty="0" err="1" smtClean="0"/>
              <a:t>Yaitu</a:t>
            </a:r>
            <a:r>
              <a:rPr lang="en-US" dirty="0" smtClean="0"/>
              <a:t> model yang </a:t>
            </a:r>
            <a:r>
              <a:rPr lang="en-US" dirty="0" err="1" smtClean="0"/>
              <a:t>menunjukkan</a:t>
            </a:r>
            <a:r>
              <a:rPr lang="en-US" dirty="0" smtClean="0"/>
              <a:t> </a:t>
            </a:r>
            <a:r>
              <a:rPr lang="en-US" dirty="0" err="1" smtClean="0"/>
              <a:t>bahwa</a:t>
            </a:r>
            <a:r>
              <a:rPr lang="en-US" dirty="0" smtClean="0"/>
              <a:t> </a:t>
            </a:r>
            <a:r>
              <a:rPr lang="en-US" dirty="0" err="1" smtClean="0"/>
              <a:t>birokrasi</a:t>
            </a:r>
            <a:r>
              <a:rPr lang="en-US" dirty="0" smtClean="0"/>
              <a:t> </a:t>
            </a:r>
            <a:r>
              <a:rPr lang="en-US" dirty="0" err="1" smtClean="0"/>
              <a:t>dipengaruhi</a:t>
            </a:r>
            <a:r>
              <a:rPr lang="en-US" dirty="0" smtClean="0"/>
              <a:t> </a:t>
            </a:r>
            <a:r>
              <a:rPr lang="en-US" dirty="0" err="1" smtClean="0"/>
              <a:t>oleh</a:t>
            </a:r>
            <a:r>
              <a:rPr lang="en-US" dirty="0" smtClean="0"/>
              <a:t> </a:t>
            </a:r>
            <a:r>
              <a:rPr lang="en-US" dirty="0" err="1" smtClean="0"/>
              <a:t>golongan</a:t>
            </a:r>
            <a:r>
              <a:rPr lang="en-US" dirty="0" smtClean="0"/>
              <a:t> </a:t>
            </a:r>
            <a:r>
              <a:rPr lang="en-US" dirty="0" err="1" smtClean="0"/>
              <a:t>pemilik</a:t>
            </a:r>
            <a:r>
              <a:rPr lang="en-US" dirty="0" smtClean="0"/>
              <a:t> modal, </a:t>
            </a:r>
            <a:r>
              <a:rPr lang="en-US" dirty="0" err="1" smtClean="0"/>
              <a:t>sehingga</a:t>
            </a:r>
            <a:r>
              <a:rPr lang="en-US" dirty="0" smtClean="0"/>
              <a:t> </a:t>
            </a:r>
            <a:r>
              <a:rPr lang="en-US" dirty="0" err="1" smtClean="0"/>
              <a:t>keputusan-keputusan</a:t>
            </a:r>
            <a:r>
              <a:rPr lang="en-US" dirty="0" smtClean="0"/>
              <a:t> yang </a:t>
            </a:r>
            <a:r>
              <a:rPr lang="en-US" dirty="0" err="1" smtClean="0"/>
              <a:t>dibuat</a:t>
            </a:r>
            <a:r>
              <a:rPr lang="en-US" dirty="0" smtClean="0"/>
              <a:t> </a:t>
            </a:r>
            <a:r>
              <a:rPr lang="en-US" dirty="0" err="1" smtClean="0"/>
              <a:t>birokrasi</a:t>
            </a:r>
            <a:r>
              <a:rPr lang="en-US" dirty="0" smtClean="0"/>
              <a:t> </a:t>
            </a:r>
            <a:r>
              <a:rPr lang="en-US" dirty="0" err="1" smtClean="0"/>
              <a:t>akan</a:t>
            </a:r>
            <a:r>
              <a:rPr lang="en-US" dirty="0" smtClean="0"/>
              <a:t> </a:t>
            </a:r>
            <a:r>
              <a:rPr lang="en-US" dirty="0" err="1" smtClean="0"/>
              <a:t>diwarnai</a:t>
            </a:r>
            <a:r>
              <a:rPr lang="en-US" dirty="0" smtClean="0"/>
              <a:t> </a:t>
            </a:r>
            <a:r>
              <a:rPr lang="en-US" dirty="0" err="1" smtClean="0"/>
              <a:t>kepentingan</a:t>
            </a:r>
            <a:r>
              <a:rPr lang="en-US" dirty="0" smtClean="0"/>
              <a:t> </a:t>
            </a:r>
            <a:r>
              <a:rPr lang="en-US" dirty="0" err="1" smtClean="0"/>
              <a:t>dari</a:t>
            </a:r>
            <a:r>
              <a:rPr lang="en-US" dirty="0" smtClean="0"/>
              <a:t> </a:t>
            </a:r>
            <a:r>
              <a:rPr lang="en-US" dirty="0" err="1" smtClean="0"/>
              <a:t>para</a:t>
            </a:r>
            <a:r>
              <a:rPr lang="en-US" dirty="0" smtClean="0"/>
              <a:t> </a:t>
            </a:r>
            <a:r>
              <a:rPr lang="en-US" dirty="0" err="1" smtClean="0"/>
              <a:t>pemilik</a:t>
            </a:r>
            <a:r>
              <a:rPr lang="en-US" dirty="0" smtClean="0"/>
              <a:t> modal </a:t>
            </a:r>
            <a:r>
              <a:rPr lang="en-US" dirty="0" err="1" smtClean="0"/>
              <a:t>tersebut</a:t>
            </a:r>
            <a:r>
              <a:rPr lang="en-US" dirty="0" smtClean="0"/>
              <a:t>.</a:t>
            </a:r>
          </a:p>
          <a:p>
            <a:r>
              <a:rPr lang="en-US" dirty="0"/>
              <a:t>Model </a:t>
            </a:r>
            <a:r>
              <a:rPr lang="en-US" dirty="0" err="1"/>
              <a:t>kedua</a:t>
            </a:r>
            <a:r>
              <a:rPr lang="en-US" dirty="0"/>
              <a:t> ini </a:t>
            </a:r>
            <a:r>
              <a:rPr lang="en-US" dirty="0" err="1"/>
              <a:t>dapat</a:t>
            </a:r>
            <a:r>
              <a:rPr lang="en-US" dirty="0"/>
              <a:t> </a:t>
            </a:r>
            <a:r>
              <a:rPr lang="en-US" dirty="0" err="1"/>
              <a:t>dijelaskan</a:t>
            </a:r>
            <a:r>
              <a:rPr lang="en-US" dirty="0"/>
              <a:t> </a:t>
            </a:r>
            <a:r>
              <a:rPr lang="en-US" dirty="0" err="1"/>
              <a:t>dengan</a:t>
            </a:r>
            <a:r>
              <a:rPr lang="en-US" dirty="0"/>
              <a:t> model </a:t>
            </a:r>
            <a:r>
              <a:rPr lang="en-US" dirty="0" err="1"/>
              <a:t>tambahan</a:t>
            </a:r>
            <a:r>
              <a:rPr lang="en-US" dirty="0"/>
              <a:t> </a:t>
            </a:r>
            <a:r>
              <a:rPr lang="en-US" dirty="0" err="1"/>
              <a:t>dalam</a:t>
            </a:r>
            <a:r>
              <a:rPr lang="en-US" dirty="0"/>
              <a:t> </a:t>
            </a:r>
            <a:r>
              <a:rPr lang="en-US" dirty="0" err="1"/>
              <a:t>menganalisa</a:t>
            </a:r>
            <a:r>
              <a:rPr lang="en-US" dirty="0"/>
              <a:t> </a:t>
            </a:r>
            <a:r>
              <a:rPr lang="en-US" dirty="0" err="1"/>
              <a:t>perilaku</a:t>
            </a:r>
            <a:r>
              <a:rPr lang="en-US" dirty="0"/>
              <a:t> </a:t>
            </a:r>
            <a:r>
              <a:rPr lang="en-US" dirty="0" err="1"/>
              <a:t>birokrasi</a:t>
            </a:r>
            <a:r>
              <a:rPr lang="en-US" dirty="0"/>
              <a:t> </a:t>
            </a:r>
            <a:r>
              <a:rPr lang="en-US" dirty="0" err="1"/>
              <a:t>dari</a:t>
            </a:r>
            <a:r>
              <a:rPr lang="en-US" dirty="0"/>
              <a:t> </a:t>
            </a:r>
            <a:r>
              <a:rPr lang="en-US" dirty="0" err="1"/>
              <a:t>kacamata</a:t>
            </a:r>
            <a:r>
              <a:rPr lang="en-US" dirty="0"/>
              <a:t> </a:t>
            </a:r>
            <a:r>
              <a:rPr lang="en-US" dirty="0" err="1"/>
              <a:t>ekonomi</a:t>
            </a:r>
            <a:r>
              <a:rPr lang="en-US" dirty="0"/>
              <a:t> </a:t>
            </a:r>
            <a:r>
              <a:rPr lang="en-US" dirty="0" err="1"/>
              <a:t>politik</a:t>
            </a:r>
            <a:r>
              <a:rPr lang="en-US" dirty="0"/>
              <a:t> </a:t>
            </a:r>
            <a:r>
              <a:rPr lang="en-US" dirty="0" err="1"/>
              <a:t>dengan</a:t>
            </a:r>
            <a:r>
              <a:rPr lang="en-US" dirty="0"/>
              <a:t> </a:t>
            </a:r>
            <a:r>
              <a:rPr lang="en-US" i="1" dirty="0"/>
              <a:t>rent seeking society model </a:t>
            </a:r>
            <a:r>
              <a:rPr lang="en-US" dirty="0" err="1"/>
              <a:t>yaitu</a:t>
            </a:r>
            <a:r>
              <a:rPr lang="en-US" dirty="0"/>
              <a:t> model yang </a:t>
            </a:r>
            <a:r>
              <a:rPr lang="en-US" dirty="0" err="1"/>
              <a:t>menjelaskan</a:t>
            </a:r>
            <a:r>
              <a:rPr lang="en-US" dirty="0"/>
              <a:t> </a:t>
            </a:r>
            <a:r>
              <a:rPr lang="en-US" dirty="0" err="1"/>
              <a:t>para</a:t>
            </a:r>
            <a:r>
              <a:rPr lang="en-US" dirty="0"/>
              <a:t> </a:t>
            </a:r>
            <a:r>
              <a:rPr lang="en-US" dirty="0" err="1"/>
              <a:t>pejabat</a:t>
            </a:r>
            <a:r>
              <a:rPr lang="en-US" dirty="0"/>
              <a:t> (</a:t>
            </a:r>
            <a:r>
              <a:rPr lang="en-US" dirty="0" err="1"/>
              <a:t>penyelenggara</a:t>
            </a:r>
            <a:r>
              <a:rPr lang="en-US" dirty="0"/>
              <a:t> </a:t>
            </a:r>
            <a:r>
              <a:rPr lang="en-US" dirty="0" err="1"/>
              <a:t>negara</a:t>
            </a:r>
            <a:r>
              <a:rPr lang="en-US" dirty="0"/>
              <a:t>/</a:t>
            </a:r>
            <a:r>
              <a:rPr lang="en-US" dirty="0" err="1"/>
              <a:t>birokrasi</a:t>
            </a:r>
            <a:r>
              <a:rPr lang="en-US" dirty="0"/>
              <a:t> </a:t>
            </a:r>
            <a:r>
              <a:rPr lang="en-US" dirty="0" err="1"/>
              <a:t>secara</a:t>
            </a:r>
            <a:r>
              <a:rPr lang="en-US" dirty="0"/>
              <a:t> individual) </a:t>
            </a:r>
            <a:r>
              <a:rPr lang="en-US" dirty="0" err="1"/>
              <a:t>mencari</a:t>
            </a:r>
            <a:r>
              <a:rPr lang="en-US" dirty="0"/>
              <a:t>/</a:t>
            </a:r>
            <a:r>
              <a:rPr lang="en-US" dirty="0" err="1"/>
              <a:t>mengejar</a:t>
            </a:r>
            <a:r>
              <a:rPr lang="en-US" dirty="0"/>
              <a:t> </a:t>
            </a:r>
            <a:r>
              <a:rPr lang="en-US" dirty="0" err="1"/>
              <a:t>keuntungan</a:t>
            </a:r>
            <a:r>
              <a:rPr lang="en-US" dirty="0"/>
              <a:t> (</a:t>
            </a:r>
            <a:r>
              <a:rPr lang="en-US" dirty="0" err="1"/>
              <a:t>rente</a:t>
            </a:r>
            <a:r>
              <a:rPr lang="en-US" dirty="0"/>
              <a:t>) </a:t>
            </a:r>
            <a:r>
              <a:rPr lang="en-US" dirty="0" err="1"/>
              <a:t>sebagai</a:t>
            </a:r>
            <a:r>
              <a:rPr lang="en-US" dirty="0"/>
              <a:t> </a:t>
            </a:r>
            <a:r>
              <a:rPr lang="en-US" dirty="0" err="1"/>
              <a:t>imbalan</a:t>
            </a:r>
            <a:r>
              <a:rPr lang="en-US" dirty="0"/>
              <a:t> </a:t>
            </a:r>
            <a:r>
              <a:rPr lang="en-US" dirty="0" err="1"/>
              <a:t>dari</a:t>
            </a:r>
            <a:r>
              <a:rPr lang="en-US" dirty="0"/>
              <a:t> </a:t>
            </a:r>
            <a:r>
              <a:rPr lang="en-US" dirty="0" err="1"/>
              <a:t>pemenuhan</a:t>
            </a:r>
            <a:r>
              <a:rPr lang="en-US" dirty="0"/>
              <a:t> </a:t>
            </a:r>
            <a:r>
              <a:rPr lang="en-US" dirty="0" err="1"/>
              <a:t>kepentingan-kepentingan</a:t>
            </a:r>
            <a:r>
              <a:rPr lang="en-US" dirty="0"/>
              <a:t> </a:t>
            </a:r>
            <a:r>
              <a:rPr lang="en-US" dirty="0" err="1"/>
              <a:t>pemilik</a:t>
            </a:r>
            <a:r>
              <a:rPr lang="en-US" dirty="0"/>
              <a:t> modal (</a:t>
            </a:r>
            <a:r>
              <a:rPr lang="en-US" dirty="0" err="1"/>
              <a:t>Deliarnov</a:t>
            </a:r>
            <a:r>
              <a:rPr lang="en-US" dirty="0"/>
              <a:t>, 2006:62).</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Model </a:t>
            </a:r>
            <a:r>
              <a:rPr lang="en-US" b="1" dirty="0" err="1" smtClean="0"/>
              <a:t>Birokrasi</a:t>
            </a:r>
            <a:r>
              <a:rPr lang="en-US" b="1" dirty="0" smtClean="0"/>
              <a:t> </a:t>
            </a:r>
            <a:r>
              <a:rPr lang="en-US" b="1" dirty="0" err="1" smtClean="0"/>
              <a:t>Relatif</a:t>
            </a:r>
            <a:r>
              <a:rPr lang="en-US" b="1" dirty="0" smtClean="0"/>
              <a:t> – </a:t>
            </a:r>
            <a:r>
              <a:rPr lang="en-US" b="1" dirty="0" err="1" smtClean="0"/>
              <a:t>Otonom</a:t>
            </a:r>
            <a:r>
              <a:rPr lang="en-US" b="1"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Model yang </a:t>
            </a:r>
            <a:r>
              <a:rPr lang="en-US" dirty="0" err="1" smtClean="0"/>
              <a:t>menyadari</a:t>
            </a:r>
            <a:r>
              <a:rPr lang="en-US" dirty="0" smtClean="0"/>
              <a:t> </a:t>
            </a:r>
            <a:r>
              <a:rPr lang="en-US" dirty="0" err="1" smtClean="0"/>
              <a:t>bahwa</a:t>
            </a:r>
            <a:r>
              <a:rPr lang="en-US" dirty="0" smtClean="0"/>
              <a:t> </a:t>
            </a:r>
            <a:r>
              <a:rPr lang="en-US" dirty="0" err="1" smtClean="0"/>
              <a:t>birokrasi</a:t>
            </a:r>
            <a:r>
              <a:rPr lang="en-US" dirty="0" smtClean="0"/>
              <a:t> </a:t>
            </a:r>
            <a:r>
              <a:rPr lang="en-US" dirty="0" err="1" smtClean="0"/>
              <a:t>relatif</a:t>
            </a:r>
            <a:r>
              <a:rPr lang="en-US" dirty="0" smtClean="0"/>
              <a:t> </a:t>
            </a:r>
            <a:r>
              <a:rPr lang="en-US" dirty="0" err="1" smtClean="0"/>
              <a:t>otonom</a:t>
            </a:r>
            <a:r>
              <a:rPr lang="en-US" dirty="0" smtClean="0"/>
              <a:t> </a:t>
            </a:r>
            <a:r>
              <a:rPr lang="en-US" dirty="0" err="1" smtClean="0"/>
              <a:t>terhadap</a:t>
            </a:r>
            <a:r>
              <a:rPr lang="en-US" dirty="0" smtClean="0"/>
              <a:t> </a:t>
            </a:r>
            <a:r>
              <a:rPr lang="en-US" dirty="0" err="1" smtClean="0"/>
              <a:t>pengaruh</a:t>
            </a:r>
            <a:r>
              <a:rPr lang="en-US" dirty="0" smtClean="0"/>
              <a:t> </a:t>
            </a:r>
            <a:r>
              <a:rPr lang="en-US" dirty="0" err="1" smtClean="0"/>
              <a:t>dari</a:t>
            </a:r>
            <a:r>
              <a:rPr lang="en-US" dirty="0" smtClean="0"/>
              <a:t> </a:t>
            </a:r>
            <a:r>
              <a:rPr lang="en-US" dirty="0" err="1" smtClean="0"/>
              <a:t>berbagai</a:t>
            </a:r>
            <a:r>
              <a:rPr lang="en-US" dirty="0" smtClean="0"/>
              <a:t> </a:t>
            </a:r>
            <a:r>
              <a:rPr lang="en-US" dirty="0" err="1" smtClean="0"/>
              <a:t>elemen</a:t>
            </a:r>
            <a:r>
              <a:rPr lang="en-US" dirty="0" smtClean="0"/>
              <a:t> </a:t>
            </a:r>
            <a:r>
              <a:rPr lang="en-US" dirty="0" err="1" smtClean="0"/>
              <a:t>dalam</a:t>
            </a:r>
            <a:r>
              <a:rPr lang="en-US" dirty="0" smtClean="0"/>
              <a:t> </a:t>
            </a:r>
            <a:r>
              <a:rPr lang="en-US" dirty="0" err="1" smtClean="0"/>
              <a:t>masyarakat</a:t>
            </a:r>
            <a:r>
              <a:rPr lang="en-US" dirty="0" smtClean="0"/>
              <a:t>, </a:t>
            </a:r>
            <a:r>
              <a:rPr lang="en-US" dirty="0" err="1" smtClean="0"/>
              <a:t>sehingga</a:t>
            </a:r>
            <a:r>
              <a:rPr lang="en-US" dirty="0" smtClean="0"/>
              <a:t> </a:t>
            </a:r>
            <a:r>
              <a:rPr lang="en-US" dirty="0" err="1" smtClean="0"/>
              <a:t>tidak</a:t>
            </a:r>
            <a:r>
              <a:rPr lang="en-US" dirty="0" smtClean="0"/>
              <a:t> </a:t>
            </a:r>
            <a:r>
              <a:rPr lang="en-US" dirty="0" err="1" smtClean="0"/>
              <a:t>mudah</a:t>
            </a:r>
            <a:r>
              <a:rPr lang="en-US" dirty="0" smtClean="0"/>
              <a:t> </a:t>
            </a:r>
            <a:r>
              <a:rPr lang="en-US" dirty="0" err="1" smtClean="0"/>
              <a:t>dipengaruhi</a:t>
            </a:r>
            <a:r>
              <a:rPr lang="en-US" dirty="0" smtClean="0"/>
              <a:t>. </a:t>
            </a:r>
          </a:p>
          <a:p>
            <a:r>
              <a:rPr lang="en-US" dirty="0" err="1" smtClean="0"/>
              <a:t>Dengan</a:t>
            </a:r>
            <a:r>
              <a:rPr lang="en-US" dirty="0" smtClean="0"/>
              <a:t> </a:t>
            </a:r>
            <a:r>
              <a:rPr lang="en-US" dirty="0" err="1" smtClean="0"/>
              <a:t>demikian</a:t>
            </a:r>
            <a:r>
              <a:rPr lang="en-US" dirty="0" smtClean="0"/>
              <a:t>, </a:t>
            </a:r>
            <a:r>
              <a:rPr lang="en-US" dirty="0" err="1" smtClean="0"/>
              <a:t>keputusan-keputusan</a:t>
            </a:r>
            <a:r>
              <a:rPr lang="en-US" dirty="0" smtClean="0"/>
              <a:t> yang </a:t>
            </a:r>
            <a:r>
              <a:rPr lang="en-US" dirty="0" err="1" smtClean="0"/>
              <a:t>diambil</a:t>
            </a:r>
            <a:r>
              <a:rPr lang="en-US" dirty="0" smtClean="0"/>
              <a:t> </a:t>
            </a:r>
            <a:r>
              <a:rPr lang="en-US" dirty="0" err="1" smtClean="0"/>
              <a:t>lebih</a:t>
            </a:r>
            <a:r>
              <a:rPr lang="en-US" dirty="0" smtClean="0"/>
              <a:t> </a:t>
            </a:r>
            <a:r>
              <a:rPr lang="en-US" dirty="0" err="1" smtClean="0"/>
              <a:t>rasional</a:t>
            </a:r>
            <a:r>
              <a:rPr lang="en-US" dirty="0" smtClean="0"/>
              <a:t>. Model ini </a:t>
            </a:r>
            <a:r>
              <a:rPr lang="en-US" dirty="0" err="1" smtClean="0"/>
              <a:t>adalah</a:t>
            </a:r>
            <a:r>
              <a:rPr lang="en-US" dirty="0" smtClean="0"/>
              <a:t> model yang </a:t>
            </a:r>
            <a:r>
              <a:rPr lang="en-US" dirty="0" err="1" smtClean="0"/>
              <a:t>diharapkan</a:t>
            </a:r>
            <a:r>
              <a:rPr lang="en-US" dirty="0" smtClean="0"/>
              <a:t>, </a:t>
            </a:r>
            <a:r>
              <a:rPr lang="en-US" dirty="0" err="1" smtClean="0"/>
              <a:t>karena</a:t>
            </a:r>
            <a:r>
              <a:rPr lang="en-US" dirty="0" smtClean="0"/>
              <a:t> </a:t>
            </a:r>
            <a:r>
              <a:rPr lang="en-US" dirty="0" err="1" smtClean="0"/>
              <a:t>sangat</a:t>
            </a:r>
            <a:r>
              <a:rPr lang="en-US" dirty="0" smtClean="0"/>
              <a:t> ideal, </a:t>
            </a:r>
            <a:r>
              <a:rPr lang="en-US" dirty="0" err="1" smtClean="0"/>
              <a:t>tetapi</a:t>
            </a:r>
            <a:r>
              <a:rPr lang="en-US" dirty="0" smtClean="0"/>
              <a:t> yang </a:t>
            </a:r>
            <a:r>
              <a:rPr lang="en-US" dirty="0" err="1" smtClean="0"/>
              <a:t>tampak</a:t>
            </a:r>
            <a:r>
              <a:rPr lang="en-US" dirty="0" smtClean="0"/>
              <a:t> </a:t>
            </a:r>
            <a:r>
              <a:rPr lang="en-US" dirty="0" err="1" smtClean="0"/>
              <a:t>dalam</a:t>
            </a:r>
            <a:r>
              <a:rPr lang="en-US" dirty="0" smtClean="0"/>
              <a:t> </a:t>
            </a:r>
            <a:r>
              <a:rPr lang="en-US" dirty="0" err="1" smtClean="0"/>
              <a:t>realita</a:t>
            </a:r>
            <a:r>
              <a:rPr lang="en-US" dirty="0" smtClean="0"/>
              <a:t>, </a:t>
            </a:r>
            <a:r>
              <a:rPr lang="en-US" dirty="0" err="1" smtClean="0"/>
              <a:t>justru</a:t>
            </a:r>
            <a:r>
              <a:rPr lang="en-US" dirty="0" smtClean="0"/>
              <a:t> model yang </a:t>
            </a:r>
            <a:r>
              <a:rPr lang="en-US" dirty="0" err="1" smtClean="0"/>
              <a:t>kedua</a:t>
            </a:r>
            <a:r>
              <a:rPr lang="en-US" dirty="0" smtClean="0"/>
              <a:t>. </a:t>
            </a:r>
          </a:p>
          <a:p>
            <a:endParaRPr lang="en-US" dirty="0" smtClean="0"/>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7562"/>
          </a:xfrm>
        </p:spPr>
        <p:txBody>
          <a:bodyPr>
            <a:normAutofit fontScale="90000"/>
          </a:bodyPr>
          <a:lstStyle/>
          <a:p>
            <a:r>
              <a:rPr lang="en-US" dirty="0" err="1" smtClean="0"/>
              <a:t>Tiga</a:t>
            </a:r>
            <a:r>
              <a:rPr lang="en-US" dirty="0" smtClean="0"/>
              <a:t> </a:t>
            </a:r>
            <a:r>
              <a:rPr lang="en-US" dirty="0"/>
              <a:t>model </a:t>
            </a:r>
            <a:r>
              <a:rPr lang="en-US" dirty="0" err="1"/>
              <a:t>birokrasi</a:t>
            </a:r>
            <a:r>
              <a:rPr lang="en-US" dirty="0"/>
              <a:t> yang </a:t>
            </a:r>
            <a:r>
              <a:rPr lang="en-US" dirty="0" err="1"/>
              <a:t>dapat</a:t>
            </a:r>
            <a:r>
              <a:rPr lang="en-US" dirty="0"/>
              <a:t> </a:t>
            </a:r>
            <a:r>
              <a:rPr lang="en-US" dirty="0" err="1"/>
              <a:t>dihubungan</a:t>
            </a:r>
            <a:r>
              <a:rPr lang="en-US" dirty="0"/>
              <a:t> </a:t>
            </a:r>
            <a:r>
              <a:rPr lang="en-US" dirty="0" err="1"/>
              <a:t>dengan</a:t>
            </a:r>
            <a:r>
              <a:rPr lang="en-US" dirty="0"/>
              <a:t> </a:t>
            </a:r>
            <a:r>
              <a:rPr lang="en-US" dirty="0" err="1"/>
              <a:t>reformasi</a:t>
            </a:r>
            <a:r>
              <a:rPr lang="en-US" dirty="0"/>
              <a:t> </a:t>
            </a:r>
            <a:r>
              <a:rPr lang="en-US" dirty="0" err="1"/>
              <a:t>administrasi</a:t>
            </a:r>
            <a:r>
              <a:rPr lang="en-US" dirty="0"/>
              <a:t> </a:t>
            </a:r>
            <a:r>
              <a:rPr lang="en-US" dirty="0" err="1"/>
              <a:t>dari</a:t>
            </a:r>
            <a:r>
              <a:rPr lang="en-US" dirty="0"/>
              <a:t> </a:t>
            </a:r>
            <a:r>
              <a:rPr lang="en-US" dirty="0" err="1"/>
              <a:t>Hanh</a:t>
            </a:r>
            <a:r>
              <a:rPr lang="en-US" dirty="0"/>
              <a:t> Been Lee</a:t>
            </a:r>
          </a:p>
        </p:txBody>
      </p:sp>
      <p:sp>
        <p:nvSpPr>
          <p:cNvPr id="3" name="Content Placeholder 2"/>
          <p:cNvSpPr>
            <a:spLocks noGrp="1"/>
          </p:cNvSpPr>
          <p:nvPr>
            <p:ph idx="1"/>
          </p:nvPr>
        </p:nvSpPr>
        <p:spPr>
          <a:xfrm>
            <a:off x="457200" y="2819400"/>
            <a:ext cx="8229600" cy="3306763"/>
          </a:xfrm>
        </p:spPr>
        <p:txBody>
          <a:bodyPr/>
          <a:lstStyle/>
          <a:p>
            <a:r>
              <a:rPr lang="en-US" dirty="0"/>
              <a:t>1). </a:t>
            </a:r>
            <a:r>
              <a:rPr lang="en-US" i="1" dirty="0"/>
              <a:t>Open Bureaucracy, </a:t>
            </a:r>
            <a:endParaRPr lang="en-US" i="1" dirty="0" smtClean="0"/>
          </a:p>
          <a:p>
            <a:r>
              <a:rPr lang="en-US" i="1" dirty="0" smtClean="0"/>
              <a:t>2</a:t>
            </a:r>
            <a:r>
              <a:rPr lang="en-US" i="1" dirty="0"/>
              <a:t>). Closed Bureaucracy, </a:t>
            </a:r>
            <a:endParaRPr lang="en-US" i="1" dirty="0" smtClean="0"/>
          </a:p>
          <a:p>
            <a:r>
              <a:rPr lang="en-US" i="1" dirty="0" smtClean="0"/>
              <a:t>3</a:t>
            </a:r>
            <a:r>
              <a:rPr lang="en-US" i="1" dirty="0"/>
              <a:t>). Mixed Bureaucracy.</a:t>
            </a:r>
            <a:endParaRPr lang="en-US" dirty="0"/>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Open Bureaucracy</a:t>
            </a:r>
            <a:endParaRPr lang="en-US" dirty="0"/>
          </a:p>
        </p:txBody>
      </p:sp>
      <p:sp>
        <p:nvSpPr>
          <p:cNvPr id="3" name="Content Placeholder 2"/>
          <p:cNvSpPr>
            <a:spLocks noGrp="1"/>
          </p:cNvSpPr>
          <p:nvPr>
            <p:ph idx="1"/>
          </p:nvPr>
        </p:nvSpPr>
        <p:spPr/>
        <p:txBody>
          <a:bodyPr>
            <a:normAutofit lnSpcReduction="10000"/>
          </a:bodyPr>
          <a:lstStyle/>
          <a:p>
            <a:r>
              <a:rPr lang="en-US" dirty="0" err="1" smtClean="0"/>
              <a:t>Mempunyai</a:t>
            </a:r>
            <a:r>
              <a:rPr lang="en-US" dirty="0" smtClean="0"/>
              <a:t> </a:t>
            </a:r>
            <a:r>
              <a:rPr lang="en-US" dirty="0" err="1"/>
              <a:t>pola</a:t>
            </a:r>
            <a:r>
              <a:rPr lang="en-US" dirty="0"/>
              <a:t> </a:t>
            </a:r>
            <a:r>
              <a:rPr lang="en-US" dirty="0" err="1"/>
              <a:t>perekrutan</a:t>
            </a:r>
            <a:r>
              <a:rPr lang="en-US" dirty="0"/>
              <a:t> yang relative </a:t>
            </a:r>
            <a:r>
              <a:rPr lang="en-US" dirty="0" err="1"/>
              <a:t>fleksibel</a:t>
            </a:r>
            <a:r>
              <a:rPr lang="en-US" dirty="0"/>
              <a:t> </a:t>
            </a:r>
            <a:r>
              <a:rPr lang="en-US" dirty="0" err="1"/>
              <a:t>atau</a:t>
            </a:r>
            <a:r>
              <a:rPr lang="en-US" dirty="0"/>
              <a:t> </a:t>
            </a:r>
            <a:r>
              <a:rPr lang="en-US" dirty="0" err="1"/>
              <a:t>tanpa</a:t>
            </a:r>
            <a:r>
              <a:rPr lang="en-US" dirty="0"/>
              <a:t> </a:t>
            </a:r>
            <a:r>
              <a:rPr lang="en-US" dirty="0" err="1"/>
              <a:t>pola</a:t>
            </a:r>
            <a:r>
              <a:rPr lang="en-US" dirty="0"/>
              <a:t> </a:t>
            </a:r>
            <a:r>
              <a:rPr lang="en-US" dirty="0" err="1"/>
              <a:t>sama</a:t>
            </a:r>
            <a:r>
              <a:rPr lang="en-US" dirty="0"/>
              <a:t> </a:t>
            </a:r>
            <a:r>
              <a:rPr lang="en-US" dirty="0" err="1"/>
              <a:t>sekali</a:t>
            </a:r>
            <a:r>
              <a:rPr lang="en-US" dirty="0"/>
              <a:t>. </a:t>
            </a:r>
            <a:r>
              <a:rPr lang="en-US" dirty="0" err="1"/>
              <a:t>Setiap</a:t>
            </a:r>
            <a:r>
              <a:rPr lang="en-US" dirty="0"/>
              <a:t> </a:t>
            </a:r>
            <a:r>
              <a:rPr lang="en-US" dirty="0" err="1"/>
              <a:t>orang</a:t>
            </a:r>
            <a:r>
              <a:rPr lang="en-US" dirty="0"/>
              <a:t> </a:t>
            </a:r>
            <a:r>
              <a:rPr lang="en-US" dirty="0" err="1"/>
              <a:t>harus</a:t>
            </a:r>
            <a:r>
              <a:rPr lang="en-US" dirty="0"/>
              <a:t> </a:t>
            </a:r>
            <a:r>
              <a:rPr lang="en-US" dirty="0" err="1"/>
              <a:t>memenuhi</a:t>
            </a:r>
            <a:r>
              <a:rPr lang="en-US" dirty="0"/>
              <a:t> </a:t>
            </a:r>
            <a:r>
              <a:rPr lang="en-US" dirty="0" err="1"/>
              <a:t>persyaratan</a:t>
            </a:r>
            <a:r>
              <a:rPr lang="en-US" dirty="0"/>
              <a:t> </a:t>
            </a:r>
            <a:r>
              <a:rPr lang="en-US" dirty="0" err="1"/>
              <a:t>standar</a:t>
            </a:r>
            <a:r>
              <a:rPr lang="en-US" dirty="0"/>
              <a:t> </a:t>
            </a:r>
            <a:r>
              <a:rPr lang="en-US" dirty="0" err="1"/>
              <a:t>pelamar</a:t>
            </a:r>
            <a:r>
              <a:rPr lang="en-US" dirty="0"/>
              <a:t> </a:t>
            </a:r>
            <a:r>
              <a:rPr lang="en-US" dirty="0" err="1"/>
              <a:t>dalam</a:t>
            </a:r>
            <a:r>
              <a:rPr lang="en-US" dirty="0"/>
              <a:t> </a:t>
            </a:r>
            <a:r>
              <a:rPr lang="en-US" dirty="0" err="1"/>
              <a:t>hal</a:t>
            </a:r>
            <a:r>
              <a:rPr lang="en-US" dirty="0"/>
              <a:t> </a:t>
            </a:r>
            <a:r>
              <a:rPr lang="en-US" dirty="0" err="1"/>
              <a:t>pendidikan</a:t>
            </a:r>
            <a:r>
              <a:rPr lang="en-US" dirty="0"/>
              <a:t> </a:t>
            </a:r>
            <a:r>
              <a:rPr lang="en-US" dirty="0" err="1"/>
              <a:t>dan</a:t>
            </a:r>
            <a:r>
              <a:rPr lang="en-US" dirty="0"/>
              <a:t> </a:t>
            </a:r>
            <a:r>
              <a:rPr lang="en-US" dirty="0" err="1"/>
              <a:t>pengalaman</a:t>
            </a:r>
            <a:r>
              <a:rPr lang="en-US" dirty="0"/>
              <a:t> </a:t>
            </a:r>
            <a:r>
              <a:rPr lang="en-US" dirty="0" err="1"/>
              <a:t>tidak</a:t>
            </a:r>
            <a:r>
              <a:rPr lang="en-US" dirty="0"/>
              <a:t> </a:t>
            </a:r>
            <a:r>
              <a:rPr lang="en-US" dirty="0" err="1"/>
              <a:t>ketat</a:t>
            </a:r>
            <a:r>
              <a:rPr lang="en-US" dirty="0"/>
              <a:t>; </a:t>
            </a:r>
            <a:r>
              <a:rPr lang="en-US" dirty="0" err="1"/>
              <a:t>masukan</a:t>
            </a:r>
            <a:r>
              <a:rPr lang="en-US" dirty="0"/>
              <a:t> yang </a:t>
            </a:r>
            <a:r>
              <a:rPr lang="en-US" dirty="0" err="1"/>
              <a:t>sifatnya</a:t>
            </a:r>
            <a:r>
              <a:rPr lang="en-US" dirty="0"/>
              <a:t> </a:t>
            </a:r>
            <a:r>
              <a:rPr lang="en-US" dirty="0" err="1"/>
              <a:t>insidentil</a:t>
            </a:r>
            <a:r>
              <a:rPr lang="en-US" dirty="0"/>
              <a:t> </a:t>
            </a:r>
            <a:r>
              <a:rPr lang="en-US" dirty="0" err="1"/>
              <a:t>tidak</a:t>
            </a:r>
            <a:r>
              <a:rPr lang="en-US" dirty="0"/>
              <a:t> </a:t>
            </a:r>
            <a:r>
              <a:rPr lang="en-US" dirty="0" err="1"/>
              <a:t>dihalangi</a:t>
            </a:r>
            <a:r>
              <a:rPr lang="en-US" dirty="0"/>
              <a:t> </a:t>
            </a:r>
            <a:r>
              <a:rPr lang="en-US" dirty="0" err="1"/>
              <a:t>bahkan</a:t>
            </a:r>
            <a:r>
              <a:rPr lang="en-US" dirty="0"/>
              <a:t> </a:t>
            </a:r>
            <a:r>
              <a:rPr lang="en-US" dirty="0" err="1"/>
              <a:t>di</a:t>
            </a:r>
            <a:r>
              <a:rPr lang="en-US" dirty="0"/>
              <a:t> </a:t>
            </a:r>
            <a:r>
              <a:rPr lang="en-US" dirty="0" err="1"/>
              <a:t>sektor-sektor</a:t>
            </a:r>
            <a:r>
              <a:rPr lang="en-US" dirty="0"/>
              <a:t> yang </a:t>
            </a:r>
            <a:r>
              <a:rPr lang="en-US" dirty="0" err="1"/>
              <a:t>sifatnya</a:t>
            </a:r>
            <a:r>
              <a:rPr lang="en-US" dirty="0"/>
              <a:t>  </a:t>
            </a:r>
            <a:r>
              <a:rPr lang="en-US" dirty="0" err="1"/>
              <a:t>pribadi</a:t>
            </a:r>
            <a:r>
              <a:rPr lang="en-US" dirty="0"/>
              <a:t> yang </a:t>
            </a:r>
            <a:r>
              <a:rPr lang="en-US" dirty="0" err="1"/>
              <a:t>kuat</a:t>
            </a:r>
            <a:r>
              <a:rPr lang="en-US" dirty="0"/>
              <a:t> </a:t>
            </a:r>
            <a:r>
              <a:rPr lang="en-US" dirty="0" err="1"/>
              <a:t>mendapat</a:t>
            </a:r>
            <a:r>
              <a:rPr lang="en-US" dirty="0"/>
              <a:t> </a:t>
            </a:r>
            <a:r>
              <a:rPr lang="en-US" dirty="0" err="1"/>
              <a:t>kewenangan</a:t>
            </a:r>
            <a:r>
              <a:rPr lang="en-US" dirty="0"/>
              <a:t>, </a:t>
            </a:r>
            <a:r>
              <a:rPr lang="en-US" dirty="0" err="1"/>
              <a:t>baik</a:t>
            </a:r>
            <a:r>
              <a:rPr lang="en-US" dirty="0"/>
              <a:t> </a:t>
            </a:r>
            <a:r>
              <a:rPr lang="en-US" dirty="0" err="1"/>
              <a:t>dalam</a:t>
            </a:r>
            <a:r>
              <a:rPr lang="en-US" dirty="0"/>
              <a:t> </a:t>
            </a:r>
            <a:r>
              <a:rPr lang="en-US" dirty="0" err="1"/>
              <a:t>bisnis</a:t>
            </a:r>
            <a:r>
              <a:rPr lang="en-US" dirty="0"/>
              <a:t>, </a:t>
            </a:r>
            <a:r>
              <a:rPr lang="en-US" dirty="0" err="1"/>
              <a:t>maupun</a:t>
            </a:r>
            <a:r>
              <a:rPr lang="en-US" dirty="0"/>
              <a:t> </a:t>
            </a:r>
            <a:r>
              <a:rPr lang="en-US" dirty="0" err="1"/>
              <a:t>pendidikan</a:t>
            </a:r>
            <a:r>
              <a:rPr lang="en-US" dirty="0"/>
              <a:t> (</a:t>
            </a:r>
            <a:r>
              <a:rPr lang="en-US" dirty="0" err="1"/>
              <a:t>contoh</a:t>
            </a:r>
            <a:r>
              <a:rPr lang="en-US" dirty="0"/>
              <a:t> </a:t>
            </a:r>
            <a:r>
              <a:rPr lang="en-US" dirty="0" err="1"/>
              <a:t>Filiphina</a:t>
            </a:r>
            <a:r>
              <a:rPr lang="en-US" dirty="0"/>
              <a:t> </a:t>
            </a:r>
            <a:r>
              <a:rPr lang="en-US" dirty="0" err="1"/>
              <a:t>sebelum</a:t>
            </a:r>
            <a:r>
              <a:rPr lang="en-US" dirty="0"/>
              <a:t> </a:t>
            </a:r>
            <a:r>
              <a:rPr lang="en-US" dirty="0" err="1"/>
              <a:t>Magsasay</a:t>
            </a:r>
            <a:r>
              <a:rPr lang="en-US" dirty="0"/>
              <a:t>, Indonesia </a:t>
            </a:r>
            <a:r>
              <a:rPr lang="en-US" dirty="0" err="1"/>
              <a:t>sebelum</a:t>
            </a:r>
            <a:r>
              <a:rPr lang="en-US" dirty="0"/>
              <a:t> Suharto). </a:t>
            </a:r>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Closed Bureaucracy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Model ini  </a:t>
            </a:r>
            <a:r>
              <a:rPr lang="en-US" dirty="0" err="1"/>
              <a:t>ditemukan</a:t>
            </a:r>
            <a:r>
              <a:rPr lang="en-US" dirty="0"/>
              <a:t> </a:t>
            </a:r>
            <a:r>
              <a:rPr lang="en-US" dirty="0" err="1"/>
              <a:t>di</a:t>
            </a:r>
            <a:r>
              <a:rPr lang="en-US" dirty="0"/>
              <a:t> Negara-</a:t>
            </a:r>
            <a:r>
              <a:rPr lang="en-US" dirty="0" err="1"/>
              <a:t>negara</a:t>
            </a:r>
            <a:r>
              <a:rPr lang="en-US" dirty="0"/>
              <a:t> </a:t>
            </a:r>
            <a:r>
              <a:rPr lang="en-US" dirty="0" err="1"/>
              <a:t>berkembang</a:t>
            </a:r>
            <a:r>
              <a:rPr lang="en-US" dirty="0"/>
              <a:t> yang </a:t>
            </a:r>
            <a:r>
              <a:rPr lang="en-US" dirty="0" err="1"/>
              <a:t>mewakili</a:t>
            </a:r>
            <a:r>
              <a:rPr lang="en-US" dirty="0"/>
              <a:t> system </a:t>
            </a:r>
            <a:r>
              <a:rPr lang="en-US" dirty="0" err="1"/>
              <a:t>pelayanan</a:t>
            </a:r>
            <a:r>
              <a:rPr lang="en-US" dirty="0"/>
              <a:t> </a:t>
            </a:r>
            <a:r>
              <a:rPr lang="en-US" dirty="0" err="1"/>
              <a:t>sipil</a:t>
            </a:r>
            <a:r>
              <a:rPr lang="en-US" dirty="0"/>
              <a:t> </a:t>
            </a:r>
            <a:r>
              <a:rPr lang="en-US" dirty="0" err="1"/>
              <a:t>kolonial</a:t>
            </a:r>
            <a:r>
              <a:rPr lang="en-US" dirty="0"/>
              <a:t> </a:t>
            </a:r>
            <a:r>
              <a:rPr lang="en-US" dirty="0" err="1"/>
              <a:t>Inggris</a:t>
            </a:r>
            <a:r>
              <a:rPr lang="en-US" dirty="0"/>
              <a:t> (</a:t>
            </a:r>
            <a:r>
              <a:rPr lang="en-US" dirty="0" err="1"/>
              <a:t>contoh</a:t>
            </a:r>
            <a:r>
              <a:rPr lang="en-US" dirty="0"/>
              <a:t> India </a:t>
            </a:r>
            <a:r>
              <a:rPr lang="en-US" dirty="0" err="1"/>
              <a:t>dan</a:t>
            </a:r>
            <a:r>
              <a:rPr lang="en-US" dirty="0"/>
              <a:t> Pakistan). </a:t>
            </a:r>
            <a:r>
              <a:rPr lang="en-US" dirty="0" err="1"/>
              <a:t>Birokrasi</a:t>
            </a:r>
            <a:r>
              <a:rPr lang="en-US" dirty="0"/>
              <a:t> </a:t>
            </a:r>
            <a:r>
              <a:rPr lang="en-US" dirty="0" err="1"/>
              <a:t>di</a:t>
            </a:r>
            <a:r>
              <a:rPr lang="en-US" dirty="0"/>
              <a:t> </a:t>
            </a:r>
            <a:r>
              <a:rPr lang="en-US" dirty="0" err="1"/>
              <a:t>sini</a:t>
            </a:r>
            <a:r>
              <a:rPr lang="en-US" dirty="0"/>
              <a:t> </a:t>
            </a:r>
            <a:r>
              <a:rPr lang="en-US" dirty="0" err="1"/>
              <a:t>adalah</a:t>
            </a:r>
            <a:r>
              <a:rPr lang="en-US" dirty="0"/>
              <a:t> </a:t>
            </a:r>
            <a:r>
              <a:rPr lang="en-US" dirty="0" err="1"/>
              <a:t>Birokrasi</a:t>
            </a:r>
            <a:r>
              <a:rPr lang="en-US" dirty="0"/>
              <a:t> </a:t>
            </a:r>
            <a:r>
              <a:rPr lang="en-US" dirty="0" err="1"/>
              <a:t>kelas</a:t>
            </a:r>
            <a:r>
              <a:rPr lang="en-US" dirty="0"/>
              <a:t> </a:t>
            </a:r>
            <a:r>
              <a:rPr lang="en-US" dirty="0" err="1"/>
              <a:t>elit</a:t>
            </a:r>
            <a:r>
              <a:rPr lang="en-US" dirty="0"/>
              <a:t>, </a:t>
            </a:r>
            <a:r>
              <a:rPr lang="en-US" dirty="0" err="1"/>
              <a:t>seolah-olah</a:t>
            </a:r>
            <a:r>
              <a:rPr lang="en-US" dirty="0"/>
              <a:t> </a:t>
            </a:r>
            <a:r>
              <a:rPr lang="en-US" dirty="0" err="1"/>
              <a:t>bermoral</a:t>
            </a:r>
            <a:r>
              <a:rPr lang="en-US" dirty="0"/>
              <a:t> </a:t>
            </a:r>
            <a:r>
              <a:rPr lang="en-US" dirty="0" err="1"/>
              <a:t>tinggi</a:t>
            </a:r>
            <a:r>
              <a:rPr lang="en-US" dirty="0"/>
              <a:t>, </a:t>
            </a:r>
            <a:r>
              <a:rPr lang="en-US" dirty="0" err="1"/>
              <a:t>tetapi</a:t>
            </a:r>
            <a:r>
              <a:rPr lang="en-US" dirty="0"/>
              <a:t> </a:t>
            </a:r>
            <a:r>
              <a:rPr lang="en-US" dirty="0" err="1"/>
              <a:t>orientasi</a:t>
            </a:r>
            <a:r>
              <a:rPr lang="en-US" dirty="0"/>
              <a:t> </a:t>
            </a:r>
            <a:r>
              <a:rPr lang="en-US" dirty="0" err="1"/>
              <a:t>mereka</a:t>
            </a:r>
            <a:r>
              <a:rPr lang="en-US" dirty="0"/>
              <a:t> </a:t>
            </a:r>
            <a:r>
              <a:rPr lang="en-US" dirty="0" err="1"/>
              <a:t>sangat</a:t>
            </a:r>
            <a:r>
              <a:rPr lang="en-US" dirty="0"/>
              <a:t> </a:t>
            </a:r>
            <a:r>
              <a:rPr lang="en-US" dirty="0" err="1"/>
              <a:t>terbatas</a:t>
            </a:r>
            <a:r>
              <a:rPr lang="en-US" dirty="0"/>
              <a:t>, </a:t>
            </a:r>
            <a:r>
              <a:rPr lang="en-US" dirty="0" err="1"/>
              <a:t>karena</a:t>
            </a:r>
            <a:r>
              <a:rPr lang="en-US" dirty="0"/>
              <a:t> </a:t>
            </a:r>
            <a:r>
              <a:rPr lang="en-US" dirty="0" err="1"/>
              <a:t>keunggulan</a:t>
            </a:r>
            <a:r>
              <a:rPr lang="en-US" dirty="0"/>
              <a:t> </a:t>
            </a:r>
            <a:r>
              <a:rPr lang="en-US" dirty="0" err="1"/>
              <a:t>dinilai</a:t>
            </a:r>
            <a:r>
              <a:rPr lang="en-US" dirty="0"/>
              <a:t> </a:t>
            </a:r>
            <a:r>
              <a:rPr lang="en-US" dirty="0" err="1"/>
              <a:t>pada</a:t>
            </a:r>
            <a:r>
              <a:rPr lang="en-US" dirty="0"/>
              <a:t> </a:t>
            </a:r>
            <a:r>
              <a:rPr lang="en-US" dirty="0" err="1"/>
              <a:t>saat</a:t>
            </a:r>
            <a:r>
              <a:rPr lang="en-US" dirty="0"/>
              <a:t> </a:t>
            </a:r>
            <a:r>
              <a:rPr lang="en-US" dirty="0" err="1"/>
              <a:t>melakukan</a:t>
            </a:r>
            <a:r>
              <a:rPr lang="en-US" dirty="0"/>
              <a:t> </a:t>
            </a:r>
            <a:r>
              <a:rPr lang="en-US" dirty="0" err="1"/>
              <a:t>pelayanan</a:t>
            </a:r>
            <a:r>
              <a:rPr lang="en-US" dirty="0"/>
              <a:t>, </a:t>
            </a:r>
            <a:r>
              <a:rPr lang="en-US" dirty="0" err="1"/>
              <a:t>tetapi</a:t>
            </a:r>
            <a:r>
              <a:rPr lang="en-US" dirty="0"/>
              <a:t> </a:t>
            </a:r>
            <a:r>
              <a:rPr lang="en-US" dirty="0" err="1"/>
              <a:t>pada</a:t>
            </a:r>
            <a:r>
              <a:rPr lang="en-US" dirty="0"/>
              <a:t> </a:t>
            </a:r>
            <a:r>
              <a:rPr lang="en-US" dirty="0" err="1"/>
              <a:t>akhirnya</a:t>
            </a:r>
            <a:r>
              <a:rPr lang="en-US" dirty="0"/>
              <a:t> </a:t>
            </a:r>
            <a:r>
              <a:rPr lang="en-US" dirty="0" err="1"/>
              <a:t>kedudukan</a:t>
            </a:r>
            <a:r>
              <a:rPr lang="en-US" dirty="0"/>
              <a:t> yang </a:t>
            </a:r>
            <a:r>
              <a:rPr lang="en-US" dirty="0" err="1"/>
              <a:t>lebih</a:t>
            </a:r>
            <a:r>
              <a:rPr lang="en-US" dirty="0"/>
              <a:t> </a:t>
            </a:r>
            <a:r>
              <a:rPr lang="en-US" dirty="0" err="1"/>
              <a:t>tinggi</a:t>
            </a:r>
            <a:r>
              <a:rPr lang="en-US" dirty="0"/>
              <a:t> </a:t>
            </a:r>
            <a:r>
              <a:rPr lang="en-US" dirty="0" err="1"/>
              <a:t>tetap</a:t>
            </a:r>
            <a:r>
              <a:rPr lang="en-US" dirty="0"/>
              <a:t> </a:t>
            </a:r>
            <a:r>
              <a:rPr lang="en-US" dirty="0" err="1"/>
              <a:t>berkuasa</a:t>
            </a:r>
            <a:r>
              <a:rPr lang="en-US" dirty="0"/>
              <a:t> </a:t>
            </a:r>
            <a:r>
              <a:rPr lang="en-US" dirty="0" err="1"/>
              <a:t>dan</a:t>
            </a:r>
            <a:r>
              <a:rPr lang="en-US" dirty="0"/>
              <a:t> </a:t>
            </a:r>
            <a:r>
              <a:rPr lang="en-US" dirty="0" err="1"/>
              <a:t>bahkan</a:t>
            </a:r>
            <a:r>
              <a:rPr lang="en-US" dirty="0"/>
              <a:t> yang </a:t>
            </a:r>
            <a:r>
              <a:rPr lang="en-US" dirty="0" err="1"/>
              <a:t>memiliki</a:t>
            </a:r>
            <a:r>
              <a:rPr lang="en-US" dirty="0"/>
              <a:t> </a:t>
            </a:r>
            <a:r>
              <a:rPr lang="en-US" dirty="0" err="1"/>
              <a:t>kekuasaan</a:t>
            </a:r>
            <a:r>
              <a:rPr lang="en-US" dirty="0"/>
              <a:t> </a:t>
            </a:r>
            <a:r>
              <a:rPr lang="en-US" dirty="0" err="1"/>
              <a:t>cenderung</a:t>
            </a:r>
            <a:r>
              <a:rPr lang="en-US" dirty="0"/>
              <a:t> </a:t>
            </a:r>
            <a:r>
              <a:rPr lang="en-US" dirty="0" err="1"/>
              <a:t>tidak</a:t>
            </a:r>
            <a:r>
              <a:rPr lang="en-US" dirty="0"/>
              <a:t> </a:t>
            </a:r>
            <a:r>
              <a:rPr lang="en-US" dirty="0" err="1"/>
              <a:t>mau</a:t>
            </a:r>
            <a:r>
              <a:rPr lang="en-US" dirty="0"/>
              <a:t> </a:t>
            </a:r>
            <a:r>
              <a:rPr lang="en-US" dirty="0" err="1"/>
              <a:t>mundur</a:t>
            </a:r>
            <a:r>
              <a:rPr lang="en-US" dirty="0"/>
              <a:t> </a:t>
            </a:r>
            <a:r>
              <a:rPr lang="en-US" dirty="0" err="1"/>
              <a:t>dari</a:t>
            </a:r>
            <a:r>
              <a:rPr lang="en-US" dirty="0"/>
              <a:t> </a:t>
            </a:r>
            <a:r>
              <a:rPr lang="en-US" dirty="0" err="1"/>
              <a:t>kekuasaan</a:t>
            </a:r>
            <a:r>
              <a:rPr lang="en-US" dirty="0"/>
              <a:t>. </a:t>
            </a:r>
            <a:endParaRPr lang="en-US" dirty="0" smtClean="0"/>
          </a:p>
          <a:p>
            <a:r>
              <a:rPr lang="en-US" dirty="0" err="1" smtClean="0"/>
              <a:t>Cenderung</a:t>
            </a:r>
            <a:r>
              <a:rPr lang="en-US" dirty="0" smtClean="0"/>
              <a:t> </a:t>
            </a:r>
            <a:r>
              <a:rPr lang="en-US" dirty="0" err="1"/>
              <a:t>mempertahankan</a:t>
            </a:r>
            <a:r>
              <a:rPr lang="en-US" dirty="0"/>
              <a:t> status quo </a:t>
            </a:r>
            <a:r>
              <a:rPr lang="en-US" dirty="0" err="1"/>
              <a:t>dan</a:t>
            </a:r>
            <a:r>
              <a:rPr lang="en-US" dirty="0"/>
              <a:t> </a:t>
            </a:r>
            <a:r>
              <a:rPr lang="en-US" dirty="0" err="1"/>
              <a:t>menganggap</a:t>
            </a:r>
            <a:r>
              <a:rPr lang="en-US" dirty="0"/>
              <a:t> </a:t>
            </a:r>
            <a:r>
              <a:rPr lang="en-US" dirty="0" err="1"/>
              <a:t>satu-satunya</a:t>
            </a:r>
            <a:r>
              <a:rPr lang="en-US" dirty="0"/>
              <a:t> </a:t>
            </a:r>
            <a:r>
              <a:rPr lang="en-US" dirty="0" err="1"/>
              <a:t>sumber</a:t>
            </a:r>
            <a:r>
              <a:rPr lang="en-US" dirty="0"/>
              <a:t> </a:t>
            </a:r>
            <a:r>
              <a:rPr lang="en-US" dirty="0" err="1"/>
              <a:t>pengalaman</a:t>
            </a:r>
            <a:r>
              <a:rPr lang="en-US" dirty="0"/>
              <a:t> </a:t>
            </a:r>
            <a:r>
              <a:rPr lang="en-US" dirty="0" err="1"/>
              <a:t>dalam</a:t>
            </a:r>
            <a:r>
              <a:rPr lang="en-US" dirty="0"/>
              <a:t> </a:t>
            </a:r>
            <a:r>
              <a:rPr lang="en-US" dirty="0" err="1"/>
              <a:t>mengimplementasikan</a:t>
            </a:r>
            <a:r>
              <a:rPr lang="en-US" dirty="0"/>
              <a:t> </a:t>
            </a:r>
            <a:r>
              <a:rPr lang="en-US" dirty="0" err="1"/>
              <a:t>manajemen</a:t>
            </a:r>
            <a:r>
              <a:rPr lang="en-US" dirty="0"/>
              <a:t> </a:t>
            </a:r>
            <a:r>
              <a:rPr lang="en-US" dirty="0" err="1"/>
              <a:t>publik</a:t>
            </a:r>
            <a:r>
              <a:rPr lang="en-US" dirty="0"/>
              <a:t>. </a:t>
            </a:r>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Model ini </a:t>
            </a:r>
            <a:r>
              <a:rPr lang="en-US" dirty="0" err="1"/>
              <a:t>tampaknya</a:t>
            </a:r>
            <a:r>
              <a:rPr lang="en-US" dirty="0"/>
              <a:t> </a:t>
            </a:r>
            <a:r>
              <a:rPr lang="en-US" dirty="0" err="1"/>
              <a:t>ketika</a:t>
            </a:r>
            <a:r>
              <a:rPr lang="en-US" dirty="0"/>
              <a:t>  India </a:t>
            </a:r>
            <a:r>
              <a:rPr lang="en-US" dirty="0" err="1"/>
              <a:t>dikuasai</a:t>
            </a:r>
            <a:r>
              <a:rPr lang="en-US" dirty="0"/>
              <a:t> </a:t>
            </a:r>
            <a:r>
              <a:rPr lang="en-US" dirty="0" err="1"/>
              <a:t>oleh</a:t>
            </a:r>
            <a:r>
              <a:rPr lang="en-US" dirty="0"/>
              <a:t> </a:t>
            </a:r>
            <a:r>
              <a:rPr lang="en-US" dirty="0" err="1"/>
              <a:t>Partai</a:t>
            </a:r>
            <a:r>
              <a:rPr lang="en-US" dirty="0"/>
              <a:t> </a:t>
            </a:r>
            <a:r>
              <a:rPr lang="en-US" dirty="0" err="1"/>
              <a:t>Kongres</a:t>
            </a:r>
            <a:r>
              <a:rPr lang="en-US" dirty="0"/>
              <a:t> yang </a:t>
            </a:r>
            <a:r>
              <a:rPr lang="en-US" dirty="0" err="1"/>
              <a:t>terus</a:t>
            </a:r>
            <a:r>
              <a:rPr lang="en-US" dirty="0"/>
              <a:t> </a:t>
            </a:r>
            <a:r>
              <a:rPr lang="en-US" dirty="0" err="1"/>
              <a:t>menerus</a:t>
            </a:r>
            <a:r>
              <a:rPr lang="en-US" dirty="0"/>
              <a:t> </a:t>
            </a:r>
            <a:r>
              <a:rPr lang="en-US" dirty="0" err="1"/>
              <a:t>berkuasa</a:t>
            </a:r>
            <a:r>
              <a:rPr lang="en-US" dirty="0"/>
              <a:t>, </a:t>
            </a:r>
            <a:r>
              <a:rPr lang="en-US" dirty="0" err="1"/>
              <a:t>tanpa</a:t>
            </a:r>
            <a:r>
              <a:rPr lang="en-US" dirty="0"/>
              <a:t> </a:t>
            </a:r>
            <a:r>
              <a:rPr lang="en-US" dirty="0" err="1"/>
              <a:t>memberi</a:t>
            </a:r>
            <a:r>
              <a:rPr lang="en-US" dirty="0"/>
              <a:t> </a:t>
            </a:r>
            <a:r>
              <a:rPr lang="en-US" dirty="0" err="1"/>
              <a:t>kesempatan</a:t>
            </a:r>
            <a:r>
              <a:rPr lang="en-US" dirty="0"/>
              <a:t> </a:t>
            </a:r>
            <a:r>
              <a:rPr lang="en-US" dirty="0" err="1"/>
              <a:t>kepada</a:t>
            </a:r>
            <a:r>
              <a:rPr lang="en-US" dirty="0"/>
              <a:t> </a:t>
            </a:r>
            <a:r>
              <a:rPr lang="en-US" dirty="0" err="1"/>
              <a:t>partai</a:t>
            </a:r>
            <a:r>
              <a:rPr lang="en-US" dirty="0"/>
              <a:t> lain </a:t>
            </a:r>
            <a:r>
              <a:rPr lang="en-US" dirty="0" err="1"/>
              <a:t>untuk</a:t>
            </a:r>
            <a:r>
              <a:rPr lang="en-US" dirty="0"/>
              <a:t>  </a:t>
            </a:r>
            <a:r>
              <a:rPr lang="en-US" dirty="0" err="1"/>
              <a:t>berkuasa</a:t>
            </a:r>
            <a:r>
              <a:rPr lang="en-US" dirty="0"/>
              <a:t>, </a:t>
            </a:r>
            <a:r>
              <a:rPr lang="en-US" dirty="0" err="1"/>
              <a:t>sehingga</a:t>
            </a:r>
            <a:r>
              <a:rPr lang="en-US" dirty="0"/>
              <a:t> </a:t>
            </a:r>
            <a:r>
              <a:rPr lang="en-US" dirty="0" err="1"/>
              <a:t>cenderung</a:t>
            </a:r>
            <a:r>
              <a:rPr lang="en-US" dirty="0"/>
              <a:t> </a:t>
            </a:r>
            <a:r>
              <a:rPr lang="en-US" dirty="0" err="1"/>
              <a:t>mempertahankan</a:t>
            </a:r>
            <a:r>
              <a:rPr lang="en-US" dirty="0"/>
              <a:t> status quo</a:t>
            </a:r>
            <a:r>
              <a:rPr lang="en-US" dirty="0" smtClean="0"/>
              <a:t>.</a:t>
            </a:r>
          </a:p>
          <a:p>
            <a:r>
              <a:rPr lang="en-US" dirty="0" smtClean="0"/>
              <a:t>Hal </a:t>
            </a:r>
            <a:r>
              <a:rPr lang="en-US" dirty="0"/>
              <a:t>ini </a:t>
            </a:r>
            <a:r>
              <a:rPr lang="en-US" dirty="0" err="1"/>
              <a:t>juga</a:t>
            </a:r>
            <a:r>
              <a:rPr lang="en-US" dirty="0"/>
              <a:t> </a:t>
            </a:r>
            <a:r>
              <a:rPr lang="en-US" dirty="0" err="1"/>
              <a:t>dapat</a:t>
            </a:r>
            <a:r>
              <a:rPr lang="en-US" dirty="0"/>
              <a:t> </a:t>
            </a:r>
            <a:r>
              <a:rPr lang="en-US" dirty="0" err="1"/>
              <a:t>dijumpai</a:t>
            </a:r>
            <a:r>
              <a:rPr lang="en-US" dirty="0"/>
              <a:t> </a:t>
            </a:r>
            <a:r>
              <a:rPr lang="en-US" dirty="0" err="1"/>
              <a:t>di</a:t>
            </a:r>
            <a:r>
              <a:rPr lang="en-US" dirty="0"/>
              <a:t> Negara-</a:t>
            </a:r>
            <a:r>
              <a:rPr lang="en-US" dirty="0" err="1"/>
              <a:t>negara</a:t>
            </a:r>
            <a:r>
              <a:rPr lang="en-US" dirty="0"/>
              <a:t> </a:t>
            </a:r>
            <a:r>
              <a:rPr lang="en-US" dirty="0" err="1"/>
              <a:t>sedang</a:t>
            </a:r>
            <a:r>
              <a:rPr lang="en-US" dirty="0"/>
              <a:t> </a:t>
            </a:r>
            <a:r>
              <a:rPr lang="en-US" dirty="0" err="1"/>
              <a:t>berkembang</a:t>
            </a:r>
            <a:r>
              <a:rPr lang="en-US" dirty="0"/>
              <a:t> </a:t>
            </a:r>
            <a:r>
              <a:rPr lang="en-US" dirty="0" err="1"/>
              <a:t>seperti</a:t>
            </a:r>
            <a:r>
              <a:rPr lang="en-US" dirty="0"/>
              <a:t> Indonesia </a:t>
            </a:r>
            <a:r>
              <a:rPr lang="en-US" dirty="0" err="1"/>
              <a:t>dikuasai</a:t>
            </a:r>
            <a:r>
              <a:rPr lang="en-US" dirty="0"/>
              <a:t> </a:t>
            </a:r>
            <a:r>
              <a:rPr lang="en-US" dirty="0" err="1"/>
              <a:t>Golkar</a:t>
            </a:r>
            <a:r>
              <a:rPr lang="en-US" dirty="0"/>
              <a:t>, Malaysia </a:t>
            </a:r>
            <a:r>
              <a:rPr lang="en-US" dirty="0" err="1"/>
              <a:t>terus</a:t>
            </a:r>
            <a:r>
              <a:rPr lang="en-US" dirty="0"/>
              <a:t> </a:t>
            </a:r>
            <a:r>
              <a:rPr lang="en-US" dirty="0" err="1"/>
              <a:t>menerus</a:t>
            </a:r>
            <a:r>
              <a:rPr lang="en-US" dirty="0"/>
              <a:t> </a:t>
            </a:r>
            <a:r>
              <a:rPr lang="en-US" dirty="0" err="1"/>
              <a:t>di</a:t>
            </a:r>
            <a:r>
              <a:rPr lang="en-US" dirty="0"/>
              <a:t> </a:t>
            </a:r>
            <a:r>
              <a:rPr lang="en-US" dirty="0" err="1"/>
              <a:t>bawah</a:t>
            </a:r>
            <a:r>
              <a:rPr lang="en-US" dirty="0"/>
              <a:t> </a:t>
            </a:r>
            <a:r>
              <a:rPr lang="en-US" dirty="0" err="1"/>
              <a:t>kekuasaan</a:t>
            </a:r>
            <a:r>
              <a:rPr lang="en-US" dirty="0"/>
              <a:t> </a:t>
            </a:r>
            <a:r>
              <a:rPr lang="en-US" dirty="0" err="1"/>
              <a:t>Elit-Elit</a:t>
            </a:r>
            <a:r>
              <a:rPr lang="en-US" dirty="0"/>
              <a:t> </a:t>
            </a:r>
            <a:r>
              <a:rPr lang="en-US" dirty="0" err="1"/>
              <a:t>dari</a:t>
            </a:r>
            <a:r>
              <a:rPr lang="en-US" dirty="0"/>
              <a:t> </a:t>
            </a:r>
            <a:r>
              <a:rPr lang="en-US" dirty="0" err="1"/>
              <a:t>Partai</a:t>
            </a:r>
            <a:r>
              <a:rPr lang="en-US" dirty="0"/>
              <a:t> UMNO. </a:t>
            </a:r>
            <a:r>
              <a:rPr lang="en-US" dirty="0" err="1"/>
              <a:t>Jepang</a:t>
            </a:r>
            <a:r>
              <a:rPr lang="en-US" dirty="0"/>
              <a:t> yang </a:t>
            </a:r>
            <a:r>
              <a:rPr lang="en-US" dirty="0" err="1"/>
              <a:t>dikuasai</a:t>
            </a:r>
            <a:r>
              <a:rPr lang="en-US" dirty="0"/>
              <a:t> </a:t>
            </a:r>
            <a:r>
              <a:rPr lang="en-US" dirty="0" err="1"/>
              <a:t>Partai</a:t>
            </a:r>
            <a:r>
              <a:rPr lang="en-US" dirty="0"/>
              <a:t> </a:t>
            </a:r>
            <a:r>
              <a:rPr lang="en-US" dirty="0" err="1"/>
              <a:t>Demokratic</a:t>
            </a:r>
            <a:r>
              <a:rPr lang="en-US" dirty="0"/>
              <a:t> Liberal (LDP).</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908720"/>
            <a:ext cx="8784976" cy="5760640"/>
          </a:xfrm>
        </p:spPr>
        <p:txBody>
          <a:bodyPr>
            <a:normAutofit fontScale="25000" lnSpcReduction="20000"/>
          </a:bodyPr>
          <a:lstStyle/>
          <a:p>
            <a:r>
              <a:rPr lang="id-ID" sz="5500" b="1" i="1" dirty="0"/>
              <a:t>Kolegialitas</a:t>
            </a:r>
            <a:r>
              <a:rPr lang="id-ID" sz="5500" dirty="0"/>
              <a:t>. </a:t>
            </a:r>
            <a:r>
              <a:rPr lang="id-ID" sz="5500" dirty="0" smtClean="0"/>
              <a:t> </a:t>
            </a:r>
            <a:r>
              <a:rPr lang="id-ID" sz="5500" dirty="0"/>
              <a:t>Kolegialitas adalah suatu prinsip pelibatan orang lain dalam pengambilan suatu keputusan. Weber mengakui bahwa dalam birokrasi, satu atasan mengambil satu keputusan sendiri. Namun, prinsip kolegialitas dapat saja diterapkan guna mencegah korupsi kekuasaan.</a:t>
            </a:r>
            <a:endParaRPr lang="id-ID" sz="5500" dirty="0" smtClean="0"/>
          </a:p>
          <a:p>
            <a:r>
              <a:rPr lang="id-ID" sz="5500" dirty="0" smtClean="0"/>
              <a:t> </a:t>
            </a:r>
            <a:r>
              <a:rPr lang="id-ID" sz="5500" b="1" dirty="0"/>
              <a:t>Pemisahan Kekuasaan</a:t>
            </a:r>
            <a:r>
              <a:rPr lang="id-ID" sz="5500" dirty="0"/>
              <a:t>.   Pemisahan kekuasaan berarti pembagian tanggung jawab terhadap fungsi yang sama antara dua badan atau lebih. Misalnya, untuk menyepakati anggaran negara, perlu keputusan bersama antara badan DPR dan Presiden. Pemisahan kekuasaan, menurut Weber, tidaklah stabil tetapi dapat membatasi akumulasi kekuasaan.</a:t>
            </a:r>
            <a:endParaRPr lang="id-ID" sz="5500" dirty="0" smtClean="0"/>
          </a:p>
          <a:p>
            <a:r>
              <a:rPr lang="id-ID" sz="5500" b="1" i="1" dirty="0" smtClean="0"/>
              <a:t>Administrasi Amatir</a:t>
            </a:r>
            <a:r>
              <a:rPr lang="id-ID" sz="5500" dirty="0" smtClean="0"/>
              <a:t>.</a:t>
            </a:r>
            <a:r>
              <a:rPr lang="id-ID" sz="5500" dirty="0"/>
              <a:t> </a:t>
            </a:r>
            <a:r>
              <a:rPr lang="id-ID" sz="5500" dirty="0" smtClean="0"/>
              <a:t>Administrasi </a:t>
            </a:r>
            <a:r>
              <a:rPr lang="id-ID" sz="5500" dirty="0"/>
              <a:t>amatir dibutuhkan tatkala pemerintah tidak mampu membayar orang-orang untuk mengerjakan tugas birokrasi, dapat saja direkrut warganegara yang dapat melaksanakan tugas tersebut. Misalnya, tatkala KPU (birokrasi negara Indonesia) “kerepotan” </a:t>
            </a:r>
            <a:r>
              <a:rPr lang="id-ID" sz="5500" dirty="0" smtClean="0"/>
              <a:t>melipat </a:t>
            </a:r>
            <a:r>
              <a:rPr lang="id-ID" sz="5500" dirty="0"/>
              <a:t>surat suara bagi tiap TPS, ibu-ibu rumah tangga diberi kesempatan </a:t>
            </a:r>
            <a:r>
              <a:rPr lang="id-ID" sz="5500" dirty="0" smtClean="0"/>
              <a:t>melipat/menghitung </a:t>
            </a:r>
            <a:r>
              <a:rPr lang="id-ID" sz="5500" dirty="0"/>
              <a:t>dan diberi honor. Tentu saja, pejabat KPU ada yang mendampingi selama pelaksanaan tugas tersebut.</a:t>
            </a:r>
            <a:endParaRPr lang="id-ID" sz="5500" dirty="0" smtClean="0"/>
          </a:p>
          <a:p>
            <a:r>
              <a:rPr lang="id-ID" sz="5500" b="1" i="1" dirty="0" smtClean="0"/>
              <a:t> </a:t>
            </a:r>
            <a:r>
              <a:rPr lang="id-ID" sz="5500" b="1" i="1" dirty="0"/>
              <a:t>Demokrasi </a:t>
            </a:r>
            <a:r>
              <a:rPr lang="id-ID" sz="5500" b="1" i="1" dirty="0" smtClean="0"/>
              <a:t>Langsung</a:t>
            </a:r>
            <a:r>
              <a:rPr lang="id-ID" sz="5500" dirty="0" smtClean="0"/>
              <a:t>.Demokrasi </a:t>
            </a:r>
            <a:r>
              <a:rPr lang="id-ID" sz="5500" dirty="0"/>
              <a:t>langsung berguna dalam membuat orang bertanggung jawab kepada suatu majelis. Misalnya, Gubernur Bank Indonesia, meski merupakan prerogatif Presiden guna mengangkatnya, terlebih dahulu harus di-fit and proper-test oleh DPR. Ini berguna agar Gubernur BI yang diangkat merasa bertanggung jawab kepada rakyat secara keseluruhan.</a:t>
            </a:r>
            <a:endParaRPr lang="id-ID" sz="5500" dirty="0" smtClean="0"/>
          </a:p>
          <a:p>
            <a:r>
              <a:rPr lang="id-ID" sz="5500" b="1" i="1" dirty="0" smtClean="0"/>
              <a:t>Representasi</a:t>
            </a:r>
            <a:r>
              <a:rPr lang="id-ID" sz="5500" dirty="0" smtClean="0"/>
              <a:t>.</a:t>
            </a:r>
            <a:r>
              <a:rPr lang="id-ID" sz="5500" dirty="0"/>
              <a:t> </a:t>
            </a:r>
            <a:r>
              <a:rPr lang="id-ID" sz="5500" dirty="0" smtClean="0"/>
              <a:t>Representasi </a:t>
            </a:r>
            <a:r>
              <a:rPr lang="id-ID" sz="5500" dirty="0"/>
              <a:t>didasarkan pengertian seorang pejabat yang diangkat mewakili para pemilihnya. Dalam kinerja birokrasi, partai-partai politik dapat diandalkan dalam mengawasi kinerja pejabat dan staf birokrasi. Ini akibat pengertian tak langsung bahwa anggota DPR dari partai politik mewakili rakyat pemilih mereka.</a:t>
            </a:r>
            <a:endParaRPr lang="id-ID" sz="5500" dirty="0" smtClean="0"/>
          </a:p>
          <a:p>
            <a:pPr>
              <a:buNone/>
            </a:pPr>
            <a:endParaRPr lang="id-ID" dirty="0"/>
          </a:p>
        </p:txBody>
      </p:sp>
      <p:sp>
        <p:nvSpPr>
          <p:cNvPr id="2" name="Title 1"/>
          <p:cNvSpPr>
            <a:spLocks noGrp="1"/>
          </p:cNvSpPr>
          <p:nvPr>
            <p:ph type="title"/>
          </p:nvPr>
        </p:nvSpPr>
        <p:spPr>
          <a:xfrm>
            <a:off x="457200" y="274638"/>
            <a:ext cx="8229600" cy="634082"/>
          </a:xfrm>
        </p:spPr>
        <p:txBody>
          <a:bodyPr>
            <a:normAutofit fontScale="90000"/>
          </a:bodyPr>
          <a:lstStyle/>
          <a:p>
            <a:r>
              <a:rPr lang="id-ID" dirty="0" smtClean="0"/>
              <a:t>PEMBATASAN KEKUASAAN BIROKRASI</a:t>
            </a:r>
            <a:endParaRPr lang="id-ID"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Mixed Bureaucracy</a:t>
            </a:r>
            <a:r>
              <a:rPr lang="en-US" dirty="0" smtClean="0"/>
              <a:t>,</a:t>
            </a:r>
            <a:endParaRPr lang="en-US" dirty="0"/>
          </a:p>
        </p:txBody>
      </p:sp>
      <p:sp>
        <p:nvSpPr>
          <p:cNvPr id="3" name="Content Placeholder 2"/>
          <p:cNvSpPr>
            <a:spLocks noGrp="1"/>
          </p:cNvSpPr>
          <p:nvPr>
            <p:ph idx="1"/>
          </p:nvPr>
        </p:nvSpPr>
        <p:spPr/>
        <p:txBody>
          <a:bodyPr/>
          <a:lstStyle/>
          <a:p>
            <a:r>
              <a:rPr lang="en-US" dirty="0" err="1" smtClean="0"/>
              <a:t>kelemahan</a:t>
            </a:r>
            <a:r>
              <a:rPr lang="en-US" dirty="0" smtClean="0"/>
              <a:t> </a:t>
            </a:r>
            <a:r>
              <a:rPr lang="en-US" dirty="0" err="1"/>
              <a:t>pemerintah</a:t>
            </a:r>
            <a:r>
              <a:rPr lang="en-US" dirty="0"/>
              <a:t> </a:t>
            </a:r>
            <a:r>
              <a:rPr lang="en-US" dirty="0" err="1"/>
              <a:t>dapat</a:t>
            </a:r>
            <a:r>
              <a:rPr lang="en-US" dirty="0"/>
              <a:t> </a:t>
            </a:r>
            <a:r>
              <a:rPr lang="en-US" dirty="0" err="1"/>
              <a:t>ditutupi</a:t>
            </a:r>
            <a:r>
              <a:rPr lang="en-US" dirty="0"/>
              <a:t> </a:t>
            </a:r>
            <a:r>
              <a:rPr lang="en-US" dirty="0" err="1"/>
              <a:t>oleh</a:t>
            </a:r>
            <a:r>
              <a:rPr lang="en-US" dirty="0"/>
              <a:t> </a:t>
            </a:r>
            <a:r>
              <a:rPr lang="en-US" dirty="0" err="1"/>
              <a:t>orang-orang</a:t>
            </a:r>
            <a:r>
              <a:rPr lang="en-US" dirty="0"/>
              <a:t> yang </a:t>
            </a:r>
            <a:r>
              <a:rPr lang="en-US" dirty="0" err="1"/>
              <a:t>ahli</a:t>
            </a:r>
            <a:r>
              <a:rPr lang="en-US" dirty="0"/>
              <a:t> </a:t>
            </a:r>
            <a:r>
              <a:rPr lang="en-US" dirty="0" err="1"/>
              <a:t>di</a:t>
            </a:r>
            <a:r>
              <a:rPr lang="en-US" dirty="0"/>
              <a:t> </a:t>
            </a:r>
            <a:r>
              <a:rPr lang="en-US" dirty="0" err="1"/>
              <a:t>bidang</a:t>
            </a:r>
            <a:r>
              <a:rPr lang="en-US" dirty="0"/>
              <a:t> </a:t>
            </a:r>
            <a:r>
              <a:rPr lang="en-US" dirty="0" err="1"/>
              <a:t>tertentu</a:t>
            </a:r>
            <a:r>
              <a:rPr lang="en-US" dirty="0"/>
              <a:t>. </a:t>
            </a:r>
            <a:r>
              <a:rPr lang="en-US" dirty="0" err="1"/>
              <a:t>Banyak</a:t>
            </a:r>
            <a:r>
              <a:rPr lang="en-US" dirty="0"/>
              <a:t> </a:t>
            </a:r>
            <a:r>
              <a:rPr lang="en-US" dirty="0" err="1"/>
              <a:t>standar</a:t>
            </a:r>
            <a:r>
              <a:rPr lang="en-US" dirty="0"/>
              <a:t> </a:t>
            </a:r>
            <a:r>
              <a:rPr lang="en-US" dirty="0" err="1"/>
              <a:t>tradisional</a:t>
            </a:r>
            <a:r>
              <a:rPr lang="en-US" dirty="0"/>
              <a:t> </a:t>
            </a:r>
            <a:r>
              <a:rPr lang="en-US" dirty="0" err="1"/>
              <a:t>dan</a:t>
            </a:r>
            <a:r>
              <a:rPr lang="en-US" dirty="0"/>
              <a:t> </a:t>
            </a:r>
            <a:r>
              <a:rPr lang="en-US" dirty="0" err="1"/>
              <a:t>prosedur</a:t>
            </a:r>
            <a:r>
              <a:rPr lang="en-US" dirty="0"/>
              <a:t> </a:t>
            </a:r>
            <a:r>
              <a:rPr lang="en-US" dirty="0" err="1"/>
              <a:t>perekrutan</a:t>
            </a:r>
            <a:r>
              <a:rPr lang="en-US" dirty="0"/>
              <a:t> </a:t>
            </a:r>
            <a:r>
              <a:rPr lang="en-US" dirty="0" err="1"/>
              <a:t>dan</a:t>
            </a:r>
            <a:r>
              <a:rPr lang="en-US" dirty="0"/>
              <a:t> </a:t>
            </a:r>
            <a:r>
              <a:rPr lang="en-US" dirty="0" err="1"/>
              <a:t>promosi</a:t>
            </a:r>
            <a:r>
              <a:rPr lang="en-US" dirty="0"/>
              <a:t> </a:t>
            </a:r>
            <a:r>
              <a:rPr lang="en-US" dirty="0" err="1"/>
              <a:t>dikurangi</a:t>
            </a:r>
            <a:r>
              <a:rPr lang="en-US" dirty="0"/>
              <a:t> </a:t>
            </a:r>
            <a:r>
              <a:rPr lang="en-US" dirty="0" err="1"/>
              <a:t>dan</a:t>
            </a:r>
            <a:r>
              <a:rPr lang="en-US" dirty="0"/>
              <a:t> </a:t>
            </a:r>
            <a:r>
              <a:rPr lang="en-US" dirty="0" err="1"/>
              <a:t>ditinjau</a:t>
            </a:r>
            <a:r>
              <a:rPr lang="en-US" dirty="0"/>
              <a:t> </a:t>
            </a:r>
            <a:r>
              <a:rPr lang="en-US" dirty="0" err="1"/>
              <a:t>kembali</a:t>
            </a:r>
            <a:r>
              <a:rPr lang="en-US" dirty="0"/>
              <a:t> </a:t>
            </a:r>
            <a:r>
              <a:rPr lang="en-US" dirty="0" err="1"/>
              <a:t>untuk</a:t>
            </a:r>
            <a:r>
              <a:rPr lang="en-US" dirty="0"/>
              <a:t> </a:t>
            </a:r>
            <a:r>
              <a:rPr lang="en-US" dirty="0" err="1"/>
              <a:t>menampung</a:t>
            </a:r>
            <a:r>
              <a:rPr lang="en-US" dirty="0"/>
              <a:t> </a:t>
            </a:r>
            <a:r>
              <a:rPr lang="en-US" dirty="0" err="1"/>
              <a:t>tenaga</a:t>
            </a:r>
            <a:r>
              <a:rPr lang="en-US" dirty="0"/>
              <a:t> </a:t>
            </a:r>
            <a:r>
              <a:rPr lang="en-US" dirty="0" err="1"/>
              <a:t>baru</a:t>
            </a:r>
            <a:r>
              <a:rPr lang="en-US" dirty="0"/>
              <a:t>.</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Fungsi</a:t>
            </a:r>
            <a:r>
              <a:rPr lang="en-US" dirty="0" smtClean="0"/>
              <a:t> </a:t>
            </a:r>
            <a:r>
              <a:rPr lang="en-US" dirty="0" err="1" smtClean="0"/>
              <a:t>atau</a:t>
            </a:r>
            <a:r>
              <a:rPr lang="en-US" dirty="0" smtClean="0"/>
              <a:t> </a:t>
            </a:r>
            <a:r>
              <a:rPr lang="en-US" dirty="0" err="1" smtClean="0"/>
              <a:t>Peran</a:t>
            </a:r>
            <a:r>
              <a:rPr lang="en-US" dirty="0" smtClean="0"/>
              <a:t> </a:t>
            </a:r>
            <a:r>
              <a:rPr lang="en-US" dirty="0" err="1" smtClean="0"/>
              <a:t>Birokrasi</a:t>
            </a:r>
            <a:endParaRPr lang="en-US" dirty="0"/>
          </a:p>
        </p:txBody>
      </p:sp>
      <p:sp>
        <p:nvSpPr>
          <p:cNvPr id="3" name="Content Placeholder 2"/>
          <p:cNvSpPr>
            <a:spLocks noGrp="1"/>
          </p:cNvSpPr>
          <p:nvPr>
            <p:ph idx="1"/>
          </p:nvPr>
        </p:nvSpPr>
        <p:spPr/>
        <p:txBody>
          <a:bodyPr>
            <a:normAutofit/>
          </a:bodyPr>
          <a:lstStyle/>
          <a:p>
            <a:r>
              <a:rPr lang="en-US" dirty="0" err="1" smtClean="0"/>
              <a:t>Melayani</a:t>
            </a:r>
            <a:r>
              <a:rPr lang="en-US" dirty="0" smtClean="0"/>
              <a:t> </a:t>
            </a:r>
            <a:r>
              <a:rPr lang="en-US" dirty="0" err="1" smtClean="0"/>
              <a:t>Masyarakat</a:t>
            </a:r>
            <a:r>
              <a:rPr lang="en-US" dirty="0" smtClean="0"/>
              <a:t>, </a:t>
            </a:r>
          </a:p>
          <a:p>
            <a:r>
              <a:rPr lang="en-US" dirty="0" err="1" smtClean="0"/>
              <a:t>Pelaksana</a:t>
            </a:r>
            <a:r>
              <a:rPr lang="en-US" dirty="0" smtClean="0"/>
              <a:t> </a:t>
            </a:r>
            <a:r>
              <a:rPr lang="en-US" dirty="0" err="1" smtClean="0"/>
              <a:t>adm</a:t>
            </a:r>
            <a:r>
              <a:rPr lang="en-US" dirty="0" smtClean="0"/>
              <a:t> </a:t>
            </a:r>
            <a:r>
              <a:rPr lang="en-US" dirty="0" err="1" smtClean="0"/>
              <a:t>pemerintahan</a:t>
            </a:r>
            <a:endParaRPr lang="en-US" dirty="0" smtClean="0"/>
          </a:p>
          <a:p>
            <a:r>
              <a:rPr lang="en-US" dirty="0" err="1" smtClean="0">
                <a:solidFill>
                  <a:srgbClr val="FFFF00"/>
                </a:solidFill>
              </a:rPr>
              <a:t>Melaksanaka</a:t>
            </a:r>
            <a:r>
              <a:rPr lang="en-US" dirty="0" err="1" smtClean="0"/>
              <a:t>n</a:t>
            </a:r>
            <a:r>
              <a:rPr lang="en-US" dirty="0" smtClean="0"/>
              <a:t> </a:t>
            </a:r>
            <a:r>
              <a:rPr lang="en-US" dirty="0" err="1" smtClean="0"/>
              <a:t>kebijakan</a:t>
            </a:r>
            <a:r>
              <a:rPr lang="en-US" dirty="0" smtClean="0"/>
              <a:t> </a:t>
            </a:r>
            <a:r>
              <a:rPr lang="en-US" dirty="0" err="1" smtClean="0"/>
              <a:t>pemerintah</a:t>
            </a:r>
            <a:endParaRPr lang="en-US" dirty="0" smtClean="0"/>
          </a:p>
          <a:p>
            <a:r>
              <a:rPr lang="en-US" dirty="0" err="1" smtClean="0"/>
              <a:t>Perencana</a:t>
            </a:r>
            <a:r>
              <a:rPr lang="en-US" dirty="0" smtClean="0"/>
              <a:t> </a:t>
            </a:r>
            <a:r>
              <a:rPr lang="en-US" dirty="0" err="1" smtClean="0"/>
              <a:t>dan</a:t>
            </a:r>
            <a:r>
              <a:rPr lang="en-US" dirty="0" smtClean="0"/>
              <a:t> </a:t>
            </a:r>
            <a:r>
              <a:rPr lang="en-US" dirty="0" err="1" smtClean="0"/>
              <a:t>pengawasan</a:t>
            </a:r>
            <a:r>
              <a:rPr lang="en-US" dirty="0" smtClean="0"/>
              <a:t> </a:t>
            </a:r>
            <a:r>
              <a:rPr lang="en-US" dirty="0" err="1" smtClean="0"/>
              <a:t>kebijakan</a:t>
            </a:r>
            <a:r>
              <a:rPr lang="en-US" dirty="0" smtClean="0"/>
              <a:t> </a:t>
            </a:r>
          </a:p>
          <a:p>
            <a:r>
              <a:rPr lang="en-US" dirty="0" err="1" smtClean="0">
                <a:solidFill>
                  <a:srgbClr val="FF0000"/>
                </a:solidFill>
              </a:rPr>
              <a:t>Pelaksana</a:t>
            </a:r>
            <a:r>
              <a:rPr lang="en-US" dirty="0" smtClean="0">
                <a:solidFill>
                  <a:srgbClr val="FF0000"/>
                </a:solidFill>
              </a:rPr>
              <a:t> Pembangunan</a:t>
            </a:r>
          </a:p>
          <a:p>
            <a:r>
              <a:rPr lang="en-US" dirty="0" err="1" smtClean="0">
                <a:solidFill>
                  <a:srgbClr val="FFFF00"/>
                </a:solidFill>
              </a:rPr>
              <a:t>Mobilisasi</a:t>
            </a:r>
            <a:r>
              <a:rPr lang="en-US" dirty="0" smtClean="0">
                <a:solidFill>
                  <a:srgbClr val="FFFF00"/>
                </a:solidFill>
              </a:rPr>
              <a:t> </a:t>
            </a:r>
            <a:r>
              <a:rPr lang="en-US" dirty="0" smtClean="0"/>
              <a:t>Pembangunan </a:t>
            </a:r>
          </a:p>
          <a:p>
            <a:endParaRPr lang="en-US" dirty="0" smtClean="0"/>
          </a:p>
          <a:p>
            <a:pPr>
              <a:buNone/>
            </a:pPr>
            <a:r>
              <a:rPr lang="en-US" dirty="0" err="1" smtClean="0"/>
              <a:t>Kesimpulan</a:t>
            </a:r>
            <a:r>
              <a:rPr lang="en-US" dirty="0" smtClean="0"/>
              <a:t>: </a:t>
            </a:r>
            <a:r>
              <a:rPr lang="en-US" dirty="0" err="1" smtClean="0"/>
              <a:t>sebagai</a:t>
            </a:r>
            <a:r>
              <a:rPr lang="en-US" dirty="0" smtClean="0"/>
              <a:t> </a:t>
            </a:r>
            <a:r>
              <a:rPr lang="en-US" dirty="0" err="1" smtClean="0"/>
              <a:t>Aparatur</a:t>
            </a:r>
            <a:r>
              <a:rPr lang="en-US" dirty="0" smtClean="0"/>
              <a:t> Negara</a:t>
            </a:r>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Fungsi</a:t>
            </a:r>
            <a:r>
              <a:rPr lang="en-US" dirty="0" smtClean="0"/>
              <a:t> </a:t>
            </a:r>
            <a:r>
              <a:rPr lang="en-US" dirty="0" err="1" smtClean="0"/>
              <a:t>Birokrasi</a:t>
            </a:r>
            <a:endParaRPr lang="en-US" dirty="0"/>
          </a:p>
        </p:txBody>
      </p:sp>
      <p:sp>
        <p:nvSpPr>
          <p:cNvPr id="3" name="Content Placeholder 2"/>
          <p:cNvSpPr>
            <a:spLocks noGrp="1"/>
          </p:cNvSpPr>
          <p:nvPr>
            <p:ph idx="1"/>
          </p:nvPr>
        </p:nvSpPr>
        <p:spPr/>
        <p:txBody>
          <a:bodyPr/>
          <a:lstStyle/>
          <a:p>
            <a:r>
              <a:rPr lang="en-US" dirty="0" err="1" smtClean="0"/>
              <a:t>Melayani</a:t>
            </a:r>
            <a:r>
              <a:rPr lang="en-US" dirty="0" smtClean="0"/>
              <a:t> </a:t>
            </a:r>
            <a:r>
              <a:rPr lang="en-US" dirty="0" err="1" smtClean="0"/>
              <a:t>Masyarakat</a:t>
            </a:r>
            <a:endParaRPr lang="en-US" dirty="0" smtClean="0"/>
          </a:p>
          <a:p>
            <a:endParaRPr lang="en-US" dirty="0" smtClean="0"/>
          </a:p>
          <a:p>
            <a:pPr algn="ctr">
              <a:buNone/>
            </a:pPr>
            <a:r>
              <a:rPr lang="en-US" dirty="0" err="1" smtClean="0"/>
              <a:t>Posisi</a:t>
            </a:r>
            <a:r>
              <a:rPr lang="en-US" dirty="0" smtClean="0"/>
              <a:t> </a:t>
            </a:r>
            <a:r>
              <a:rPr lang="en-US" dirty="0" err="1" smtClean="0"/>
              <a:t>Birokrasi</a:t>
            </a:r>
            <a:endParaRPr lang="en-US" dirty="0" smtClean="0"/>
          </a:p>
          <a:p>
            <a:pPr>
              <a:buNone/>
            </a:pPr>
            <a:r>
              <a:rPr lang="en-US" dirty="0" smtClean="0"/>
              <a:t>. </a:t>
            </a:r>
            <a:r>
              <a:rPr lang="en-US" dirty="0" err="1" smtClean="0"/>
              <a:t>Aparatur</a:t>
            </a:r>
            <a:r>
              <a:rPr lang="en-US" dirty="0" smtClean="0"/>
              <a:t> </a:t>
            </a:r>
            <a:r>
              <a:rPr lang="en-US" dirty="0" err="1" smtClean="0"/>
              <a:t>negara</a:t>
            </a:r>
            <a:endParaRPr lang="en-US" dirty="0" smtClean="0"/>
          </a:p>
          <a:p>
            <a:pPr>
              <a:buNone/>
            </a:pPr>
            <a:r>
              <a:rPr lang="en-US" dirty="0" smtClean="0"/>
              <a:t>- </a:t>
            </a:r>
            <a:r>
              <a:rPr lang="en-US" dirty="0" err="1" smtClean="0"/>
              <a:t>Perencana</a:t>
            </a:r>
            <a:r>
              <a:rPr lang="en-US" dirty="0" smtClean="0"/>
              <a:t>, </a:t>
            </a:r>
            <a:r>
              <a:rPr lang="en-US" dirty="0" err="1" smtClean="0"/>
              <a:t>pelaksana</a:t>
            </a:r>
            <a:r>
              <a:rPr lang="en-US" dirty="0" smtClean="0"/>
              <a:t> </a:t>
            </a:r>
            <a:r>
              <a:rPr lang="en-US" dirty="0" err="1" smtClean="0"/>
              <a:t>dan</a:t>
            </a:r>
            <a:r>
              <a:rPr lang="en-US" dirty="0" smtClean="0"/>
              <a:t> </a:t>
            </a:r>
            <a:r>
              <a:rPr lang="en-US" dirty="0" err="1" smtClean="0"/>
              <a:t>pengawas</a:t>
            </a:r>
            <a:r>
              <a:rPr lang="en-US" dirty="0" smtClean="0"/>
              <a:t> </a:t>
            </a:r>
          </a:p>
          <a:p>
            <a:r>
              <a:rPr lang="en-US" dirty="0" err="1" smtClean="0"/>
              <a:t>Mobilisasi</a:t>
            </a:r>
            <a:r>
              <a:rPr lang="en-US" dirty="0" smtClean="0"/>
              <a:t> Pembangunan </a:t>
            </a:r>
          </a:p>
          <a:p>
            <a:pPr>
              <a:buNone/>
            </a:pP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Posisi</a:t>
            </a:r>
            <a:r>
              <a:rPr lang="en-US" dirty="0" smtClean="0"/>
              <a:t> </a:t>
            </a:r>
            <a:r>
              <a:rPr lang="en-US" dirty="0" err="1" smtClean="0"/>
              <a:t>Birokrasi</a:t>
            </a:r>
            <a:r>
              <a:rPr lang="en-US" dirty="0" smtClean="0"/>
              <a:t> </a:t>
            </a:r>
            <a:r>
              <a:rPr lang="en-US" dirty="0" err="1" smtClean="0"/>
              <a:t>Dalam</a:t>
            </a:r>
            <a:r>
              <a:rPr lang="en-US" dirty="0" smtClean="0"/>
              <a:t> </a:t>
            </a:r>
            <a:r>
              <a:rPr lang="en-US" dirty="0" err="1" smtClean="0"/>
              <a:t>Pemerintahan</a:t>
            </a:r>
            <a:endParaRPr lang="en-US" dirty="0"/>
          </a:p>
        </p:txBody>
      </p:sp>
      <p:sp>
        <p:nvSpPr>
          <p:cNvPr id="3" name="Content Placeholder 2"/>
          <p:cNvSpPr>
            <a:spLocks noGrp="1"/>
          </p:cNvSpPr>
          <p:nvPr>
            <p:ph idx="1"/>
          </p:nvPr>
        </p:nvSpPr>
        <p:spPr/>
        <p:txBody>
          <a:bodyPr/>
          <a:lstStyle/>
          <a:p>
            <a:r>
              <a:rPr lang="en-US" dirty="0" err="1" smtClean="0"/>
              <a:t>Sebagai</a:t>
            </a:r>
            <a:r>
              <a:rPr lang="en-US" dirty="0" smtClean="0"/>
              <a:t> </a:t>
            </a:r>
            <a:r>
              <a:rPr lang="en-US" dirty="0" err="1" smtClean="0"/>
              <a:t>aparatur</a:t>
            </a:r>
            <a:r>
              <a:rPr lang="en-US" dirty="0" smtClean="0"/>
              <a:t> </a:t>
            </a:r>
            <a:r>
              <a:rPr lang="en-US" dirty="0" err="1" smtClean="0"/>
              <a:t>negara</a:t>
            </a:r>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PNS  = </a:t>
            </a:r>
            <a:r>
              <a:rPr lang="en-US" dirty="0" err="1" smtClean="0"/>
              <a:t>Aparatur</a:t>
            </a:r>
            <a:r>
              <a:rPr lang="en-US" dirty="0" smtClean="0"/>
              <a:t> </a:t>
            </a:r>
            <a:r>
              <a:rPr lang="en-US" dirty="0" err="1" smtClean="0"/>
              <a:t>Sipil</a:t>
            </a:r>
            <a:r>
              <a:rPr lang="en-US" dirty="0" smtClean="0"/>
              <a:t> Negara (ASN)</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Lama </a:t>
            </a:r>
            <a:endParaRPr lang="en-US" dirty="0"/>
          </a:p>
        </p:txBody>
      </p:sp>
      <p:sp>
        <p:nvSpPr>
          <p:cNvPr id="3" name="Content Placeholder 2"/>
          <p:cNvSpPr>
            <a:spLocks noGrp="1"/>
          </p:cNvSpPr>
          <p:nvPr>
            <p:ph idx="1"/>
          </p:nvPr>
        </p:nvSpPr>
        <p:spPr/>
        <p:txBody>
          <a:bodyPr/>
          <a:lstStyle/>
          <a:p>
            <a:r>
              <a:rPr lang="en-US" dirty="0" err="1" smtClean="0"/>
              <a:t>Sabegai</a:t>
            </a:r>
            <a:r>
              <a:rPr lang="en-US" dirty="0" smtClean="0"/>
              <a:t> </a:t>
            </a:r>
            <a:r>
              <a:rPr lang="en-US" dirty="0" err="1" smtClean="0"/>
              <a:t>Abdi</a:t>
            </a:r>
            <a:r>
              <a:rPr lang="en-US" dirty="0" smtClean="0"/>
              <a:t> </a:t>
            </a:r>
            <a:r>
              <a:rPr lang="en-US" dirty="0" err="1" smtClean="0"/>
              <a:t>pemerintah</a:t>
            </a:r>
            <a:r>
              <a:rPr lang="en-US" dirty="0" smtClean="0"/>
              <a:t> </a:t>
            </a:r>
          </a:p>
          <a:p>
            <a:r>
              <a:rPr lang="en-US" dirty="0" err="1" smtClean="0"/>
              <a:t>Sebagai</a:t>
            </a:r>
            <a:r>
              <a:rPr lang="en-US" dirty="0" smtClean="0"/>
              <a:t> </a:t>
            </a:r>
            <a:r>
              <a:rPr lang="en-US" dirty="0" err="1" smtClean="0"/>
              <a:t>perantara</a:t>
            </a:r>
            <a:r>
              <a:rPr lang="en-US" dirty="0" smtClean="0"/>
              <a:t> </a:t>
            </a:r>
            <a:r>
              <a:rPr lang="en-US" dirty="0" err="1" smtClean="0"/>
              <a:t>antara</a:t>
            </a:r>
            <a:r>
              <a:rPr lang="en-US" dirty="0" smtClean="0"/>
              <a:t> </a:t>
            </a:r>
            <a:r>
              <a:rPr lang="en-US" dirty="0" err="1" smtClean="0"/>
              <a:t>rakyat</a:t>
            </a:r>
            <a:r>
              <a:rPr lang="en-US" dirty="0" smtClean="0"/>
              <a:t> </a:t>
            </a:r>
            <a:r>
              <a:rPr lang="en-US" dirty="0" err="1" smtClean="0"/>
              <a:t>dengan</a:t>
            </a:r>
            <a:r>
              <a:rPr lang="en-US" dirty="0" smtClean="0"/>
              <a:t> </a:t>
            </a:r>
            <a:r>
              <a:rPr lang="en-US" dirty="0" err="1" smtClean="0"/>
              <a:t>penguasa</a:t>
            </a:r>
            <a:endParaRPr lang="en-US" dirty="0" smtClean="0"/>
          </a:p>
          <a:p>
            <a:endParaRPr lang="en-US" dirty="0" smtClean="0"/>
          </a:p>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Baru</a:t>
            </a:r>
            <a:endParaRPr lang="en-US" dirty="0"/>
          </a:p>
        </p:txBody>
      </p:sp>
      <p:sp>
        <p:nvSpPr>
          <p:cNvPr id="3" name="Content Placeholder 2"/>
          <p:cNvSpPr>
            <a:spLocks noGrp="1"/>
          </p:cNvSpPr>
          <p:nvPr>
            <p:ph idx="1"/>
          </p:nvPr>
        </p:nvSpPr>
        <p:spPr/>
        <p:txBody>
          <a:bodyPr/>
          <a:lstStyle/>
          <a:p>
            <a:r>
              <a:rPr lang="en-US" dirty="0" err="1" smtClean="0"/>
              <a:t>Pelayanan</a:t>
            </a:r>
            <a:r>
              <a:rPr lang="en-US" dirty="0" smtClean="0"/>
              <a:t> </a:t>
            </a:r>
            <a:r>
              <a:rPr lang="en-US" dirty="0" err="1" smtClean="0"/>
              <a:t>publik</a:t>
            </a:r>
            <a:endParaRPr lang="en-US" dirty="0" smtClean="0"/>
          </a:p>
          <a:p>
            <a:r>
              <a:rPr lang="en-US" dirty="0" err="1" smtClean="0"/>
              <a:t>Bersifat</a:t>
            </a:r>
            <a:r>
              <a:rPr lang="en-US" dirty="0" smtClean="0"/>
              <a:t> </a:t>
            </a:r>
            <a:r>
              <a:rPr lang="en-US" dirty="0" err="1" smtClean="0"/>
              <a:t>apolitis</a:t>
            </a:r>
            <a:endParaRPr lang="en-US" dirty="0" smtClean="0"/>
          </a:p>
          <a:p>
            <a:r>
              <a:rPr lang="en-US" dirty="0" err="1" smtClean="0"/>
              <a:t>Pelaksana</a:t>
            </a:r>
            <a:r>
              <a:rPr lang="en-US" dirty="0" smtClean="0"/>
              <a:t> </a:t>
            </a:r>
            <a:r>
              <a:rPr lang="en-US" dirty="0" err="1" smtClean="0"/>
              <a:t>pembangunan</a:t>
            </a:r>
            <a:r>
              <a:rPr lang="en-US" dirty="0" smtClean="0"/>
              <a:t> </a:t>
            </a:r>
            <a:r>
              <a:rPr lang="en-US" dirty="0" err="1" smtClean="0"/>
              <a:t>profesional</a:t>
            </a:r>
            <a:endParaRPr lang="en-US" dirty="0" smtClean="0"/>
          </a:p>
          <a:p>
            <a:r>
              <a:rPr lang="en-US" dirty="0" err="1" smtClean="0"/>
              <a:t>Perencana</a:t>
            </a:r>
            <a:r>
              <a:rPr lang="en-US" dirty="0" smtClean="0"/>
              <a:t>, </a:t>
            </a:r>
            <a:r>
              <a:rPr lang="en-US" dirty="0" err="1" smtClean="0"/>
              <a:t>pelaksana</a:t>
            </a:r>
            <a:r>
              <a:rPr lang="en-US" dirty="0" smtClean="0"/>
              <a:t> </a:t>
            </a:r>
            <a:r>
              <a:rPr lang="en-US" dirty="0" err="1" smtClean="0"/>
              <a:t>dan</a:t>
            </a:r>
            <a:r>
              <a:rPr lang="en-US" dirty="0" smtClean="0"/>
              <a:t> </a:t>
            </a:r>
            <a:r>
              <a:rPr lang="en-US" dirty="0" err="1" smtClean="0"/>
              <a:t>pengawas</a:t>
            </a:r>
            <a:r>
              <a:rPr lang="en-US" dirty="0" smtClean="0"/>
              <a:t> </a:t>
            </a:r>
            <a:r>
              <a:rPr lang="en-US" dirty="0" err="1" smtClean="0"/>
              <a:t>kebijakan</a:t>
            </a:r>
            <a:r>
              <a:rPr lang="en-US" dirty="0" smtClean="0"/>
              <a:t> </a:t>
            </a:r>
            <a:r>
              <a:rPr lang="en-US" dirty="0" err="1" smtClean="0"/>
              <a:t>pemerintah</a:t>
            </a:r>
            <a:r>
              <a:rPr lang="en-US" dirty="0" smtClean="0"/>
              <a:t> (</a:t>
            </a:r>
            <a:r>
              <a:rPr lang="en-US" dirty="0" err="1" smtClean="0"/>
              <a:t>manajemen</a:t>
            </a:r>
            <a:r>
              <a:rPr lang="en-US" dirty="0" smtClean="0"/>
              <a:t> </a:t>
            </a:r>
            <a:r>
              <a:rPr lang="en-US" dirty="0" err="1" smtClean="0"/>
              <a:t>pemerintahan</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24744"/>
            <a:ext cx="8712968" cy="5733256"/>
          </a:xfrm>
        </p:spPr>
        <p:txBody>
          <a:bodyPr>
            <a:normAutofit fontScale="40000" lnSpcReduction="20000"/>
          </a:bodyPr>
          <a:lstStyle/>
          <a:p>
            <a:pPr>
              <a:buNone/>
            </a:pPr>
            <a:r>
              <a:rPr lang="id-ID" dirty="0" smtClean="0"/>
              <a:t>a</a:t>
            </a:r>
            <a:r>
              <a:rPr lang="id-ID" dirty="0"/>
              <a:t>.        </a:t>
            </a:r>
            <a:r>
              <a:rPr lang="id-ID" b="1" dirty="0"/>
              <a:t> </a:t>
            </a:r>
            <a:r>
              <a:rPr lang="id-ID" sz="3400" b="1" dirty="0"/>
              <a:t>Birokrasi sebagai organisasi </a:t>
            </a:r>
            <a:r>
              <a:rPr lang="id-ID" sz="3400" b="1" dirty="0" smtClean="0"/>
              <a:t>rasional</a:t>
            </a:r>
            <a:endParaRPr lang="id-ID" sz="3400" b="1" dirty="0"/>
          </a:p>
          <a:p>
            <a:pPr>
              <a:buNone/>
            </a:pPr>
            <a:r>
              <a:rPr lang="id-ID" sz="3400" dirty="0" smtClean="0"/>
              <a:t>	 </a:t>
            </a:r>
            <a:r>
              <a:rPr lang="id-ID" sz="3400" dirty="0"/>
              <a:t>Birokrasi sebagai organisasi rasional sebagian besar mengikut pada pemahaman Weber. Namun, rasional di sini patut dipahami bukan sebagai segalanya terukur secara pasti dan jelas. Kajian sosial tidap pernah menghasilkan sesuatu yang pasti menurut hipotesis yang diangkat. </a:t>
            </a:r>
            <a:endParaRPr lang="id-ID" sz="3400" dirty="0" smtClean="0"/>
          </a:p>
          <a:p>
            <a:pPr>
              <a:buNone/>
            </a:pPr>
            <a:r>
              <a:rPr lang="id-ID" sz="3400" dirty="0" smtClean="0"/>
              <a:t>	Birokrasi </a:t>
            </a:r>
            <a:r>
              <a:rPr lang="id-ID" sz="3400" dirty="0"/>
              <a:t>dapat dikatakan sebagai organisasi yang memaksimumkan efisiensi dalam administrasi. Secara teknis, birokrasi juga mengacu pada mode pengorganisasian dengan tujuan utamanya menjaga stabilitas dan efisiensi dalam organisasi-organisasi yang besar dan kompleks. Birokrasi juga mengacu pada susunan kegiatan yang rasional yang diarahkan untuk pencapaian tujuan-tujuan organisasi. </a:t>
            </a:r>
            <a:endParaRPr lang="id-ID" sz="3400" dirty="0" smtClean="0"/>
          </a:p>
          <a:p>
            <a:pPr>
              <a:buNone/>
            </a:pPr>
            <a:r>
              <a:rPr lang="id-ID" sz="3400" dirty="0" smtClean="0"/>
              <a:t>	Perbedaan </a:t>
            </a:r>
            <a:r>
              <a:rPr lang="id-ID" sz="3400" dirty="0"/>
              <a:t>dengan Weber adalah, jika Weber memaklumkan birokrasi sebagai “organisasi rasional”, Albrow memaksudkan birokrasi sebagai “organisasi yang di dalamnya manusia menerapkan kriteria rasionalitas terhadap tindakan mereka</a:t>
            </a:r>
            <a:r>
              <a:rPr lang="id-ID" sz="3400" dirty="0" smtClean="0"/>
              <a:t>.”</a:t>
            </a:r>
          </a:p>
          <a:p>
            <a:pPr>
              <a:buNone/>
            </a:pPr>
            <a:endParaRPr lang="id-ID" sz="3400" dirty="0" smtClean="0"/>
          </a:p>
          <a:p>
            <a:pPr>
              <a:buNone/>
            </a:pPr>
            <a:r>
              <a:rPr lang="id-ID" sz="3400" dirty="0"/>
              <a:t> b.       </a:t>
            </a:r>
            <a:r>
              <a:rPr lang="id-ID" sz="3400" b="1" dirty="0"/>
              <a:t> Birokrasi sebagai Inefesiensi Organisasi</a:t>
            </a:r>
            <a:endParaRPr lang="id-ID" sz="3400" b="1" dirty="0" smtClean="0"/>
          </a:p>
          <a:p>
            <a:pPr>
              <a:buNone/>
            </a:pPr>
            <a:r>
              <a:rPr lang="id-ID" sz="3400" dirty="0" smtClean="0"/>
              <a:t>	 </a:t>
            </a:r>
            <a:r>
              <a:rPr lang="id-ID" sz="3400" dirty="0"/>
              <a:t>Birokrasi merupakan antitesis (perlawanan) dari vitalitas administratif dan kretivitas manajerianl. Birokrasi juga dinyatakan sebagai susunan manifestasi kelembagaan yang cenderung ke arah infleksibilitas dan depersonalisasi. Selain itu, birokrasi juga mengacu pada ketidaksempurnaan dalam struktur dan fungsi dalam organisasi-organisasi besar.</a:t>
            </a:r>
            <a:endParaRPr lang="id-ID" sz="3400" dirty="0" smtClean="0"/>
          </a:p>
          <a:p>
            <a:pPr>
              <a:buNone/>
            </a:pPr>
            <a:r>
              <a:rPr lang="id-ID" sz="3400" dirty="0" smtClean="0"/>
              <a:t>	Birokrasi </a:t>
            </a:r>
            <a:r>
              <a:rPr lang="id-ID" sz="3400" dirty="0"/>
              <a:t>terlalu percaya kepada preseden (aturan yang dibuat sebelumnya), kurang inisiatif, penundaan (lamban dalam berbagai urusan), berkembangbiaknya formulir (terlalu banyak formalitas), duplikasi usaha, dan departementalisme. Birokrasi juga merupakan organisasi yang tidak dapat memperbaiki perilakunya dengan cara belajar dari kesalahannya. Aturan-aturan di dalam birokrasi cenderung dipakai para anggotanya untuk kepentingan diri sendiri.</a:t>
            </a:r>
            <a:endParaRPr lang="id-ID" sz="3400" dirty="0" smtClean="0"/>
          </a:p>
          <a:p>
            <a:pPr>
              <a:buNone/>
            </a:pPr>
            <a:r>
              <a:rPr lang="id-ID" sz="3400" dirty="0"/>
              <a:t>       </a:t>
            </a:r>
          </a:p>
        </p:txBody>
      </p:sp>
      <p:sp>
        <p:nvSpPr>
          <p:cNvPr id="2" name="Title 1"/>
          <p:cNvSpPr>
            <a:spLocks noGrp="1"/>
          </p:cNvSpPr>
          <p:nvPr>
            <p:ph type="title"/>
          </p:nvPr>
        </p:nvSpPr>
        <p:spPr/>
        <p:txBody>
          <a:bodyPr/>
          <a:lstStyle/>
          <a:p>
            <a:r>
              <a:rPr lang="id-ID" dirty="0" smtClean="0"/>
              <a:t>7 KONSEPSI birokrasi Albrow </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764704"/>
            <a:ext cx="8640960" cy="5904656"/>
          </a:xfrm>
        </p:spPr>
        <p:txBody>
          <a:bodyPr>
            <a:normAutofit fontScale="70000" lnSpcReduction="20000"/>
          </a:bodyPr>
          <a:lstStyle/>
          <a:p>
            <a:pPr>
              <a:buNone/>
            </a:pPr>
            <a:r>
              <a:rPr lang="id-ID" dirty="0" smtClean="0"/>
              <a:t>c</a:t>
            </a:r>
            <a:r>
              <a:rPr lang="id-ID" b="1" dirty="0" smtClean="0"/>
              <a:t>.   Birokrasi sebagai kekuasaan yang dijalankan oleh pejabat</a:t>
            </a:r>
            <a:r>
              <a:rPr lang="id-ID" dirty="0" smtClean="0"/>
              <a:t>.</a:t>
            </a:r>
          </a:p>
          <a:p>
            <a:pPr>
              <a:buNone/>
            </a:pPr>
            <a:r>
              <a:rPr lang="id-ID" dirty="0" smtClean="0"/>
              <a:t>	Birokrasi merupakan pelaksanaan kekuasaan oleh para administrator yang profesional. Atau, birokrasi merupakan pemerintahan oleh para pejabat. Dalam pengertian ini, pejabat memiliki kekuasaan untuk mengatur dan melakukan sesuatu. Juga, seringkali dikatakan birokrasi adalah kekuasaan para elit pejabat.</a:t>
            </a:r>
          </a:p>
          <a:p>
            <a:pPr>
              <a:buNone/>
            </a:pPr>
            <a:endParaRPr lang="id-ID" dirty="0" smtClean="0"/>
          </a:p>
          <a:p>
            <a:pPr>
              <a:buNone/>
            </a:pPr>
            <a:r>
              <a:rPr lang="id-ID" dirty="0" smtClean="0"/>
              <a:t>d.   </a:t>
            </a:r>
            <a:r>
              <a:rPr lang="id-ID" b="1" dirty="0" smtClean="0"/>
              <a:t>Birokrasi sebagai administrasi negara (publik</a:t>
            </a:r>
            <a:r>
              <a:rPr lang="id-ID" dirty="0" smtClean="0"/>
              <a:t>)</a:t>
            </a:r>
          </a:p>
          <a:p>
            <a:pPr>
              <a:buNone/>
            </a:pPr>
            <a:r>
              <a:rPr lang="id-ID" dirty="0"/>
              <a:t>	</a:t>
            </a:r>
            <a:r>
              <a:rPr lang="id-ID" dirty="0" smtClean="0"/>
              <a:t>Birokrasi merupakan komponen sistem politik, baik administrasi pemerintahan sipil ataupun publik. Ia mencakup semua pegawai pemerintah. Birokrasi merupakan sistem administrasi, yaitu struktur yang mengalokasikan barang dan jasa dalam suatu pemerintahan. Lewat birokrasi, kebijakan-kebijakan negara diimplementasikan.</a:t>
            </a:r>
          </a:p>
          <a:p>
            <a:pPr>
              <a:buNone/>
            </a:pPr>
            <a:endParaRPr lang="id-ID" dirty="0" smtClean="0"/>
          </a:p>
          <a:p>
            <a:pPr>
              <a:buNone/>
            </a:pPr>
            <a:r>
              <a:rPr lang="id-ID" dirty="0" smtClean="0"/>
              <a:t>e.  </a:t>
            </a:r>
            <a:r>
              <a:rPr lang="id-ID" b="1" dirty="0" smtClean="0"/>
              <a:t> Birokrasi sebagai administrasi yang dijalankan pejabat</a:t>
            </a:r>
            <a:r>
              <a:rPr lang="id-ID" dirty="0" smtClean="0"/>
              <a:t>.</a:t>
            </a:r>
          </a:p>
          <a:p>
            <a:pPr>
              <a:buNone/>
            </a:pPr>
            <a:r>
              <a:rPr lang="id-ID" dirty="0"/>
              <a:t>	</a:t>
            </a:r>
            <a:r>
              <a:rPr lang="id-ID" dirty="0" smtClean="0"/>
              <a:t>Birokrasi dianggap sebagai sebuah struktur (badan). Di struktur itu, staf-staf administrasi yang menjalankan otoritas keseharian menjadi bagian penting. Staf-staf itu terdiri dari orang-orang yang diangkat. Mereka inilah yang disebut birokrasai-birokrasi. Fungsi dari orang-orang itu disebut sebagai administrasi.</a:t>
            </a:r>
          </a:p>
          <a:p>
            <a:pPr>
              <a:buNone/>
            </a:pPr>
            <a:r>
              <a:rPr lang="id-ID" dirty="0" smtClean="0"/>
              <a:t>       </a:t>
            </a:r>
            <a:endParaRPr lang="id-ID" dirty="0"/>
          </a:p>
        </p:txBody>
      </p:sp>
      <p:sp>
        <p:nvSpPr>
          <p:cNvPr id="2" name="Title 1"/>
          <p:cNvSpPr>
            <a:spLocks noGrp="1"/>
          </p:cNvSpPr>
          <p:nvPr>
            <p:ph type="title"/>
          </p:nvPr>
        </p:nvSpPr>
        <p:spPr>
          <a:xfrm>
            <a:off x="457200" y="274638"/>
            <a:ext cx="8229600" cy="274042"/>
          </a:xfrm>
        </p:spPr>
        <p:txBody>
          <a:bodyPr>
            <a:normAutofit fontScale="90000"/>
          </a:bodyPr>
          <a:lstStyle/>
          <a:p>
            <a:endParaRPr lang="id-ID" dirty="0"/>
          </a:p>
        </p:txBody>
      </p:sp>
      <p:sp>
        <p:nvSpPr>
          <p:cNvPr id="4" name="Rectangle 3"/>
          <p:cNvSpPr/>
          <p:nvPr/>
        </p:nvSpPr>
        <p:spPr>
          <a:xfrm>
            <a:off x="467544" y="0"/>
            <a:ext cx="8280920" cy="369332"/>
          </a:xfrm>
          <a:prstGeom prst="rect">
            <a:avLst/>
          </a:prstGeom>
        </p:spPr>
        <p:txBody>
          <a:bodyPr wrap="square">
            <a:spAutoFit/>
          </a:bodyPr>
          <a:lstStyle/>
          <a:p>
            <a:r>
              <a:rPr lang="id-ID" dirty="0" smtClean="0"/>
              <a:t>      </a:t>
            </a: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Concours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666</TotalTime>
  <Words>3372</Words>
  <Application>Microsoft Office PowerPoint</Application>
  <PresentationFormat>On-screen Show (4:3)</PresentationFormat>
  <Paragraphs>380</Paragraphs>
  <Slides>76</Slides>
  <Notes>2</Notes>
  <HiddenSlides>0</HiddenSlides>
  <MMClips>0</MMClips>
  <ScaleCrop>false</ScaleCrop>
  <HeadingPairs>
    <vt:vector size="4" baseType="variant">
      <vt:variant>
        <vt:lpstr>Theme</vt:lpstr>
      </vt:variant>
      <vt:variant>
        <vt:i4>2</vt:i4>
      </vt:variant>
      <vt:variant>
        <vt:lpstr>Slide Titles</vt:lpstr>
      </vt:variant>
      <vt:variant>
        <vt:i4>76</vt:i4>
      </vt:variant>
    </vt:vector>
  </HeadingPairs>
  <TitlesOfParts>
    <vt:vector size="78" baseType="lpstr">
      <vt:lpstr>Origin</vt:lpstr>
      <vt:lpstr>Concourse</vt:lpstr>
      <vt:lpstr>BIROKRASI DAN GOVERNANCE</vt:lpstr>
      <vt:lpstr>ARTI BIROKRASI</vt:lpstr>
      <vt:lpstr>Slide 3</vt:lpstr>
      <vt:lpstr>BIROKRASI IDEAL WEBER</vt:lpstr>
      <vt:lpstr>BIROKRASI : SISTEM LEGAL RASIONAL</vt:lpstr>
      <vt:lpstr>KEDUDUKAN STAF DI SEBUAH ORGANISASI LEGAL-RASIONAL</vt:lpstr>
      <vt:lpstr>PEMBATASAN KEKUASAAN BIROKRASI</vt:lpstr>
      <vt:lpstr>7 KONSEPSI birokrasi Albrow </vt:lpstr>
      <vt:lpstr>Slide 9</vt:lpstr>
      <vt:lpstr>Slide 10</vt:lpstr>
      <vt:lpstr>Tata Kelola</vt:lpstr>
      <vt:lpstr>Tata Kelola yang Baik</vt:lpstr>
      <vt:lpstr>Rumusan Good Governance</vt:lpstr>
      <vt:lpstr>Aspek Good Governance</vt:lpstr>
      <vt:lpstr>Prinsip Transparansi</vt:lpstr>
      <vt:lpstr>Prinsip Akuntabilitas</vt:lpstr>
      <vt:lpstr>PEMERINTAH </vt:lpstr>
      <vt:lpstr>FUNGSI PEMERINTAH</vt:lpstr>
      <vt:lpstr>Slide 19</vt:lpstr>
      <vt:lpstr>BIROKRASI BERDASAR TUGAS POKOK</vt:lpstr>
      <vt:lpstr>PERAN BIROKRASI DALAM PEMERINTAHAN</vt:lpstr>
      <vt:lpstr>Slide 22</vt:lpstr>
      <vt:lpstr>Slide 23</vt:lpstr>
      <vt:lpstr>Slide 24</vt:lpstr>
      <vt:lpstr>FUNGSI BIROKRASI DARI ANDREW HEYWOOD </vt:lpstr>
      <vt:lpstr>Slide 26</vt:lpstr>
      <vt:lpstr>Slide 27</vt:lpstr>
      <vt:lpstr>Slide 28</vt:lpstr>
      <vt:lpstr>BIROKRASI INDONESIA</vt:lpstr>
      <vt:lpstr>Slide 30</vt:lpstr>
      <vt:lpstr>BIROKRASI PATRIMONIAL</vt:lpstr>
      <vt:lpstr>BIROKRASI POLITIK</vt:lpstr>
      <vt:lpstr>KONSEP DASAR BIROKRASI</vt:lpstr>
      <vt:lpstr>Istilah Birokrasi</vt:lpstr>
      <vt:lpstr>Secara Etimologis</vt:lpstr>
      <vt:lpstr>Di populerkan oleh:</vt:lpstr>
      <vt:lpstr>Pengertian Birokrasi</vt:lpstr>
      <vt:lpstr>Lanjutan…</vt:lpstr>
      <vt:lpstr>Slide 39</vt:lpstr>
      <vt:lpstr>Sejarah Muncul Birokrasi</vt:lpstr>
      <vt:lpstr>Mengapa Birokrasi Diperlukan Negara ?</vt:lpstr>
      <vt:lpstr>Lanjutan  Mengapa Birokrasi Diperlukan  Negara ? </vt:lpstr>
      <vt:lpstr>Karakteristik Birokrasi Meliputi:</vt:lpstr>
      <vt:lpstr>Cepiku dan Mitilelu (2010: 57), tiga karakteristik Birokrasi yang dikemukakan Weber (1922 : 956-963),</vt:lpstr>
      <vt:lpstr>Blau dan Meyer  (Merujuk pada Weber) dan Mohtar Masoed:</vt:lpstr>
      <vt:lpstr>Slide 46</vt:lpstr>
      <vt:lpstr>7 KONSEPSI birokrasi Albrow </vt:lpstr>
      <vt:lpstr>Slide 48</vt:lpstr>
      <vt:lpstr>Slide 49</vt:lpstr>
      <vt:lpstr>Pathology Birokrasi </vt:lpstr>
      <vt:lpstr>Slide 51</vt:lpstr>
      <vt:lpstr>SEJARAH MUNCULNYA BIROKRASI DI INDONESIA</vt:lpstr>
      <vt:lpstr>Birokrasi Masa Kerajaan</vt:lpstr>
      <vt:lpstr>Lanjutan Masa Kerajaan…</vt:lpstr>
      <vt:lpstr>Birokrasi Masa Kolonial</vt:lpstr>
      <vt:lpstr>Masa Demokrasi Liberal</vt:lpstr>
      <vt:lpstr>Birokrasi Masa Demokrasi  Terpimpin</vt:lpstr>
      <vt:lpstr>Birokrasi Masa Orba</vt:lpstr>
      <vt:lpstr>BIROKRASI PATRIMONIAL</vt:lpstr>
      <vt:lpstr>BIROKRASI POLITIK</vt:lpstr>
      <vt:lpstr>MODEL –MODEL BIROKRASI</vt:lpstr>
      <vt:lpstr>Ledivina Carino dalam Maksum (2010:</vt:lpstr>
      <vt:lpstr>Model Pluralis</vt:lpstr>
      <vt:lpstr>Model Birokrasi Pelayan Golongan Berkuasa. </vt:lpstr>
      <vt:lpstr>Model Birokrasi Relatif – Otonom-.</vt:lpstr>
      <vt:lpstr>Tiga model birokrasi yang dapat dihubungan dengan reformasi administrasi dari Hanh Been Lee</vt:lpstr>
      <vt:lpstr>Open Bureaucracy</vt:lpstr>
      <vt:lpstr>Closed Bureaucracy</vt:lpstr>
      <vt:lpstr>Slide 69</vt:lpstr>
      <vt:lpstr>Mixed Bureaucracy,</vt:lpstr>
      <vt:lpstr>Fungsi atau Peran Birokrasi</vt:lpstr>
      <vt:lpstr>Fungsi Birokrasi</vt:lpstr>
      <vt:lpstr>Posisi Birokrasi Dalam Pemerintahan</vt:lpstr>
      <vt:lpstr>PNS  = Aparatur Sipil Negara (ASN)</vt:lpstr>
      <vt:lpstr>Lama </vt:lpstr>
      <vt:lpstr>Baru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BIROKRASI DAN GOVERNANCE</dc:title>
  <dc:creator>endang sulastri</dc:creator>
  <cp:lastModifiedBy>yudi</cp:lastModifiedBy>
  <cp:revision>12</cp:revision>
  <dcterms:created xsi:type="dcterms:W3CDTF">2013-10-09T23:32:40Z</dcterms:created>
  <dcterms:modified xsi:type="dcterms:W3CDTF">2016-09-08T05:47:11Z</dcterms:modified>
</cp:coreProperties>
</file>