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3" r:id="rId4"/>
    <p:sldId id="264" r:id="rId5"/>
    <p:sldId id="268" r:id="rId6"/>
    <p:sldId id="270" r:id="rId7"/>
    <p:sldId id="272" r:id="rId8"/>
    <p:sldId id="274" r:id="rId9"/>
    <p:sldId id="266" r:id="rId10"/>
    <p:sldId id="279" r:id="rId11"/>
    <p:sldId id="281" r:id="rId12"/>
    <p:sldId id="294" r:id="rId13"/>
    <p:sldId id="296" r:id="rId14"/>
    <p:sldId id="297" r:id="rId15"/>
    <p:sldId id="298" r:id="rId16"/>
    <p:sldId id="299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301B0-C06A-4904-9AB9-548DA2AE471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F1BD2190-CB07-4544-A4BA-3B28B920032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Individu </a:t>
          </a:r>
        </a:p>
      </dgm:t>
    </dgm:pt>
    <dgm:pt modelId="{334EB229-6DD5-41E2-BEE1-A4506295D24D}" type="parTrans" cxnId="{61EEC4FD-2C0D-4631-8CF5-5766A4085E98}">
      <dgm:prSet/>
      <dgm:spPr/>
      <dgm:t>
        <a:bodyPr/>
        <a:lstStyle/>
        <a:p>
          <a:endParaRPr lang="en-ID"/>
        </a:p>
      </dgm:t>
    </dgm:pt>
    <dgm:pt modelId="{D7D96881-0A5F-4E15-A385-8329A4B560D5}" type="sibTrans" cxnId="{61EEC4FD-2C0D-4631-8CF5-5766A4085E98}">
      <dgm:prSet/>
      <dgm:spPr/>
      <dgm:t>
        <a:bodyPr/>
        <a:lstStyle/>
        <a:p>
          <a:endParaRPr lang="en-ID"/>
        </a:p>
      </dgm:t>
    </dgm:pt>
    <dgm:pt modelId="{68F71A6D-5F55-40AA-BFED-6227EA299A2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Keluarga</a:t>
          </a:r>
        </a:p>
      </dgm:t>
    </dgm:pt>
    <dgm:pt modelId="{F5C972F6-7C7C-4AEC-BB75-94B8F7472957}" type="parTrans" cxnId="{D760F0F8-1157-4DAA-97BF-BDB81A175D78}">
      <dgm:prSet/>
      <dgm:spPr/>
      <dgm:t>
        <a:bodyPr/>
        <a:lstStyle/>
        <a:p>
          <a:endParaRPr lang="en-ID"/>
        </a:p>
      </dgm:t>
    </dgm:pt>
    <dgm:pt modelId="{F052C51D-34DA-4A23-97F8-997642F7F84C}" type="sibTrans" cxnId="{D760F0F8-1157-4DAA-97BF-BDB81A175D78}">
      <dgm:prSet/>
      <dgm:spPr/>
      <dgm:t>
        <a:bodyPr/>
        <a:lstStyle/>
        <a:p>
          <a:endParaRPr lang="en-ID"/>
        </a:p>
      </dgm:t>
    </dgm:pt>
    <dgm:pt modelId="{0F8D90B5-D944-41F4-9614-ADFF31E80A1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Masyarakat</a:t>
          </a:r>
        </a:p>
      </dgm:t>
    </dgm:pt>
    <dgm:pt modelId="{4E05764D-0865-460A-912B-387CAD24A532}" type="parTrans" cxnId="{CE2456FD-1555-49AB-AFB5-DDD021FE91CB}">
      <dgm:prSet/>
      <dgm:spPr/>
      <dgm:t>
        <a:bodyPr/>
        <a:lstStyle/>
        <a:p>
          <a:endParaRPr lang="en-ID"/>
        </a:p>
      </dgm:t>
    </dgm:pt>
    <dgm:pt modelId="{CB913890-6CA4-4043-87AF-25EE40F84EEB}" type="sibTrans" cxnId="{CE2456FD-1555-49AB-AFB5-DDD021FE91CB}">
      <dgm:prSet/>
      <dgm:spPr/>
      <dgm:t>
        <a:bodyPr/>
        <a:lstStyle/>
        <a:p>
          <a:endParaRPr lang="en-ID"/>
        </a:p>
      </dgm:t>
    </dgm:pt>
    <dgm:pt modelId="{3CF1FA12-8381-4815-919D-136A0640BD48}" type="pres">
      <dgm:prSet presAssocID="{57E301B0-C06A-4904-9AB9-548DA2AE4715}" presName="composite" presStyleCnt="0">
        <dgm:presLayoutVars>
          <dgm:chMax val="5"/>
          <dgm:dir/>
          <dgm:resizeHandles val="exact"/>
        </dgm:presLayoutVars>
      </dgm:prSet>
      <dgm:spPr/>
    </dgm:pt>
    <dgm:pt modelId="{60470565-4EDD-4F55-B8E0-8B0A458F47ED}" type="pres">
      <dgm:prSet presAssocID="{F1BD2190-CB07-4544-A4BA-3B28B920032B}" presName="circle1" presStyleLbl="lnNode1" presStyleIdx="0" presStyleCnt="3"/>
      <dgm:spPr/>
    </dgm:pt>
    <dgm:pt modelId="{8B5AD473-A99D-4C74-B9B1-2A7E6782A1A9}" type="pres">
      <dgm:prSet presAssocID="{F1BD2190-CB07-4544-A4BA-3B28B920032B}" presName="text1" presStyleLbl="revTx" presStyleIdx="0" presStyleCnt="3">
        <dgm:presLayoutVars>
          <dgm:bulletEnabled val="1"/>
        </dgm:presLayoutVars>
      </dgm:prSet>
      <dgm:spPr/>
    </dgm:pt>
    <dgm:pt modelId="{6754A999-0271-48A6-B3A8-5F314CC2018E}" type="pres">
      <dgm:prSet presAssocID="{F1BD2190-CB07-4544-A4BA-3B28B920032B}" presName="line1" presStyleLbl="callout" presStyleIdx="0" presStyleCnt="6"/>
      <dgm:spPr/>
    </dgm:pt>
    <dgm:pt modelId="{B7F13C2E-66CC-410C-8C61-D15DA3DB21DB}" type="pres">
      <dgm:prSet presAssocID="{F1BD2190-CB07-4544-A4BA-3B28B920032B}" presName="d1" presStyleLbl="callout" presStyleIdx="1" presStyleCnt="6"/>
      <dgm:spPr/>
    </dgm:pt>
    <dgm:pt modelId="{B867C1E3-AAB5-418E-8287-1D4BE3DE5C52}" type="pres">
      <dgm:prSet presAssocID="{68F71A6D-5F55-40AA-BFED-6227EA299A22}" presName="circle2" presStyleLbl="lnNode1" presStyleIdx="1" presStyleCnt="3"/>
      <dgm:spPr/>
    </dgm:pt>
    <dgm:pt modelId="{FAACB17C-1349-4724-B29B-88D2DA092E08}" type="pres">
      <dgm:prSet presAssocID="{68F71A6D-5F55-40AA-BFED-6227EA299A22}" presName="text2" presStyleLbl="revTx" presStyleIdx="1" presStyleCnt="3">
        <dgm:presLayoutVars>
          <dgm:bulletEnabled val="1"/>
        </dgm:presLayoutVars>
      </dgm:prSet>
      <dgm:spPr/>
    </dgm:pt>
    <dgm:pt modelId="{DBDB779C-4E04-423C-9E0E-C0D534B40C0D}" type="pres">
      <dgm:prSet presAssocID="{68F71A6D-5F55-40AA-BFED-6227EA299A22}" presName="line2" presStyleLbl="callout" presStyleIdx="2" presStyleCnt="6"/>
      <dgm:spPr/>
    </dgm:pt>
    <dgm:pt modelId="{B96E7E96-8305-445D-9F55-6E3D090BE5B1}" type="pres">
      <dgm:prSet presAssocID="{68F71A6D-5F55-40AA-BFED-6227EA299A22}" presName="d2" presStyleLbl="callout" presStyleIdx="3" presStyleCnt="6"/>
      <dgm:spPr/>
    </dgm:pt>
    <dgm:pt modelId="{D14C4FB9-3BEB-4B5D-9844-8B59EC6FDDDA}" type="pres">
      <dgm:prSet presAssocID="{0F8D90B5-D944-41F4-9614-ADFF31E80A1B}" presName="circle3" presStyleLbl="lnNode1" presStyleIdx="2" presStyleCnt="3"/>
      <dgm:spPr/>
    </dgm:pt>
    <dgm:pt modelId="{DB07A746-DCA0-4227-86FB-D994743A7559}" type="pres">
      <dgm:prSet presAssocID="{0F8D90B5-D944-41F4-9614-ADFF31E80A1B}" presName="text3" presStyleLbl="revTx" presStyleIdx="2" presStyleCnt="3">
        <dgm:presLayoutVars>
          <dgm:bulletEnabled val="1"/>
        </dgm:presLayoutVars>
      </dgm:prSet>
      <dgm:spPr/>
    </dgm:pt>
    <dgm:pt modelId="{03723580-207F-40C0-87F5-F14125B0AEE0}" type="pres">
      <dgm:prSet presAssocID="{0F8D90B5-D944-41F4-9614-ADFF31E80A1B}" presName="line3" presStyleLbl="callout" presStyleIdx="4" presStyleCnt="6"/>
      <dgm:spPr/>
    </dgm:pt>
    <dgm:pt modelId="{357011D7-C996-40C2-8C3D-02B87E2A20B2}" type="pres">
      <dgm:prSet presAssocID="{0F8D90B5-D944-41F4-9614-ADFF31E80A1B}" presName="d3" presStyleLbl="callout" presStyleIdx="5" presStyleCnt="6"/>
      <dgm:spPr/>
    </dgm:pt>
  </dgm:ptLst>
  <dgm:cxnLst>
    <dgm:cxn modelId="{3514D512-80A5-4651-B1CA-51D9D4B1E205}" type="presOf" srcId="{68F71A6D-5F55-40AA-BFED-6227EA299A22}" destId="{FAACB17C-1349-4724-B29B-88D2DA092E08}" srcOrd="0" destOrd="0" presId="urn:microsoft.com/office/officeart/2005/8/layout/target1"/>
    <dgm:cxn modelId="{EC81EB44-0618-40B4-96F5-BFAFCA227C1E}" type="presOf" srcId="{57E301B0-C06A-4904-9AB9-548DA2AE4715}" destId="{3CF1FA12-8381-4815-919D-136A0640BD48}" srcOrd="0" destOrd="0" presId="urn:microsoft.com/office/officeart/2005/8/layout/target1"/>
    <dgm:cxn modelId="{9F90E9D0-79EF-4728-85B1-41AE9468137E}" type="presOf" srcId="{0F8D90B5-D944-41F4-9614-ADFF31E80A1B}" destId="{DB07A746-DCA0-4227-86FB-D994743A7559}" srcOrd="0" destOrd="0" presId="urn:microsoft.com/office/officeart/2005/8/layout/target1"/>
    <dgm:cxn modelId="{D760F0F8-1157-4DAA-97BF-BDB81A175D78}" srcId="{57E301B0-C06A-4904-9AB9-548DA2AE4715}" destId="{68F71A6D-5F55-40AA-BFED-6227EA299A22}" srcOrd="1" destOrd="0" parTransId="{F5C972F6-7C7C-4AEC-BB75-94B8F7472957}" sibTransId="{F052C51D-34DA-4A23-97F8-997642F7F84C}"/>
    <dgm:cxn modelId="{12DD83FB-4863-4212-AA8A-ABCC57ED5892}" type="presOf" srcId="{F1BD2190-CB07-4544-A4BA-3B28B920032B}" destId="{8B5AD473-A99D-4C74-B9B1-2A7E6782A1A9}" srcOrd="0" destOrd="0" presId="urn:microsoft.com/office/officeart/2005/8/layout/target1"/>
    <dgm:cxn modelId="{CE2456FD-1555-49AB-AFB5-DDD021FE91CB}" srcId="{57E301B0-C06A-4904-9AB9-548DA2AE4715}" destId="{0F8D90B5-D944-41F4-9614-ADFF31E80A1B}" srcOrd="2" destOrd="0" parTransId="{4E05764D-0865-460A-912B-387CAD24A532}" sibTransId="{CB913890-6CA4-4043-87AF-25EE40F84EEB}"/>
    <dgm:cxn modelId="{61EEC4FD-2C0D-4631-8CF5-5766A4085E98}" srcId="{57E301B0-C06A-4904-9AB9-548DA2AE4715}" destId="{F1BD2190-CB07-4544-A4BA-3B28B920032B}" srcOrd="0" destOrd="0" parTransId="{334EB229-6DD5-41E2-BEE1-A4506295D24D}" sibTransId="{D7D96881-0A5F-4E15-A385-8329A4B560D5}"/>
    <dgm:cxn modelId="{22AD2E3C-A809-49D5-8175-65ABED3E41DB}" type="presParOf" srcId="{3CF1FA12-8381-4815-919D-136A0640BD48}" destId="{60470565-4EDD-4F55-B8E0-8B0A458F47ED}" srcOrd="0" destOrd="0" presId="urn:microsoft.com/office/officeart/2005/8/layout/target1"/>
    <dgm:cxn modelId="{A0907E00-D452-4912-9782-6F620ED53207}" type="presParOf" srcId="{3CF1FA12-8381-4815-919D-136A0640BD48}" destId="{8B5AD473-A99D-4C74-B9B1-2A7E6782A1A9}" srcOrd="1" destOrd="0" presId="urn:microsoft.com/office/officeart/2005/8/layout/target1"/>
    <dgm:cxn modelId="{D7574FBC-5AD5-480A-8EB3-83F63C5ABF55}" type="presParOf" srcId="{3CF1FA12-8381-4815-919D-136A0640BD48}" destId="{6754A999-0271-48A6-B3A8-5F314CC2018E}" srcOrd="2" destOrd="0" presId="urn:microsoft.com/office/officeart/2005/8/layout/target1"/>
    <dgm:cxn modelId="{7B517486-226F-4C11-BA54-9A48A5CD47E0}" type="presParOf" srcId="{3CF1FA12-8381-4815-919D-136A0640BD48}" destId="{B7F13C2E-66CC-410C-8C61-D15DA3DB21DB}" srcOrd="3" destOrd="0" presId="urn:microsoft.com/office/officeart/2005/8/layout/target1"/>
    <dgm:cxn modelId="{5AE6A59A-EBDC-48F7-882B-B062EDB4C900}" type="presParOf" srcId="{3CF1FA12-8381-4815-919D-136A0640BD48}" destId="{B867C1E3-AAB5-418E-8287-1D4BE3DE5C52}" srcOrd="4" destOrd="0" presId="urn:microsoft.com/office/officeart/2005/8/layout/target1"/>
    <dgm:cxn modelId="{DF34C018-E5A5-45CF-953B-5ADD91A8119D}" type="presParOf" srcId="{3CF1FA12-8381-4815-919D-136A0640BD48}" destId="{FAACB17C-1349-4724-B29B-88D2DA092E08}" srcOrd="5" destOrd="0" presId="urn:microsoft.com/office/officeart/2005/8/layout/target1"/>
    <dgm:cxn modelId="{A23A52B8-3469-4CF2-88A1-45BE4C5FEC69}" type="presParOf" srcId="{3CF1FA12-8381-4815-919D-136A0640BD48}" destId="{DBDB779C-4E04-423C-9E0E-C0D534B40C0D}" srcOrd="6" destOrd="0" presId="urn:microsoft.com/office/officeart/2005/8/layout/target1"/>
    <dgm:cxn modelId="{7A6D4B6D-637B-477D-9D6A-E1C48A84FABE}" type="presParOf" srcId="{3CF1FA12-8381-4815-919D-136A0640BD48}" destId="{B96E7E96-8305-445D-9F55-6E3D090BE5B1}" srcOrd="7" destOrd="0" presId="urn:microsoft.com/office/officeart/2005/8/layout/target1"/>
    <dgm:cxn modelId="{D9C2EEFD-4592-4383-AA16-CBBC264A52AE}" type="presParOf" srcId="{3CF1FA12-8381-4815-919D-136A0640BD48}" destId="{D14C4FB9-3BEB-4B5D-9844-8B59EC6FDDDA}" srcOrd="8" destOrd="0" presId="urn:microsoft.com/office/officeart/2005/8/layout/target1"/>
    <dgm:cxn modelId="{EED5CDD5-C728-4905-AD11-A0003E548F24}" type="presParOf" srcId="{3CF1FA12-8381-4815-919D-136A0640BD48}" destId="{DB07A746-DCA0-4227-86FB-D994743A7559}" srcOrd="9" destOrd="0" presId="urn:microsoft.com/office/officeart/2005/8/layout/target1"/>
    <dgm:cxn modelId="{7AFE235D-B752-4D8C-B993-D4DEEA2D840F}" type="presParOf" srcId="{3CF1FA12-8381-4815-919D-136A0640BD48}" destId="{03723580-207F-40C0-87F5-F14125B0AEE0}" srcOrd="10" destOrd="0" presId="urn:microsoft.com/office/officeart/2005/8/layout/target1"/>
    <dgm:cxn modelId="{0F4E5774-917A-4F0E-994C-46F8C5F83657}" type="presParOf" srcId="{3CF1FA12-8381-4815-919D-136A0640BD48}" destId="{357011D7-C996-40C2-8C3D-02B87E2A20B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4FB9-3BEB-4B5D-9844-8B59EC6FDDDA}">
      <dsp:nvSpPr>
        <dsp:cNvPr id="0" name=""/>
        <dsp:cNvSpPr/>
      </dsp:nvSpPr>
      <dsp:spPr>
        <a:xfrm>
          <a:off x="1504950" y="952500"/>
          <a:ext cx="2857500" cy="285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7C1E3-AAB5-418E-8287-1D4BE3DE5C52}">
      <dsp:nvSpPr>
        <dsp:cNvPr id="0" name=""/>
        <dsp:cNvSpPr/>
      </dsp:nvSpPr>
      <dsp:spPr>
        <a:xfrm>
          <a:off x="2076450" y="1524000"/>
          <a:ext cx="1714500" cy="171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70565-4EDD-4F55-B8E0-8B0A458F47ED}">
      <dsp:nvSpPr>
        <dsp:cNvPr id="0" name=""/>
        <dsp:cNvSpPr/>
      </dsp:nvSpPr>
      <dsp:spPr>
        <a:xfrm>
          <a:off x="2647950" y="209550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AD473-A99D-4C74-B9B1-2A7E6782A1A9}">
      <dsp:nvSpPr>
        <dsp:cNvPr id="0" name=""/>
        <dsp:cNvSpPr/>
      </dsp:nvSpPr>
      <dsp:spPr>
        <a:xfrm>
          <a:off x="4838700" y="0"/>
          <a:ext cx="1428750" cy="83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Individu </a:t>
          </a:r>
        </a:p>
      </dsp:txBody>
      <dsp:txXfrm>
        <a:off x="4838700" y="0"/>
        <a:ext cx="1428750" cy="833437"/>
      </dsp:txXfrm>
    </dsp:sp>
    <dsp:sp modelId="{6754A999-0271-48A6-B3A8-5F314CC2018E}">
      <dsp:nvSpPr>
        <dsp:cNvPr id="0" name=""/>
        <dsp:cNvSpPr/>
      </dsp:nvSpPr>
      <dsp:spPr>
        <a:xfrm>
          <a:off x="4481512" y="416718"/>
          <a:ext cx="357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3C2E-66CC-410C-8C61-D15DA3DB21DB}">
      <dsp:nvSpPr>
        <dsp:cNvPr id="0" name=""/>
        <dsp:cNvSpPr/>
      </dsp:nvSpPr>
      <dsp:spPr>
        <a:xfrm rot="5400000">
          <a:off x="2724864" y="626030"/>
          <a:ext cx="1964054" cy="154638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CB17C-1349-4724-B29B-88D2DA092E08}">
      <dsp:nvSpPr>
        <dsp:cNvPr id="0" name=""/>
        <dsp:cNvSpPr/>
      </dsp:nvSpPr>
      <dsp:spPr>
        <a:xfrm>
          <a:off x="4838700" y="833437"/>
          <a:ext cx="1428750" cy="83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Keluarga</a:t>
          </a:r>
        </a:p>
      </dsp:txBody>
      <dsp:txXfrm>
        <a:off x="4838700" y="833437"/>
        <a:ext cx="1428750" cy="833437"/>
      </dsp:txXfrm>
    </dsp:sp>
    <dsp:sp modelId="{DBDB779C-4E04-423C-9E0E-C0D534B40C0D}">
      <dsp:nvSpPr>
        <dsp:cNvPr id="0" name=""/>
        <dsp:cNvSpPr/>
      </dsp:nvSpPr>
      <dsp:spPr>
        <a:xfrm>
          <a:off x="4481512" y="1250156"/>
          <a:ext cx="357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E7E96-8305-445D-9F55-6E3D090BE5B1}">
      <dsp:nvSpPr>
        <dsp:cNvPr id="0" name=""/>
        <dsp:cNvSpPr/>
      </dsp:nvSpPr>
      <dsp:spPr>
        <a:xfrm rot="5400000">
          <a:off x="3146440" y="1446466"/>
          <a:ext cx="1530477" cy="11368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7A746-DCA0-4227-86FB-D994743A7559}">
      <dsp:nvSpPr>
        <dsp:cNvPr id="0" name=""/>
        <dsp:cNvSpPr/>
      </dsp:nvSpPr>
      <dsp:spPr>
        <a:xfrm>
          <a:off x="4838700" y="1666874"/>
          <a:ext cx="1428750" cy="83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Masyarakat</a:t>
          </a:r>
        </a:p>
      </dsp:txBody>
      <dsp:txXfrm>
        <a:off x="4838700" y="1666874"/>
        <a:ext cx="1428750" cy="833437"/>
      </dsp:txXfrm>
    </dsp:sp>
    <dsp:sp modelId="{03723580-207F-40C0-87F5-F14125B0AEE0}">
      <dsp:nvSpPr>
        <dsp:cNvPr id="0" name=""/>
        <dsp:cNvSpPr/>
      </dsp:nvSpPr>
      <dsp:spPr>
        <a:xfrm>
          <a:off x="4481512" y="2083593"/>
          <a:ext cx="357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011D7-C996-40C2-8C3D-02B87E2A20B2}">
      <dsp:nvSpPr>
        <dsp:cNvPr id="0" name=""/>
        <dsp:cNvSpPr/>
      </dsp:nvSpPr>
      <dsp:spPr>
        <a:xfrm rot="5400000">
          <a:off x="3568541" y="2266235"/>
          <a:ext cx="1093470" cy="7272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4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3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7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955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3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1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3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5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1612266" y="695325"/>
            <a:ext cx="8422005" cy="1186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ctr">
              <a:lnSpc>
                <a:spcPts val="4300"/>
              </a:lnSpc>
              <a:spcBef>
                <a:spcPts val="235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2963" b="1" spc="-53">
                <a:solidFill>
                  <a:srgbClr val="000000"/>
                </a:solidFill>
                <a:latin typeface="Arial" panose="22635452340000000000" pitchFamily="2"/>
              </a:rPr>
              <a:t>TARGET PELAYANAN KEPERAWATAN: </a:t>
            </a:r>
          </a:p>
          <a:p>
            <a:pPr marL="0" marR="0" indent="0" algn="ctr">
              <a:lnSpc>
                <a:spcPts val="43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2963" b="1" spc="-8">
                <a:solidFill>
                  <a:srgbClr val="000000"/>
                </a:solidFill>
                <a:latin typeface="Arial" panose="22635452340000000000" pitchFamily="2"/>
              </a:rPr>
              <a:t>RENTANG SEHAT-RISIKO-SAKIT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1256031" y="3333116"/>
            <a:ext cx="2017395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4613" spc="-319">
                <a:solidFill>
                  <a:srgbClr val="000000"/>
                </a:solidFill>
                <a:latin typeface="Tahoma" panose="22635452340000000000" pitchFamily="2"/>
              </a:rPr>
              <a:t>Sehat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5090160" y="3333116"/>
            <a:ext cx="2057400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4613" spc="-315">
                <a:solidFill>
                  <a:srgbClr val="000000"/>
                </a:solidFill>
                <a:latin typeface="Tahoma" panose="22635452340000000000" pitchFamily="2"/>
              </a:rPr>
              <a:t>Risiko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9064625" y="3333116"/>
            <a:ext cx="1767840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4613" spc="-251">
                <a:solidFill>
                  <a:srgbClr val="000000"/>
                </a:solidFill>
                <a:latin typeface="Tahoma" panose="22635452340000000000" pitchFamily="2"/>
              </a:rPr>
              <a:t>Sakit </a:t>
            </a:r>
          </a:p>
        </p:txBody>
      </p:sp>
    </p:spTree>
    <p:extLst>
      <p:ext uri="{BB962C8B-B14F-4D97-AF65-F5344CB8AC3E}">
        <p14:creationId xmlns:p14="http://schemas.microsoft.com/office/powerpoint/2010/main" val="22748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27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969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5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9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702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27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34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FA49-B105-4A10-9541-1256831B6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ASUHAN KEPERAWATAN JIWA SEHAT: Ibu </a:t>
            </a:r>
            <a:r>
              <a:rPr lang="en-US" sz="2800" b="1" dirty="0" err="1"/>
              <a:t>Hamil</a:t>
            </a:r>
            <a:r>
              <a:rPr lang="en-US" sz="2800" b="1" dirty="0"/>
              <a:t>, </a:t>
            </a:r>
            <a:r>
              <a:rPr lang="en-US" sz="2800" b="1" dirty="0" err="1"/>
              <a:t>Usia</a:t>
            </a:r>
            <a:r>
              <a:rPr lang="en-US" sz="2800" b="1" dirty="0"/>
              <a:t> </a:t>
            </a:r>
            <a:r>
              <a:rPr lang="en-US" sz="2800" b="1" dirty="0" err="1"/>
              <a:t>Infan</a:t>
            </a:r>
            <a:r>
              <a:rPr lang="en-US" sz="2800" b="1" dirty="0"/>
              <a:t> dan </a:t>
            </a:r>
            <a:r>
              <a:rPr lang="en-US" sz="2800" b="1" dirty="0" err="1"/>
              <a:t>Usia</a:t>
            </a:r>
            <a:r>
              <a:rPr lang="en-US" sz="2800" b="1" dirty="0"/>
              <a:t> Toddler</a:t>
            </a:r>
            <a:endParaRPr lang="en-ID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03E8-4E58-0230-E0AB-465FD961C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Slametiningsih</a:t>
            </a:r>
          </a:p>
          <a:p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Jiwa</a:t>
            </a:r>
          </a:p>
          <a:p>
            <a:r>
              <a:rPr lang="en-US" dirty="0"/>
              <a:t>FIK-UMJ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223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895E-086F-64F7-03FE-81314B0C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Jiwa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0FF232-44D0-2EF4-E080-65A4A090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644" y="2668773"/>
            <a:ext cx="4150240" cy="310470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B03918-E73F-06C4-7953-7184B8D5B96C}"/>
              </a:ext>
            </a:extLst>
          </p:cNvPr>
          <p:cNvSpPr/>
          <p:nvPr/>
        </p:nvSpPr>
        <p:spPr>
          <a:xfrm>
            <a:off x="1531088" y="2668773"/>
            <a:ext cx="5057556" cy="31047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Primer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Pendidikan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</a:p>
          <a:p>
            <a:pPr marL="342900" indent="-342900"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DDA07-8108-054C-57DB-B65829FF4749}"/>
              </a:ext>
            </a:extLst>
          </p:cNvPr>
          <p:cNvSpPr/>
          <p:nvPr/>
        </p:nvSpPr>
        <p:spPr>
          <a:xfrm>
            <a:off x="2030819" y="1084521"/>
            <a:ext cx="8537944" cy="1116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Keperawatan</a:t>
            </a: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Jiwa</a:t>
            </a:r>
          </a:p>
        </p:txBody>
      </p:sp>
    </p:spTree>
    <p:extLst>
      <p:ext uri="{BB962C8B-B14F-4D97-AF65-F5344CB8AC3E}">
        <p14:creationId xmlns:p14="http://schemas.microsoft.com/office/powerpoint/2010/main" val="306701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FD5E-29ED-363B-AADD-937205E1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51FE2-34D2-295A-D5F7-82F9F97E2ED3}"/>
              </a:ext>
            </a:extLst>
          </p:cNvPr>
          <p:cNvSpPr/>
          <p:nvPr/>
        </p:nvSpPr>
        <p:spPr>
          <a:xfrm>
            <a:off x="2083981" y="1169581"/>
            <a:ext cx="8452884" cy="10845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1. PENGKAJIAN</a:t>
            </a:r>
            <a:endParaRPr lang="en-ID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17E8D-2581-CF37-0DF0-C4642A4A5376}"/>
              </a:ext>
            </a:extLst>
          </p:cNvPr>
          <p:cNvSpPr/>
          <p:nvPr/>
        </p:nvSpPr>
        <p:spPr>
          <a:xfrm>
            <a:off x="1562987" y="2556932"/>
            <a:ext cx="4380614" cy="31314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masing-masing </a:t>
            </a:r>
            <a:r>
              <a:rPr lang="en-US" dirty="0" err="1"/>
              <a:t>usia</a:t>
            </a:r>
            <a:r>
              <a:rPr lang="en-US" dirty="0"/>
              <a:t> dan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69A634-F7CD-BD8A-BE2A-4A99CEA3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423" y="2631773"/>
            <a:ext cx="3886742" cy="2875891"/>
          </a:xfrm>
        </p:spPr>
      </p:pic>
    </p:spTree>
    <p:extLst>
      <p:ext uri="{BB962C8B-B14F-4D97-AF65-F5344CB8AC3E}">
        <p14:creationId xmlns:p14="http://schemas.microsoft.com/office/powerpoint/2010/main" val="360886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05BB-6EBD-C305-5AC5-068389CB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A6CD9-E673-88D9-DC2E-D67AC5B55B7C}"/>
              </a:ext>
            </a:extLst>
          </p:cNvPr>
          <p:cNvSpPr/>
          <p:nvPr/>
        </p:nvSpPr>
        <p:spPr>
          <a:xfrm>
            <a:off x="2700670" y="1105787"/>
            <a:ext cx="7283302" cy="1020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PENGKAJIAN PERKEMBANGAN MELIPUTI: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1F460-A0F0-7D24-5472-27F1593E157D}"/>
              </a:ext>
            </a:extLst>
          </p:cNvPr>
          <p:cNvSpPr/>
          <p:nvPr/>
        </p:nvSpPr>
        <p:spPr>
          <a:xfrm>
            <a:off x="1467293" y="2690037"/>
            <a:ext cx="4628707" cy="3062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dirty="0"/>
              <a:t>Kaji  Aspek Kognitif</a:t>
            </a:r>
          </a:p>
          <a:p>
            <a:pPr marL="342900" indent="-342900">
              <a:buAutoNum type="arabicPeriod"/>
            </a:pPr>
            <a:r>
              <a:rPr lang="id-ID" dirty="0"/>
              <a:t>Kaji  Aspek Bahasa</a:t>
            </a:r>
          </a:p>
          <a:p>
            <a:pPr marL="342900" indent="-342900">
              <a:buAutoNum type="arabicPeriod"/>
            </a:pPr>
            <a:r>
              <a:rPr lang="id-ID" dirty="0"/>
              <a:t>Kaji Aspek Motorik </a:t>
            </a:r>
            <a:r>
              <a:rPr lang="en-US" dirty="0"/>
              <a:t>: </a:t>
            </a:r>
            <a:r>
              <a:rPr lang="id-ID" dirty="0"/>
              <a:t>Halus 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Kaji</a:t>
            </a:r>
            <a:r>
              <a:rPr lang="en-US" dirty="0"/>
              <a:t> 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: </a:t>
            </a:r>
            <a:r>
              <a:rPr lang="id-ID" dirty="0"/>
              <a:t>Kasar</a:t>
            </a:r>
          </a:p>
          <a:p>
            <a:pPr marL="342900" indent="-342900">
              <a:buAutoNum type="arabicPeriod"/>
            </a:pPr>
            <a:r>
              <a:rPr lang="id-ID" dirty="0"/>
              <a:t>Kaji Aspek Etika</a:t>
            </a:r>
          </a:p>
          <a:p>
            <a:pPr marL="342900" indent="-342900">
              <a:buAutoNum type="arabicPeriod"/>
            </a:pPr>
            <a:r>
              <a:rPr lang="id-ID" dirty="0"/>
              <a:t>Kaji Aspek </a:t>
            </a:r>
            <a:r>
              <a:rPr lang="id-ID" dirty="0" err="1"/>
              <a:t>Spritual</a:t>
            </a:r>
            <a:endParaRPr lang="id-ID" dirty="0"/>
          </a:p>
          <a:p>
            <a:pPr marL="342900" indent="-342900">
              <a:buAutoNum type="arabicPeriod"/>
            </a:pPr>
            <a:r>
              <a:rPr lang="id-ID" dirty="0"/>
              <a:t>Kaji  Aspek Sosial </a:t>
            </a:r>
          </a:p>
          <a:p>
            <a:pPr marL="342900" indent="-342900">
              <a:buAutoNum type="arabicPeriod"/>
            </a:pPr>
            <a:r>
              <a:rPr lang="id-ID" dirty="0"/>
              <a:t>Kaji Aspek Emosional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2355A-77D9-0013-DD2D-91225CEA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FA963AA-0F97-D130-2751-A850503F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23" y="2631773"/>
            <a:ext cx="3886742" cy="2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438E-8586-C163-3298-6B1046AC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0250-911D-39C0-18D4-FCB9B5E0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628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PERKEMBANGAN JIWA SEHAT PADA ANAK USIA……………..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D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67742-3005-8286-4524-76779F78C5BB}"/>
              </a:ext>
            </a:extLst>
          </p:cNvPr>
          <p:cNvSpPr/>
          <p:nvPr/>
        </p:nvSpPr>
        <p:spPr>
          <a:xfrm>
            <a:off x="2392326" y="1233377"/>
            <a:ext cx="7612911" cy="818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DIAGNOSA KEPERAWATAN</a:t>
            </a:r>
            <a:endParaRPr lang="en-ID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DD4F41A3-E942-F2CD-B1E2-B6229E8C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23" y="2631773"/>
            <a:ext cx="3886742" cy="2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53DE-10C2-1F15-38A5-F0B4A3F3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E76A-E55B-6320-46B2-914161E2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Berorentasi</a:t>
            </a:r>
            <a:r>
              <a:rPr lang="en-US" dirty="0"/>
              <a:t> pada </a:t>
            </a:r>
            <a:r>
              <a:rPr lang="en-US" dirty="0" err="1"/>
              <a:t>Pelayanan</a:t>
            </a:r>
            <a:r>
              <a:rPr lang="en-US" dirty="0"/>
              <a:t> primer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457200" indent="-457200">
              <a:buAutoNum type="arabicPeriod"/>
            </a:pPr>
            <a:r>
              <a:rPr lang="en-US" dirty="0"/>
              <a:t>Promotive</a:t>
            </a:r>
          </a:p>
          <a:p>
            <a:pPr marL="457200" indent="-457200">
              <a:buAutoNum type="arabicPeriod"/>
            </a:pPr>
            <a:r>
              <a:rPr lang="en-US" dirty="0" err="1"/>
              <a:t>Preventiv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D85E7-590C-14CC-4442-C7F080B1732E}"/>
              </a:ext>
            </a:extLst>
          </p:cNvPr>
          <p:cNvSpPr/>
          <p:nvPr/>
        </p:nvSpPr>
        <p:spPr>
          <a:xfrm>
            <a:off x="2381693" y="1254642"/>
            <a:ext cx="7527851" cy="1031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RENCANA TINDAKAN KEPERAWATAN</a:t>
            </a:r>
            <a:endParaRPr lang="en-ID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A1A2FC5-2613-3304-7EC2-C78B0352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427" y="2631773"/>
            <a:ext cx="3264737" cy="2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E5BB-A9D5-A8B7-5D1A-AE29C0F0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US" dirty="0"/>
          </a:p>
          <a:p>
            <a:r>
              <a:rPr lang="en-US" dirty="0" err="1"/>
              <a:t>Kognitif</a:t>
            </a:r>
            <a:endParaRPr lang="en-US" dirty="0"/>
          </a:p>
          <a:p>
            <a:r>
              <a:rPr lang="en-US" dirty="0" err="1"/>
              <a:t>Afektif</a:t>
            </a:r>
            <a:endParaRPr lang="en-US" dirty="0"/>
          </a:p>
          <a:p>
            <a:r>
              <a:rPr lang="en-US" dirty="0" err="1"/>
              <a:t>Psikomotor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438FA8-7B8B-F0F0-F290-FF64A7FE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TINDAKAN KEPERAWATAN</a:t>
            </a:r>
            <a:endParaRPr lang="en-ID" dirty="0"/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2E973AEF-E7FD-925A-1851-E655B57F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23" y="2631773"/>
            <a:ext cx="3886742" cy="2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780F-BDD4-9794-58E2-6194B044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348F-229D-8248-E6AB-4FEBA7C4A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Evaluasi</a:t>
            </a:r>
            <a:r>
              <a:rPr lang="en-US" dirty="0"/>
              <a:t> Proses : </a:t>
            </a:r>
            <a:r>
              <a:rPr lang="en-US" dirty="0" err="1"/>
              <a:t>Subjektif</a:t>
            </a:r>
            <a:r>
              <a:rPr lang="en-US" dirty="0"/>
              <a:t> dan </a:t>
            </a:r>
            <a:r>
              <a:rPr lang="en-US" dirty="0" err="1"/>
              <a:t>Objektid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Evaluasi</a:t>
            </a:r>
            <a:r>
              <a:rPr lang="en-US" dirty="0"/>
              <a:t> Hasil :</a:t>
            </a:r>
          </a:p>
          <a:p>
            <a:pPr marL="0" indent="0">
              <a:buNone/>
            </a:pP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D34E8-5439-1970-0302-6A127F7857AD}"/>
              </a:ext>
            </a:extLst>
          </p:cNvPr>
          <p:cNvSpPr/>
          <p:nvPr/>
        </p:nvSpPr>
        <p:spPr>
          <a:xfrm>
            <a:off x="2796363" y="1201479"/>
            <a:ext cx="6996223" cy="765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EVALUASI KEPERAWATAN</a:t>
            </a:r>
            <a:endParaRPr lang="en-ID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342CD04-1968-FBEB-179D-F90DDE33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23" y="2631773"/>
            <a:ext cx="3886742" cy="2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157659-5B97-0CDF-7586-7A649B6F1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614" y="1127051"/>
            <a:ext cx="8431619" cy="4550735"/>
          </a:xfrm>
        </p:spPr>
      </p:pic>
    </p:spTree>
    <p:extLst>
      <p:ext uri="{BB962C8B-B14F-4D97-AF65-F5344CB8AC3E}">
        <p14:creationId xmlns:p14="http://schemas.microsoft.com/office/powerpoint/2010/main" val="191632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2733199" y="1378745"/>
            <a:ext cx="6316504" cy="889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ts val="3300"/>
              </a:lnSpc>
              <a:buNone/>
            </a:pPr>
            <a:r>
              <a:rPr lang="en-US" b="1" spc="-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PELAYANAN KEPERAWATAN: </a:t>
            </a:r>
          </a:p>
          <a:p>
            <a:pPr>
              <a:buNone/>
            </a:pPr>
            <a:r>
              <a:rPr lang="en-US" b="1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RENTANG SEHAT-RISIKO-SAKIT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2466023" y="3357088"/>
            <a:ext cx="1513046" cy="7072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l">
              <a:lnSpc>
                <a:spcPts val="5325"/>
              </a:lnSpc>
            </a:pPr>
            <a:r>
              <a:rPr lang="en-US" sz="4613" spc="-319" dirty="0">
                <a:solidFill>
                  <a:srgbClr val="000000"/>
                </a:solidFill>
                <a:latin typeface="Tahoma" panose="22635452340000000000" pitchFamily="2"/>
              </a:rPr>
              <a:t>Sehat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5341620" y="3357088"/>
            <a:ext cx="1543050" cy="7072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l">
              <a:lnSpc>
                <a:spcPts val="5325"/>
              </a:lnSpc>
            </a:pPr>
            <a:r>
              <a:rPr lang="en-US" sz="4613" spc="-315">
                <a:solidFill>
                  <a:srgbClr val="000000"/>
                </a:solidFill>
                <a:latin typeface="Tahoma" panose="22635452340000000000" pitchFamily="2"/>
              </a:rPr>
              <a:t>Risiko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8322469" y="3357088"/>
            <a:ext cx="1325880" cy="7072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l">
              <a:lnSpc>
                <a:spcPts val="5325"/>
              </a:lnSpc>
            </a:pPr>
            <a:r>
              <a:rPr lang="en-US" sz="4613" spc="-251">
                <a:solidFill>
                  <a:srgbClr val="000000"/>
                </a:solidFill>
                <a:latin typeface="Tahoma" panose="22635452340000000000" pitchFamily="2"/>
              </a:rPr>
              <a:t>Sakit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A345-9C55-8A97-A6F8-7B28540A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B6CA-B5D6-66C5-5A74-787076D8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B7075-4620-F291-37B9-1D0BC931A207}"/>
              </a:ext>
            </a:extLst>
          </p:cNvPr>
          <p:cNvSpPr/>
          <p:nvPr/>
        </p:nvSpPr>
        <p:spPr>
          <a:xfrm>
            <a:off x="3211033" y="1265274"/>
            <a:ext cx="5816009" cy="861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SEHAT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F709B-E4B3-1C8E-97A9-ADFDF9ABE9E2}"/>
              </a:ext>
            </a:extLst>
          </p:cNvPr>
          <p:cNvSpPr/>
          <p:nvPr/>
        </p:nvSpPr>
        <p:spPr>
          <a:xfrm>
            <a:off x="1988288" y="2743200"/>
            <a:ext cx="8761228" cy="29877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4A754-24B1-2EB1-B6BB-37A652FB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65" y="2955851"/>
            <a:ext cx="4508205" cy="24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2"/>
          <p:cNvSpPr>
            <a:spLocks noChangeArrowheads="1"/>
          </p:cNvSpPr>
          <p:nvPr/>
        </p:nvSpPr>
        <p:spPr bwMode="auto">
          <a:xfrm>
            <a:off x="2248698" y="3581400"/>
            <a:ext cx="3237701" cy="250042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39" name="Oval 49"/>
          <p:cNvSpPr>
            <a:spLocks noChangeArrowheads="1"/>
          </p:cNvSpPr>
          <p:nvPr/>
        </p:nvSpPr>
        <p:spPr bwMode="auto">
          <a:xfrm>
            <a:off x="7533168" y="3758609"/>
            <a:ext cx="1828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sz="2000" dirty="0" err="1"/>
              <a:t>Paripurna</a:t>
            </a:r>
            <a:endParaRPr lang="id-ID" sz="2000" dirty="0"/>
          </a:p>
        </p:txBody>
      </p:sp>
      <p:sp>
        <p:nvSpPr>
          <p:cNvPr id="14340" name="Oval 48"/>
          <p:cNvSpPr>
            <a:spLocks noChangeArrowheads="1"/>
          </p:cNvSpPr>
          <p:nvPr/>
        </p:nvSpPr>
        <p:spPr bwMode="auto">
          <a:xfrm>
            <a:off x="5486400" y="3200400"/>
            <a:ext cx="23622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1" name="Oval 47"/>
          <p:cNvSpPr>
            <a:spLocks noChangeArrowheads="1"/>
          </p:cNvSpPr>
          <p:nvPr/>
        </p:nvSpPr>
        <p:spPr bwMode="auto">
          <a:xfrm>
            <a:off x="4419600" y="2743200"/>
            <a:ext cx="1447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2" name="Oval 46"/>
          <p:cNvSpPr>
            <a:spLocks noChangeArrowheads="1"/>
          </p:cNvSpPr>
          <p:nvPr/>
        </p:nvSpPr>
        <p:spPr bwMode="auto">
          <a:xfrm>
            <a:off x="2133600" y="2209800"/>
            <a:ext cx="25146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3" name="Rectangle 44"/>
          <p:cNvSpPr>
            <a:spLocks noChangeArrowheads="1"/>
          </p:cNvSpPr>
          <p:nvPr/>
        </p:nvSpPr>
        <p:spPr bwMode="auto">
          <a:xfrm>
            <a:off x="2019300" y="1074738"/>
            <a:ext cx="7696200" cy="1096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4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UU KESEHATAN JIWA  NOMOR 18 TAHUN 2014 </a:t>
            </a:r>
            <a:br>
              <a:rPr lang="en-US" sz="2400" b="1" dirty="0"/>
            </a:br>
            <a:r>
              <a:rPr lang="en-US" sz="2400" b="1" dirty="0"/>
              <a:t>(UPAYA PELAYANAN KESEHATAN JIWA)</a:t>
            </a:r>
            <a:endParaRPr lang="en-US" sz="2400" dirty="0"/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0" y="1905000"/>
            <a:ext cx="7353300" cy="4267200"/>
          </a:xfrm>
        </p:spPr>
        <p:txBody>
          <a:bodyPr>
            <a:normAutofit fontScale="92500" lnSpcReduction="10000"/>
          </a:bodyPr>
          <a:lstStyle/>
          <a:p>
            <a:pPr marL="406400" indent="-406400" algn="ctr">
              <a:buNone/>
            </a:pPr>
            <a:r>
              <a:rPr lang="fr-FR" sz="2800" dirty="0">
                <a:latin typeface="Tahoma" panose="020B0604030504040204" pitchFamily="34" charset="0"/>
              </a:rPr>
              <a:t>  </a:t>
            </a:r>
            <a:r>
              <a:rPr lang="fr-FR" sz="2800" b="1" dirty="0"/>
              <a:t>	</a:t>
            </a:r>
          </a:p>
          <a:p>
            <a:pPr marL="406400" indent="-406400">
              <a:buNone/>
            </a:pPr>
            <a:r>
              <a:rPr lang="en-US" dirty="0"/>
              <a:t>  </a:t>
            </a:r>
            <a:r>
              <a:rPr lang="en-US" dirty="0" err="1"/>
              <a:t>Komprehensif</a:t>
            </a:r>
            <a:r>
              <a:rPr lang="en-US" dirty="0"/>
              <a:t> </a:t>
            </a:r>
          </a:p>
          <a:p>
            <a:pPr marL="406400" indent="-406400">
              <a:buNone/>
            </a:pPr>
            <a:r>
              <a:rPr lang="en-US" dirty="0"/>
              <a:t>			      			  </a:t>
            </a:r>
            <a:r>
              <a:rPr lang="en-US" dirty="0" err="1"/>
              <a:t>Holistik</a:t>
            </a:r>
            <a:endParaRPr lang="en-US" dirty="0"/>
          </a:p>
          <a:p>
            <a:pPr marL="406400" indent="-406400">
              <a:buNone/>
            </a:pPr>
            <a:r>
              <a:rPr lang="en-US" dirty="0"/>
              <a:t>				       				 Terus-</a:t>
            </a:r>
            <a:r>
              <a:rPr lang="en-US" dirty="0" err="1"/>
              <a:t>menerus</a:t>
            </a:r>
            <a:endParaRPr lang="en-US" dirty="0"/>
          </a:p>
          <a:p>
            <a:pPr marL="406400" indent="-406400">
              <a:buNone/>
            </a:pPr>
            <a:r>
              <a:rPr lang="en-US" dirty="0"/>
              <a:t>				</a:t>
            </a:r>
          </a:p>
          <a:p>
            <a:pPr marL="406400" indent="-406400">
              <a:buNone/>
            </a:pPr>
            <a:r>
              <a:rPr lang="en-US" dirty="0"/>
              <a:t>     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masy</a:t>
            </a:r>
            <a:r>
              <a:rPr lang="en-US" dirty="0"/>
              <a:t>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Sehat </a:t>
            </a:r>
            <a:r>
              <a:rPr lang="en-US" dirty="0" err="1"/>
              <a:t>jiwa</a:t>
            </a:r>
            <a:endParaRPr lang="en-US" dirty="0"/>
          </a:p>
          <a:p>
            <a:pPr marL="406400" indent="-406400">
              <a:buFont typeface="Wingdings" panose="05000000000000000000" pitchFamily="2" charset="2"/>
              <a:buChar char="§"/>
            </a:pP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id-ID" dirty="0"/>
              <a:t>/Risiko</a:t>
            </a:r>
            <a:endParaRPr lang="en-US" dirty="0"/>
          </a:p>
          <a:p>
            <a:pPr marL="406400" indent="-406400">
              <a:buFont typeface="Wingdings" panose="05000000000000000000" pitchFamily="2" charset="2"/>
              <a:buChar char="§"/>
            </a:pPr>
            <a:r>
              <a:rPr lang="id-ID" dirty="0"/>
              <a:t>Gangguan</a:t>
            </a:r>
            <a:r>
              <a:rPr lang="en-US" dirty="0"/>
              <a:t>	</a:t>
            </a:r>
            <a:r>
              <a:rPr lang="id-ID" dirty="0"/>
              <a:t>jiwa</a:t>
            </a:r>
            <a:endParaRPr lang="en-US" dirty="0"/>
          </a:p>
        </p:txBody>
      </p:sp>
      <p:sp>
        <p:nvSpPr>
          <p:cNvPr id="14346" name="AutoShape 51"/>
          <p:cNvSpPr>
            <a:spLocks noChangeArrowheads="1"/>
          </p:cNvSpPr>
          <p:nvPr/>
        </p:nvSpPr>
        <p:spPr bwMode="auto">
          <a:xfrm>
            <a:off x="9220201" y="1752600"/>
            <a:ext cx="809625" cy="1143000"/>
          </a:xfrm>
          <a:prstGeom prst="curvedLeftArrow">
            <a:avLst>
              <a:gd name="adj1" fmla="val 29804"/>
              <a:gd name="adj2" fmla="val 56471"/>
              <a:gd name="adj3" fmla="val 2960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7" name="AutoShape 53"/>
          <p:cNvSpPr>
            <a:spLocks noChangeArrowheads="1"/>
          </p:cNvSpPr>
          <p:nvPr/>
        </p:nvSpPr>
        <p:spPr bwMode="auto">
          <a:xfrm rot="1238521">
            <a:off x="5805488" y="4262438"/>
            <a:ext cx="762000" cy="11430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8" name="AutoShape 54"/>
          <p:cNvSpPr>
            <a:spLocks noChangeArrowheads="1"/>
          </p:cNvSpPr>
          <p:nvPr/>
        </p:nvSpPr>
        <p:spPr bwMode="auto">
          <a:xfrm>
            <a:off x="5638800" y="40386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9" name="AutoShape 55"/>
          <p:cNvSpPr>
            <a:spLocks noChangeArrowheads="1"/>
          </p:cNvSpPr>
          <p:nvPr/>
        </p:nvSpPr>
        <p:spPr bwMode="auto">
          <a:xfrm>
            <a:off x="5029200" y="35052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50" name="AutoShape 56"/>
          <p:cNvSpPr>
            <a:spLocks noChangeArrowheads="1"/>
          </p:cNvSpPr>
          <p:nvPr/>
        </p:nvSpPr>
        <p:spPr bwMode="auto">
          <a:xfrm>
            <a:off x="5334000" y="38100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493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1"/>
          <p:cNvSpPr>
            <a:spLocks noChangeArrowheads="1"/>
          </p:cNvSpPr>
          <p:nvPr/>
        </p:nvSpPr>
        <p:spPr bwMode="auto">
          <a:xfrm>
            <a:off x="3276600" y="380999"/>
            <a:ext cx="6400800" cy="2133601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87" name="Oval 9"/>
          <p:cNvSpPr>
            <a:spLocks noChangeArrowheads="1"/>
          </p:cNvSpPr>
          <p:nvPr/>
        </p:nvSpPr>
        <p:spPr bwMode="auto">
          <a:xfrm>
            <a:off x="5715000" y="5181600"/>
            <a:ext cx="20574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88" name="Oval 8"/>
          <p:cNvSpPr>
            <a:spLocks noChangeArrowheads="1"/>
          </p:cNvSpPr>
          <p:nvPr/>
        </p:nvSpPr>
        <p:spPr bwMode="auto">
          <a:xfrm>
            <a:off x="4800600" y="4572000"/>
            <a:ext cx="20574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3886200" y="4038600"/>
            <a:ext cx="16002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048000" y="3352800"/>
            <a:ext cx="2209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2057400" y="2819400"/>
            <a:ext cx="19050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590800"/>
            <a:ext cx="7848600" cy="33528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sz="3200" b="1" dirty="0" err="1">
                <a:latin typeface="Tahoma" panose="020B0604030504040204" pitchFamily="34" charset="0"/>
              </a:rPr>
              <a:t>Biologis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</a:t>
            </a:r>
            <a:r>
              <a:rPr lang="en-US" sz="3200" b="1" dirty="0" err="1">
                <a:latin typeface="Tahoma" panose="020B0604030504040204" pitchFamily="34" charset="0"/>
              </a:rPr>
              <a:t>Psikologis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		</a:t>
            </a:r>
            <a:r>
              <a:rPr lang="en-US" sz="3200" b="1" dirty="0" err="1">
                <a:latin typeface="Tahoma" panose="020B0604030504040204" pitchFamily="34" charset="0"/>
              </a:rPr>
              <a:t>Sosial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				</a:t>
            </a:r>
            <a:r>
              <a:rPr lang="en-US" sz="3200" b="1" dirty="0" err="1">
                <a:latin typeface="Tahoma" panose="020B0604030504040204" pitchFamily="34" charset="0"/>
              </a:rPr>
              <a:t>Kultural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						Spiritual</a:t>
            </a:r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3733800" y="685801"/>
            <a:ext cx="614384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3600" b="1" dirty="0" err="1">
                <a:solidFill>
                  <a:srgbClr val="9900CC"/>
                </a:solidFill>
                <a:latin typeface="Tahoma" panose="020B0604030504040204" pitchFamily="34" charset="0"/>
              </a:rPr>
              <a:t>Pelayanan</a:t>
            </a:r>
            <a:r>
              <a:rPr lang="fr-FR" sz="3600" b="1" dirty="0">
                <a:solidFill>
                  <a:srgbClr val="9900CC"/>
                </a:solidFill>
                <a:latin typeface="Tahoma" panose="020B0604030504040204" pitchFamily="34" charset="0"/>
              </a:rPr>
              <a:t> </a:t>
            </a:r>
            <a:r>
              <a:rPr lang="fr-FR" sz="3600" b="1" dirty="0" err="1">
                <a:solidFill>
                  <a:srgbClr val="9900CC"/>
                </a:solidFill>
                <a:latin typeface="Tahoma" panose="020B0604030504040204" pitchFamily="34" charset="0"/>
              </a:rPr>
              <a:t>Keperawatan</a:t>
            </a:r>
            <a:r>
              <a:rPr lang="fr-FR" sz="3600" b="1" dirty="0">
                <a:solidFill>
                  <a:srgbClr val="9900CC"/>
                </a:solidFill>
                <a:latin typeface="Tahoma" panose="020B0604030504040204" pitchFamily="34" charset="0"/>
              </a:rPr>
              <a:t> yang </a:t>
            </a:r>
            <a:r>
              <a:rPr lang="fr-FR" sz="3600" b="1" dirty="0" err="1">
                <a:solidFill>
                  <a:srgbClr val="9900CC"/>
                </a:solidFill>
                <a:latin typeface="Tahoma" panose="020B0604030504040204" pitchFamily="34" charset="0"/>
              </a:rPr>
              <a:t>Holistik</a:t>
            </a:r>
            <a:endParaRPr lang="en-US" sz="3600" b="1" dirty="0">
              <a:solidFill>
                <a:srgbClr val="9900CC"/>
              </a:solidFill>
              <a:latin typeface="Tahoma" panose="020B0604030504040204" pitchFamily="34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239000" y="2514601"/>
            <a:ext cx="1371600" cy="1905000"/>
          </a:xfrm>
          <a:prstGeom prst="curvedLeftArrow">
            <a:avLst>
              <a:gd name="adj1" fmla="val 27778"/>
              <a:gd name="adj2" fmla="val 5555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29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 bwMode="auto">
          <a:xfrm>
            <a:off x="5029200" y="5105400"/>
            <a:ext cx="4114800" cy="990600"/>
          </a:xfrm>
          <a:prstGeom prst="snip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d-ID">
              <a:latin typeface="Times New Roman" charset="0"/>
            </a:endParaRPr>
          </a:p>
        </p:txBody>
      </p:sp>
      <p:sp>
        <p:nvSpPr>
          <p:cNvPr id="8" name="Snip Single Corner Rectangle 7"/>
          <p:cNvSpPr/>
          <p:nvPr/>
        </p:nvSpPr>
        <p:spPr bwMode="auto">
          <a:xfrm>
            <a:off x="3505200" y="3733800"/>
            <a:ext cx="4495800" cy="990600"/>
          </a:xfrm>
          <a:prstGeom prst="snip1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d-ID">
              <a:latin typeface="Times New Roman" charset="0"/>
            </a:endParaRPr>
          </a:p>
        </p:txBody>
      </p:sp>
      <p:sp>
        <p:nvSpPr>
          <p:cNvPr id="17412" name="Flowchart: Card 6"/>
          <p:cNvSpPr>
            <a:spLocks noChangeArrowheads="1"/>
          </p:cNvSpPr>
          <p:nvPr/>
        </p:nvSpPr>
        <p:spPr bwMode="auto">
          <a:xfrm>
            <a:off x="2667000" y="2057400"/>
            <a:ext cx="4495800" cy="1143000"/>
          </a:xfrm>
          <a:prstGeom prst="flowChartPunchedCard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13" name="Rounded Rectangle 2"/>
          <p:cNvSpPr>
            <a:spLocks noChangeArrowheads="1"/>
          </p:cNvSpPr>
          <p:nvPr/>
        </p:nvSpPr>
        <p:spPr bwMode="auto">
          <a:xfrm>
            <a:off x="2895600" y="457200"/>
            <a:ext cx="6096000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895600" y="457201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id-ID"/>
              <a:t>Pelayanan keperawatan secara terus menerus (</a:t>
            </a:r>
            <a:r>
              <a:rPr lang="id-ID" i="1"/>
              <a:t>continuity of care</a:t>
            </a:r>
            <a:r>
              <a:rPr lang="id-ID"/>
              <a:t>)</a:t>
            </a: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2667000" y="2209801"/>
            <a:ext cx="51006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id-ID"/>
              <a:t>Kondisi sehat sampai sakit </a:t>
            </a:r>
          </a:p>
          <a:p>
            <a:pPr algn="l" eaLnBrk="1" hangingPunct="1"/>
            <a:r>
              <a:rPr lang="id-ID"/>
              <a:t>dan sebaliknya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3505200" y="3657601"/>
            <a:ext cx="464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id-ID" dirty="0"/>
              <a:t>Di rumah atau RS (dimana saja orang berada)</a:t>
            </a:r>
          </a:p>
        </p:txBody>
      </p:sp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5105400" y="5029201"/>
            <a:ext cx="4408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id-ID"/>
              <a:t>Dari dalam kandungan </a:t>
            </a:r>
          </a:p>
          <a:p>
            <a:pPr algn="l" eaLnBrk="1" hangingPunct="1"/>
            <a:r>
              <a:rPr lang="id-ID"/>
              <a:t>Sampai lanjut usia</a:t>
            </a:r>
          </a:p>
        </p:txBody>
      </p:sp>
      <p:sp>
        <p:nvSpPr>
          <p:cNvPr id="17418" name="Curved Left Arrow 9"/>
          <p:cNvSpPr>
            <a:spLocks noChangeArrowheads="1"/>
          </p:cNvSpPr>
          <p:nvPr/>
        </p:nvSpPr>
        <p:spPr bwMode="auto">
          <a:xfrm rot="-1124049">
            <a:off x="7512050" y="2257425"/>
            <a:ext cx="871538" cy="1373188"/>
          </a:xfrm>
          <a:prstGeom prst="curvedLeftArrow">
            <a:avLst>
              <a:gd name="adj1" fmla="val 25005"/>
              <a:gd name="adj2" fmla="val 49996"/>
              <a:gd name="adj3" fmla="val 25000"/>
            </a:avLst>
          </a:prstGeom>
          <a:solidFill>
            <a:srgbClr val="99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19" name="Curved Left Arrow 10"/>
          <p:cNvSpPr>
            <a:spLocks noChangeArrowheads="1"/>
          </p:cNvSpPr>
          <p:nvPr/>
        </p:nvSpPr>
        <p:spPr bwMode="auto">
          <a:xfrm rot="-2413397">
            <a:off x="8416925" y="3700463"/>
            <a:ext cx="871538" cy="1371600"/>
          </a:xfrm>
          <a:prstGeom prst="curvedLeftArrow">
            <a:avLst>
              <a:gd name="adj1" fmla="val 24976"/>
              <a:gd name="adj2" fmla="val 49938"/>
              <a:gd name="adj3" fmla="val 25000"/>
            </a:avLst>
          </a:prstGeom>
          <a:solidFill>
            <a:srgbClr val="99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20" name="Down Arrow 11"/>
          <p:cNvSpPr>
            <a:spLocks noChangeArrowheads="1"/>
          </p:cNvSpPr>
          <p:nvPr/>
        </p:nvSpPr>
        <p:spPr bwMode="auto">
          <a:xfrm>
            <a:off x="5181600" y="1676400"/>
            <a:ext cx="1143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55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Oval 21"/>
          <p:cNvSpPr>
            <a:spLocks noChangeArrowheads="1"/>
          </p:cNvSpPr>
          <p:nvPr/>
        </p:nvSpPr>
        <p:spPr bwMode="auto">
          <a:xfrm>
            <a:off x="6858000" y="76200"/>
            <a:ext cx="3352800" cy="762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676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dirty="0"/>
              <a:t>			  RSJ                              			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paripurna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        			 RSU</a:t>
            </a:r>
            <a:br>
              <a:rPr lang="en-US" sz="2400" dirty="0"/>
            </a:br>
            <a:r>
              <a:rPr lang="en-US" sz="2400" dirty="0"/>
              <a:t>   								</a:t>
            </a:r>
            <a:br>
              <a:rPr lang="en-US" sz="2400" dirty="0"/>
            </a:br>
            <a:r>
              <a:rPr lang="en-US" sz="2400" dirty="0"/>
              <a:t>		         </a:t>
            </a:r>
            <a:r>
              <a:rPr lang="en-US" sz="2400" dirty="0" err="1"/>
              <a:t>Puskesmas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2209800" y="2438400"/>
          <a:ext cx="7772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AutoShape 16"/>
          <p:cNvSpPr>
            <a:spLocks noChangeArrowheads="1"/>
          </p:cNvSpPr>
          <p:nvPr/>
        </p:nvSpPr>
        <p:spPr bwMode="auto">
          <a:xfrm>
            <a:off x="4777563" y="2746952"/>
            <a:ext cx="5334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37" name="Arc 18"/>
          <p:cNvSpPr>
            <a:spLocks/>
          </p:cNvSpPr>
          <p:nvPr/>
        </p:nvSpPr>
        <p:spPr bwMode="auto">
          <a:xfrm rot="-2750783">
            <a:off x="4841876" y="1901826"/>
            <a:ext cx="1427162" cy="1411287"/>
          </a:xfrm>
          <a:custGeom>
            <a:avLst/>
            <a:gdLst>
              <a:gd name="T0" fmla="*/ 0 w 25191"/>
              <a:gd name="T1" fmla="*/ 2147483647 h 27534"/>
              <a:gd name="T2" fmla="*/ 2147483647 w 25191"/>
              <a:gd name="T3" fmla="*/ 2147483647 h 27534"/>
              <a:gd name="T4" fmla="*/ 2147483647 w 25191"/>
              <a:gd name="T5" fmla="*/ 2147483647 h 27534"/>
              <a:gd name="T6" fmla="*/ 0 60000 65536"/>
              <a:gd name="T7" fmla="*/ 0 60000 65536"/>
              <a:gd name="T8" fmla="*/ 0 60000 65536"/>
              <a:gd name="T9" fmla="*/ 0 w 25191"/>
              <a:gd name="T10" fmla="*/ 0 h 27534"/>
              <a:gd name="T11" fmla="*/ 25191 w 25191"/>
              <a:gd name="T12" fmla="*/ 27534 h 27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91" h="27534" fill="none" extrusionOk="0">
                <a:moveTo>
                  <a:pt x="-1" y="300"/>
                </a:moveTo>
                <a:cubicBezTo>
                  <a:pt x="1186" y="100"/>
                  <a:pt x="2387" y="-1"/>
                  <a:pt x="3591" y="0"/>
                </a:cubicBezTo>
                <a:cubicBezTo>
                  <a:pt x="15520" y="0"/>
                  <a:pt x="25191" y="9670"/>
                  <a:pt x="25191" y="21600"/>
                </a:cubicBezTo>
                <a:cubicBezTo>
                  <a:pt x="25191" y="23606"/>
                  <a:pt x="24911" y="25604"/>
                  <a:pt x="24359" y="27533"/>
                </a:cubicBezTo>
              </a:path>
              <a:path w="25191" h="27534" stroke="0" extrusionOk="0">
                <a:moveTo>
                  <a:pt x="-1" y="300"/>
                </a:moveTo>
                <a:cubicBezTo>
                  <a:pt x="1186" y="100"/>
                  <a:pt x="2387" y="-1"/>
                  <a:pt x="3591" y="0"/>
                </a:cubicBezTo>
                <a:cubicBezTo>
                  <a:pt x="15520" y="0"/>
                  <a:pt x="25191" y="9670"/>
                  <a:pt x="25191" y="21600"/>
                </a:cubicBezTo>
                <a:cubicBezTo>
                  <a:pt x="25191" y="23606"/>
                  <a:pt x="24911" y="25604"/>
                  <a:pt x="24359" y="27533"/>
                </a:cubicBezTo>
                <a:lnTo>
                  <a:pt x="3591" y="21600"/>
                </a:lnTo>
                <a:lnTo>
                  <a:pt x="-1" y="3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Arc 19"/>
          <p:cNvSpPr>
            <a:spLocks/>
          </p:cNvSpPr>
          <p:nvPr/>
        </p:nvSpPr>
        <p:spPr bwMode="auto">
          <a:xfrm rot="-2845838">
            <a:off x="4914107" y="1029495"/>
            <a:ext cx="1211263" cy="1285875"/>
          </a:xfrm>
          <a:custGeom>
            <a:avLst/>
            <a:gdLst>
              <a:gd name="T0" fmla="*/ 0 w 21600"/>
              <a:gd name="T1" fmla="*/ 0 h 22112"/>
              <a:gd name="T2" fmla="*/ 2147483647 w 21600"/>
              <a:gd name="T3" fmla="*/ 2147483647 h 22112"/>
              <a:gd name="T4" fmla="*/ 0 w 21600"/>
              <a:gd name="T5" fmla="*/ 2147483647 h 22112"/>
              <a:gd name="T6" fmla="*/ 0 60000 65536"/>
              <a:gd name="T7" fmla="*/ 0 60000 65536"/>
              <a:gd name="T8" fmla="*/ 0 60000 65536"/>
              <a:gd name="T9" fmla="*/ 0 w 21600"/>
              <a:gd name="T10" fmla="*/ 0 h 22112"/>
              <a:gd name="T11" fmla="*/ 21600 w 21600"/>
              <a:gd name="T12" fmla="*/ 22112 h 22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1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70"/>
                  <a:pt x="21597" y="21941"/>
                  <a:pt x="21593" y="22111"/>
                </a:cubicBezTo>
              </a:path>
              <a:path w="21600" h="2211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70"/>
                  <a:pt x="21597" y="21941"/>
                  <a:pt x="21593" y="221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Arc 20"/>
          <p:cNvSpPr>
            <a:spLocks/>
          </p:cNvSpPr>
          <p:nvPr/>
        </p:nvSpPr>
        <p:spPr bwMode="auto">
          <a:xfrm rot="-2263775">
            <a:off x="4883151" y="242889"/>
            <a:ext cx="1579563" cy="1793875"/>
          </a:xfrm>
          <a:custGeom>
            <a:avLst/>
            <a:gdLst>
              <a:gd name="T0" fmla="*/ 0 w 19700"/>
              <a:gd name="T1" fmla="*/ 0 h 21600"/>
              <a:gd name="T2" fmla="*/ 2147483647 w 19700"/>
              <a:gd name="T3" fmla="*/ 2147483647 h 21600"/>
              <a:gd name="T4" fmla="*/ 0 w 19700"/>
              <a:gd name="T5" fmla="*/ 2147483647 h 21600"/>
              <a:gd name="T6" fmla="*/ 0 60000 65536"/>
              <a:gd name="T7" fmla="*/ 0 60000 65536"/>
              <a:gd name="T8" fmla="*/ 0 60000 65536"/>
              <a:gd name="T9" fmla="*/ 0 w 19700"/>
              <a:gd name="T10" fmla="*/ 0 h 21600"/>
              <a:gd name="T11" fmla="*/ 19700 w 197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00" h="21600" fill="none" extrusionOk="0">
                <a:moveTo>
                  <a:pt x="-1" y="0"/>
                </a:moveTo>
                <a:cubicBezTo>
                  <a:pt x="8501" y="0"/>
                  <a:pt x="16212" y="4987"/>
                  <a:pt x="19699" y="12741"/>
                </a:cubicBezTo>
              </a:path>
              <a:path w="19700" h="21600" stroke="0" extrusionOk="0">
                <a:moveTo>
                  <a:pt x="-1" y="0"/>
                </a:moveTo>
                <a:cubicBezTo>
                  <a:pt x="8501" y="0"/>
                  <a:pt x="16212" y="4987"/>
                  <a:pt x="19699" y="12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AutoShape 22"/>
          <p:cNvSpPr>
            <a:spLocks noChangeArrowheads="1"/>
          </p:cNvSpPr>
          <p:nvPr/>
        </p:nvSpPr>
        <p:spPr bwMode="auto">
          <a:xfrm rot="1443427">
            <a:off x="7924800" y="1066800"/>
            <a:ext cx="609600" cy="1219200"/>
          </a:xfrm>
          <a:prstGeom prst="curvedLeftArrow">
            <a:avLst>
              <a:gd name="adj1" fmla="val 39889"/>
              <a:gd name="adj2" fmla="val 80000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41" name="AutoShape 23"/>
          <p:cNvSpPr>
            <a:spLocks noChangeArrowheads="1"/>
          </p:cNvSpPr>
          <p:nvPr/>
        </p:nvSpPr>
        <p:spPr bwMode="auto">
          <a:xfrm>
            <a:off x="7391400" y="19050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42" name="AutoShape 24"/>
          <p:cNvSpPr>
            <a:spLocks noChangeArrowheads="1"/>
          </p:cNvSpPr>
          <p:nvPr/>
        </p:nvSpPr>
        <p:spPr bwMode="auto">
          <a:xfrm>
            <a:off x="6934200" y="22098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46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E1A-A261-E444-1766-F234BD72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9FAB-A69C-8CA4-B1A8-BBAD382A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					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D8006-76FF-1FC4-8AE8-8008F848DD1C}"/>
              </a:ext>
            </a:extLst>
          </p:cNvPr>
          <p:cNvSpPr/>
          <p:nvPr/>
        </p:nvSpPr>
        <p:spPr>
          <a:xfrm>
            <a:off x="3200400" y="1254642"/>
            <a:ext cx="6103088" cy="829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KONSEP SEHAT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A2B3B-39E0-DE2C-0979-ECB673292726}"/>
              </a:ext>
            </a:extLst>
          </p:cNvPr>
          <p:cNvSpPr/>
          <p:nvPr/>
        </p:nvSpPr>
        <p:spPr>
          <a:xfrm>
            <a:off x="1635641" y="2764464"/>
            <a:ext cx="5243624" cy="3111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Sehat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ID" sz="2400" dirty="0" err="1"/>
              <a:t>Menurut</a:t>
            </a:r>
            <a:r>
              <a:rPr lang="en-ID" sz="2400" dirty="0"/>
              <a:t> World Health Organization (WHO) </a:t>
            </a:r>
            <a:r>
              <a:rPr lang="en-ID" sz="2400" dirty="0">
                <a:sym typeface="Wingdings" panose="05000000000000000000" pitchFamily="2" charset="2"/>
              </a:rPr>
              <a:t> 1948</a:t>
            </a:r>
          </a:p>
          <a:p>
            <a:pPr marL="0" indent="0">
              <a:buNone/>
            </a:pPr>
            <a:r>
              <a:rPr lang="en-ID" sz="2400" dirty="0"/>
              <a:t>Kesehatan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keadaan</a:t>
            </a:r>
            <a:r>
              <a:rPr lang="en-ID" sz="2400" dirty="0"/>
              <a:t> </a:t>
            </a:r>
            <a:r>
              <a:rPr lang="en-ID" sz="2400" dirty="0" err="1"/>
              <a:t>sejahtera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fisik</a:t>
            </a:r>
            <a:r>
              <a:rPr lang="en-ID" sz="2400" dirty="0"/>
              <a:t>, mental, dan </a:t>
            </a:r>
            <a:r>
              <a:rPr lang="en-ID" sz="2400" dirty="0" err="1"/>
              <a:t>sosial</a:t>
            </a:r>
            <a:r>
              <a:rPr lang="en-ID" sz="2400" dirty="0"/>
              <a:t> yang </a:t>
            </a:r>
            <a:r>
              <a:rPr lang="en-ID" sz="2400" dirty="0" err="1"/>
              <a:t>sempurna</a:t>
            </a:r>
            <a:r>
              <a:rPr lang="en-ID" sz="2400" dirty="0"/>
              <a:t>, dan </a:t>
            </a:r>
            <a:r>
              <a:rPr lang="en-ID" sz="2400" dirty="0" err="1"/>
              <a:t>bukan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sekadar</a:t>
            </a:r>
            <a:r>
              <a:rPr lang="en-ID" sz="2400" dirty="0"/>
              <a:t> </a:t>
            </a:r>
            <a:r>
              <a:rPr lang="en-ID" sz="2400" dirty="0" err="1"/>
              <a:t>ketiadaan</a:t>
            </a:r>
            <a:r>
              <a:rPr lang="en-ID" sz="2400" dirty="0"/>
              <a:t> </a:t>
            </a:r>
            <a:r>
              <a:rPr lang="en-ID" sz="2400" dirty="0" err="1"/>
              <a:t>penyakit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kecacatan</a:t>
            </a:r>
            <a:endParaRPr lang="en-ID" sz="2400" dirty="0"/>
          </a:p>
          <a:p>
            <a:pPr marL="0" indent="0">
              <a:buNone/>
            </a:pPr>
            <a:endParaRPr lang="en-ID" sz="2400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8CD31-8287-4039-6931-A448EDB9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265" y="2838894"/>
            <a:ext cx="4017331" cy="30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6781800" y="5410200"/>
            <a:ext cx="3200400" cy="1219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038600" y="3810000"/>
            <a:ext cx="3505200" cy="1447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552700" y="2514600"/>
            <a:ext cx="2971800" cy="1143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92289"/>
            <a:ext cx="8420986" cy="492287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b="1" dirty="0"/>
          </a:p>
          <a:p>
            <a:pPr indent="-20638" eaLnBrk="1" hangingPunct="1">
              <a:lnSpc>
                <a:spcPct val="90000"/>
              </a:lnSpc>
              <a:buFontTx/>
              <a:buNone/>
            </a:pPr>
            <a:endParaRPr lang="fr-FR" sz="2000" dirty="0"/>
          </a:p>
          <a:p>
            <a:pPr indent="-20638" eaLnBrk="1" hangingPunct="1">
              <a:lnSpc>
                <a:spcPct val="90000"/>
              </a:lnSpc>
              <a:buFontTx/>
              <a:buNone/>
            </a:pPr>
            <a:r>
              <a:rPr lang="fr-FR" sz="2000" dirty="0" err="1"/>
              <a:t>Pencegahan</a:t>
            </a:r>
            <a:r>
              <a:rPr lang="fr-FR" sz="2000" dirty="0"/>
              <a:t> primer </a:t>
            </a:r>
          </a:p>
          <a:p>
            <a:pPr indent="-20638" eaLnBrk="1" hangingPunct="1">
              <a:lnSpc>
                <a:spcPct val="90000"/>
              </a:lnSpc>
              <a:buFontTx/>
              <a:buNone/>
            </a:pPr>
            <a:r>
              <a:rPr lang="fr-FR" sz="2000" dirty="0" err="1"/>
              <a:t>pada</a:t>
            </a:r>
            <a:r>
              <a:rPr lang="fr-FR" sz="2000" dirty="0"/>
              <a:t> </a:t>
            </a:r>
            <a:r>
              <a:rPr lang="fr-FR" sz="2000" dirty="0" err="1"/>
              <a:t>anggota</a:t>
            </a:r>
            <a:r>
              <a:rPr lang="fr-FR" sz="2000" dirty="0"/>
              <a:t> </a:t>
            </a:r>
            <a:r>
              <a:rPr lang="fr-FR" sz="2000" dirty="0" err="1"/>
              <a:t>masyarakat</a:t>
            </a:r>
            <a:r>
              <a:rPr lang="fr-FR" sz="2000" dirty="0"/>
              <a:t> </a:t>
            </a:r>
          </a:p>
          <a:p>
            <a:pPr indent="-20638"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yang </a:t>
            </a:r>
            <a:r>
              <a:rPr lang="fr-FR" sz="2000" dirty="0" err="1"/>
              <a:t>sehat</a:t>
            </a:r>
            <a:r>
              <a:rPr lang="fr-FR" sz="2000" dirty="0"/>
              <a:t> </a:t>
            </a:r>
            <a:r>
              <a:rPr lang="fr-FR" sz="2000" dirty="0" err="1"/>
              <a:t>jiwa</a:t>
            </a:r>
            <a:endParaRPr lang="fr-F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					</a:t>
            </a:r>
            <a:r>
              <a:rPr lang="fr-FR" sz="2000" dirty="0" err="1"/>
              <a:t>Pencegahan</a:t>
            </a:r>
            <a:r>
              <a:rPr lang="fr-FR" sz="2000" dirty="0"/>
              <a:t> </a:t>
            </a:r>
            <a:r>
              <a:rPr lang="fr-FR" sz="2000" dirty="0" err="1"/>
              <a:t>sekunder</a:t>
            </a:r>
            <a:r>
              <a:rPr lang="fr-FR" sz="20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     				</a:t>
            </a:r>
            <a:r>
              <a:rPr lang="fr-FR" sz="2000" dirty="0" err="1"/>
              <a:t>pada</a:t>
            </a:r>
            <a:r>
              <a:rPr lang="fr-FR" sz="2000" dirty="0"/>
              <a:t> </a:t>
            </a:r>
            <a:r>
              <a:rPr lang="fr-FR" sz="2000" dirty="0" err="1"/>
              <a:t>anggota</a:t>
            </a:r>
            <a:r>
              <a:rPr lang="fr-FR" sz="2000" dirty="0"/>
              <a:t> </a:t>
            </a:r>
            <a:r>
              <a:rPr lang="fr-FR" sz="2000" dirty="0" err="1"/>
              <a:t>masyarakat</a:t>
            </a:r>
            <a:endParaRPr lang="fr-FR" sz="2000" dirty="0"/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					yang </a:t>
            </a:r>
            <a:r>
              <a:rPr lang="fr-FR" sz="2000" dirty="0" err="1"/>
              <a:t>mengalami</a:t>
            </a:r>
            <a:r>
              <a:rPr lang="fr-FR" sz="2000" dirty="0"/>
              <a:t> </a:t>
            </a:r>
            <a:r>
              <a:rPr lang="fr-FR" sz="2000" dirty="0" err="1"/>
              <a:t>masalah</a:t>
            </a:r>
            <a:r>
              <a:rPr lang="fr-FR" sz="20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     				</a:t>
            </a:r>
            <a:r>
              <a:rPr lang="fr-FR" sz="2000" dirty="0" err="1"/>
              <a:t>psikososial</a:t>
            </a:r>
            <a:r>
              <a:rPr lang="fr-FR" sz="2000" dirty="0"/>
              <a:t> dan </a:t>
            </a:r>
            <a:r>
              <a:rPr lang="fr-FR" sz="2000" dirty="0" err="1"/>
              <a:t>gangguan</a:t>
            </a:r>
            <a:r>
              <a:rPr lang="fr-FR" sz="2000" dirty="0"/>
              <a:t> </a:t>
            </a:r>
            <a:r>
              <a:rPr lang="fr-FR" sz="2000" dirty="0" err="1"/>
              <a:t>jiwa</a:t>
            </a:r>
            <a:endParaRPr lang="fr-F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											</a:t>
            </a:r>
            <a:r>
              <a:rPr lang="fr-FR" sz="2000" dirty="0" err="1"/>
              <a:t>Pencegahan</a:t>
            </a:r>
            <a:r>
              <a:rPr lang="fr-FR" sz="2000" dirty="0"/>
              <a:t> </a:t>
            </a:r>
            <a:r>
              <a:rPr lang="fr-FR" sz="2000" dirty="0" err="1"/>
              <a:t>tersier</a:t>
            </a:r>
            <a:r>
              <a:rPr lang="fr-FR" sz="20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     										</a:t>
            </a:r>
            <a:r>
              <a:rPr lang="fr-FR" sz="2000" dirty="0" err="1"/>
              <a:t>pada</a:t>
            </a:r>
            <a:r>
              <a:rPr lang="fr-FR" sz="2000" dirty="0"/>
              <a:t> pasien </a:t>
            </a:r>
            <a:r>
              <a:rPr lang="fr-FR" sz="2000" dirty="0" err="1"/>
              <a:t>gangguan</a:t>
            </a:r>
            <a:r>
              <a:rPr lang="fr-FR" sz="2000" dirty="0"/>
              <a:t> </a:t>
            </a:r>
            <a:r>
              <a:rPr lang="fr-FR" sz="2000" dirty="0" err="1"/>
              <a:t>jiwa</a:t>
            </a:r>
            <a:r>
              <a:rPr lang="fr-FR" sz="2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     										</a:t>
            </a:r>
            <a:r>
              <a:rPr lang="fr-FR" sz="2000" dirty="0" err="1"/>
              <a:t>dengan</a:t>
            </a:r>
            <a:r>
              <a:rPr lang="fr-FR" sz="2000" dirty="0"/>
              <a:t> proses </a:t>
            </a:r>
            <a:r>
              <a:rPr lang="fr-FR" sz="2000" dirty="0" err="1"/>
              <a:t>pemulihan</a:t>
            </a:r>
            <a:r>
              <a:rPr lang="fr-FR" sz="2000" dirty="0"/>
              <a:t>.</a:t>
            </a:r>
            <a:endParaRPr 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i="1" dirty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637415" y="601664"/>
            <a:ext cx="9484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fr-FR" sz="3600" b="1" dirty="0" err="1">
                <a:solidFill>
                  <a:srgbClr val="9900CC"/>
                </a:solidFill>
              </a:rPr>
              <a:t>Pelayanan</a:t>
            </a:r>
            <a:r>
              <a:rPr lang="fr-FR" sz="3600" b="1" dirty="0">
                <a:solidFill>
                  <a:srgbClr val="9900CC"/>
                </a:solidFill>
              </a:rPr>
              <a:t> </a:t>
            </a:r>
            <a:r>
              <a:rPr lang="fr-FR" sz="3600" b="1" dirty="0" err="1">
                <a:solidFill>
                  <a:srgbClr val="9900CC"/>
                </a:solidFill>
              </a:rPr>
              <a:t>Keperawatan</a:t>
            </a:r>
            <a:r>
              <a:rPr lang="fr-FR" sz="3600" b="1" dirty="0">
                <a:solidFill>
                  <a:srgbClr val="9900CC"/>
                </a:solidFill>
              </a:rPr>
              <a:t> yang </a:t>
            </a:r>
            <a:r>
              <a:rPr lang="fr-FR" sz="3600" b="1" dirty="0" err="1">
                <a:solidFill>
                  <a:srgbClr val="9900CC"/>
                </a:solidFill>
              </a:rPr>
              <a:t>Komprehensif</a:t>
            </a:r>
            <a:r>
              <a:rPr lang="fr-FR" sz="36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544272" y="2276872"/>
            <a:ext cx="914400" cy="2590800"/>
          </a:xfrm>
          <a:prstGeom prst="curvedLeftArrow">
            <a:avLst>
              <a:gd name="adj1" fmla="val 56667"/>
              <a:gd name="adj2" fmla="val 113333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232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1432</TotalTime>
  <Words>456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Wingdings</vt:lpstr>
      <vt:lpstr>Organic</vt:lpstr>
      <vt:lpstr>ASUHAN KEPERAWATAN JIWA SEHAT: Ibu Hamil, Usia Infan dan Usia Toddler</vt:lpstr>
      <vt:lpstr>PowerPoint Presentation</vt:lpstr>
      <vt:lpstr>PowerPoint Presentation</vt:lpstr>
      <vt:lpstr>UU KESEHATAN JIWA  NOMOR 18 TAHUN 2014  (UPAYA PELAYANAN KESEHATAN JIWA)</vt:lpstr>
      <vt:lpstr>Biologis   Psikologis     Sosial       Kultural         Spiritual</vt:lpstr>
      <vt:lpstr>PowerPoint Presentation</vt:lpstr>
      <vt:lpstr>     RSJ                                  Pelayanan paripurna                 RSU                        Puskesmas  </vt:lpstr>
      <vt:lpstr>PowerPoint Presentation</vt:lpstr>
      <vt:lpstr>PowerPoint Presentation</vt:lpstr>
      <vt:lpstr>Fokus Pelayanan Keperawatan Jiwa</vt:lpstr>
      <vt:lpstr>PowerPoint Presentation</vt:lpstr>
      <vt:lpstr>PowerPoint Presentation</vt:lpstr>
      <vt:lpstr>PowerPoint Presentation</vt:lpstr>
      <vt:lpstr>PowerPoint Presentation</vt:lpstr>
      <vt:lpstr>TINDAKAN KEPERAWATAN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Yeyet Slametiningsih</dc:creator>
  <cp:lastModifiedBy>Yeyet Slametiningsih</cp:lastModifiedBy>
  <cp:revision>7</cp:revision>
  <dcterms:created xsi:type="dcterms:W3CDTF">2024-03-07T22:30:25Z</dcterms:created>
  <dcterms:modified xsi:type="dcterms:W3CDTF">2024-08-21T05:37:17Z</dcterms:modified>
</cp:coreProperties>
</file>