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7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626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8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7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150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0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6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9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5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65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4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275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8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285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B151B3-6500-4511-A16C-5CE058D07551}" type="datetimeFigureOut">
              <a:rPr lang="en-ID" smtClean="0"/>
              <a:t>05/07/2024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975D2-BAD2-486F-9445-B1A69EBC0F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60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457E-103F-EDF5-A576-3631F3E6D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KETIDAKPATUHAN KEP JIWA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78798-F31A-17A3-0B58-0D7A184AC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Ns. Slametiningsih, </a:t>
            </a:r>
            <a:r>
              <a:rPr lang="en-US" dirty="0" err="1"/>
              <a:t>M.Kep</a:t>
            </a:r>
            <a:r>
              <a:rPr lang="en-US" dirty="0"/>
              <a:t>, Sp. </a:t>
            </a:r>
            <a:r>
              <a:rPr lang="en-US" dirty="0" err="1"/>
              <a:t>Kep</a:t>
            </a:r>
            <a:r>
              <a:rPr lang="en-US" dirty="0"/>
              <a:t>, J</a:t>
            </a:r>
          </a:p>
          <a:p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Kep</a:t>
            </a:r>
            <a:r>
              <a:rPr lang="en-US" dirty="0"/>
              <a:t> Jiwa</a:t>
            </a:r>
          </a:p>
          <a:p>
            <a:r>
              <a:rPr lang="en-US" dirty="0"/>
              <a:t>FIK-UMJ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622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A184-3F9E-B2A7-2A78-75DCFA3B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DIAGNOSA KEPERAWATAN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0D3A-E67D-FBE6-F487-8424FC820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914400" algn="l"/>
              </a:tabLst>
            </a:pPr>
            <a:r>
              <a:rPr lang="en-ID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Ketidakpatuhan</a:t>
            </a:r>
            <a:r>
              <a:rPr lang="en-ID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regimen </a:t>
            </a:r>
            <a:r>
              <a:rPr lang="en-ID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terapeutik</a:t>
            </a:r>
            <a:r>
              <a:rPr lang="en-ID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Font typeface="Arial"/>
              <a:buAutoNum type="arabicPeriod"/>
              <a:tabLst>
                <a:tab pos="914400" algn="l"/>
              </a:tabLst>
            </a:pP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Ketidakpatuhan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(PPNI)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SzPts val="1000"/>
              <a:buAutoNum type="arabicPeriod"/>
              <a:tabLst>
                <a:tab pos="914400" algn="l"/>
              </a:tabLst>
            </a:pPr>
            <a:endParaRPr lang="en-ID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497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29E0-5238-1113-94B8-AC3231F0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RENCANA TINDAKAN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B3D2-7ACD-8ABC-62FE-D267FC29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SIKI (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Standar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Keperawatan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Indonesia)</a:t>
            </a:r>
          </a:p>
          <a:p>
            <a:pPr marL="0" lvl="0" indent="0" rtl="0">
              <a:buNone/>
              <a:tabLst>
                <a:tab pos="457200" algn="l"/>
              </a:tabLst>
            </a:pPr>
            <a:r>
              <a:rPr lang="en-ID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Edukasi</a:t>
            </a:r>
            <a:r>
              <a: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Kesehatan (I.0001)</a:t>
            </a: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regimen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pengobatan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edukasi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ID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Regimen </a:t>
            </a:r>
            <a:r>
              <a:rPr lang="en-ID" sz="1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Terapeutik</a:t>
            </a:r>
            <a:r>
              <a:rPr lang="en-ID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(I.0002)</a:t>
            </a: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menyusun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pengobatan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diikuti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bantu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kotak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pengingat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Menyederhanakan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regimen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terapeutik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ID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431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E630-1F69-B2F3-8402-54914B6A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68680"/>
            <a:ext cx="9601196" cy="5007188"/>
          </a:xfrm>
        </p:spPr>
        <p:txBody>
          <a:bodyPr>
            <a:normAutofit fontScale="25000" lnSpcReduction="20000"/>
          </a:bodyPr>
          <a:lstStyle/>
          <a:p>
            <a:pPr marL="0" lvl="0" indent="0" rtl="0">
              <a:buNone/>
              <a:tabLst>
                <a:tab pos="457200" algn="l"/>
              </a:tabLst>
            </a:pP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Dukungan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Emosional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(I.0003)</a:t>
            </a:r>
            <a:endParaRPr lang="en-ID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Mendengarkan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keluhan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kekhawatiran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pengobatan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dorongan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Tim Kesehatan (I.0004)</a:t>
            </a:r>
            <a:endParaRPr lang="en-ID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Mengajak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edukasi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Merujuk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konselor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46088">
              <a:buNone/>
            </a:pP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          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Mengkoordinasikan</a:t>
            </a: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dokter</a:t>
            </a: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tenaga</a:t>
            </a: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kesehatan</a:t>
            </a:r>
            <a:r>
              <a:rPr lang="en-ID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4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endParaRPr lang="en-ID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Komplikasi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Pengobatan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(I.0005)</a:t>
            </a:r>
            <a:endParaRPr lang="en-ID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samping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saran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samping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Berkolaborasi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pengobatan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1" indent="-45720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4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Dukungan</a:t>
            </a:r>
            <a:r>
              <a:rPr lang="en-ID" sz="4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Sosial (I.0006)</a:t>
            </a:r>
            <a:endParaRPr lang="en-ID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Menghubungkan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ID" sz="4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783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113-448D-C2BE-7109-60A529DD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TINDAKAN KEPERAWATAN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091A-87E6-BA52-8BB0-7C5478F8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Mendiskusikan jadwal kegiatan harian mencegah PK dengan cara spiritual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Mendiskusikan manfaat obat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Menjelaskan kerugian jika tidak patuh obat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Menjelaskan 5 benar dalam pemberian obat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066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AA90-A26C-5069-CF26-A1703CB6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KETIDAKPATUHAN DALAM KELUARGA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70F7-1B02-82B1-AE37-6CD775DF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Komunikasi</a:t>
            </a:r>
            <a:endParaRPr lang="en-ID" dirty="0"/>
          </a:p>
          <a:p>
            <a:r>
              <a:rPr lang="en-ID" b="1" dirty="0" err="1"/>
              <a:t>Kesenjangan</a:t>
            </a:r>
            <a:r>
              <a:rPr lang="en-ID" b="1" dirty="0"/>
              <a:t> </a:t>
            </a:r>
            <a:r>
              <a:rPr lang="en-ID" b="1" dirty="0" err="1"/>
              <a:t>Generasi</a:t>
            </a:r>
            <a:r>
              <a:rPr lang="en-ID" dirty="0"/>
              <a:t>:</a:t>
            </a:r>
          </a:p>
          <a:p>
            <a:r>
              <a:rPr lang="en-ID" b="1" dirty="0" err="1"/>
              <a:t>Ketegangan</a:t>
            </a:r>
            <a:r>
              <a:rPr lang="en-ID" b="1" dirty="0"/>
              <a:t> dan </a:t>
            </a:r>
            <a:r>
              <a:rPr lang="en-ID" b="1" dirty="0" err="1"/>
              <a:t>Konflik</a:t>
            </a:r>
            <a:r>
              <a:rPr lang="en-ID" dirty="0"/>
              <a:t>:</a:t>
            </a:r>
          </a:p>
          <a:p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Pengawasan</a:t>
            </a:r>
            <a:endParaRPr lang="en-ID" dirty="0"/>
          </a:p>
          <a:p>
            <a:r>
              <a:rPr lang="en-ID" b="1" dirty="0" err="1"/>
              <a:t>Pengaruh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Eksternal</a:t>
            </a:r>
            <a:r>
              <a:rPr lang="en-ID" dirty="0"/>
              <a:t>: </a:t>
            </a:r>
          </a:p>
          <a:p>
            <a:r>
              <a:rPr lang="en-ID" b="1" dirty="0" err="1"/>
              <a:t>Faktor</a:t>
            </a:r>
            <a:r>
              <a:rPr lang="en-ID" b="1" dirty="0"/>
              <a:t> </a:t>
            </a:r>
            <a:r>
              <a:rPr lang="en-ID" b="1" dirty="0" err="1"/>
              <a:t>Psikologis</a:t>
            </a:r>
            <a:r>
              <a:rPr lang="en-ID" b="1" dirty="0"/>
              <a:t> dan </a:t>
            </a:r>
            <a:r>
              <a:rPr lang="en-ID" b="1" dirty="0" err="1"/>
              <a:t>Emosional</a:t>
            </a:r>
            <a:r>
              <a:rPr lang="en-ID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269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3C3B-AB8E-01E5-7A5A-C4C30385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 KETIDAKPATUHAN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F330-85ED-FC51-21E9-4CA84111F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6488429" cy="3589869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ID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egagalan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terapeutik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disepakati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Nanda, (2000)</a:t>
            </a:r>
          </a:p>
          <a:p>
            <a:pPr marL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ID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r>
              <a:rPr lang="en-ID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ondisi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terapeutik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Marjory Gordon </a:t>
            </a:r>
            <a:r>
              <a:rPr lang="en-ID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r>
              <a:rPr lang="en-ID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erilaku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pengobatan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disarankan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SDKI(2023)</a:t>
            </a:r>
            <a:endParaRPr lang="en-ID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ID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E0776-0D1D-EEA0-99B2-A198959C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9" y="2303811"/>
            <a:ext cx="3321617" cy="33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42EC-4A07-7368-9197-8F1DD3C8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ketidakpatuhan</a:t>
            </a:r>
            <a:r>
              <a:rPr lang="en-US" dirty="0"/>
              <a:t> </a:t>
            </a:r>
            <a:r>
              <a:rPr lang="en-US" dirty="0" err="1"/>
              <a:t>dikeperawatan</a:t>
            </a:r>
            <a:r>
              <a:rPr lang="en-US" dirty="0"/>
              <a:t> Jiwa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0611-1C31-D915-38CC-DCE73401A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Factors Influencing Medication Adherence among Patients with Schizophrenia in a Tertiary Hospital in Kenya. </a:t>
            </a:r>
            <a:r>
              <a:rPr lang="en-ID" dirty="0"/>
              <a:t>Gitau (2020)</a:t>
            </a:r>
          </a:p>
          <a:p>
            <a:pPr marL="446088" indent="0">
              <a:buNone/>
            </a:pP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skizofrenia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tersier</a:t>
            </a:r>
            <a:r>
              <a:rPr lang="en-ID" dirty="0"/>
              <a:t> di Kenya. </a:t>
            </a:r>
          </a:p>
          <a:p>
            <a:pPr marL="446088" indent="0">
              <a:buNone/>
            </a:pPr>
            <a:r>
              <a:rPr lang="en-ID" dirty="0"/>
              <a:t>Hasil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, dan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14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DE51-9E52-938D-5D39-98E119F4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ketidakpatuhan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dikeperawatan</a:t>
            </a:r>
            <a:r>
              <a:rPr lang="en-US" dirty="0"/>
              <a:t> Jiwa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26FB-E81D-5180-F9A1-7424688B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3525" indent="-263525">
              <a:buNone/>
            </a:pPr>
            <a:r>
              <a:rPr lang="en-US" dirty="0"/>
              <a:t>2. Understanding Nonadherence to Antipsychotic Medications: A Qualitative Study Among People with Schizophrenia in Tanzania. </a:t>
            </a:r>
            <a:r>
              <a:rPr lang="en-ID" dirty="0" err="1"/>
              <a:t>Kaijage</a:t>
            </a:r>
            <a:r>
              <a:rPr lang="en-ID" dirty="0"/>
              <a:t> TJ (2020)</a:t>
            </a:r>
          </a:p>
          <a:p>
            <a:pPr marL="263525" indent="0">
              <a:buNone/>
            </a:pP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kualitatif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mengeksplorasi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ketidakpatuhan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antipsikotik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skizofrenia</a:t>
            </a:r>
            <a:r>
              <a:rPr lang="en-ID" dirty="0"/>
              <a:t> di Tanzania. </a:t>
            </a:r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diidentifikasi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stigma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, dan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.</a:t>
            </a:r>
          </a:p>
          <a:p>
            <a:pPr marL="263525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554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784F-D46E-24A8-013E-4865292C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ketidakpatuhan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dikeperawatan</a:t>
            </a:r>
            <a:r>
              <a:rPr lang="en-US" dirty="0"/>
              <a:t> Jiwa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0233-ABEF-385C-2609-82AF6A89F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-263525">
              <a:buNone/>
            </a:pPr>
            <a:r>
              <a:rPr lang="en-US" b="1" dirty="0"/>
              <a:t>3. Medication Adherence in Schizophrenia: Factors Influencing Adherence and Strategies to Improve </a:t>
            </a:r>
            <a:r>
              <a:rPr lang="en-US" b="1" dirty="0" err="1"/>
              <a:t>It"</a:t>
            </a:r>
            <a:r>
              <a:rPr lang="en-US" dirty="0" err="1"/>
              <a:t>M</a:t>
            </a:r>
            <a:r>
              <a:rPr lang="en-US" dirty="0"/>
              <a:t>. Moritz (2022).</a:t>
            </a:r>
          </a:p>
          <a:p>
            <a:pPr marL="263525" indent="-263525">
              <a:buNone/>
            </a:pPr>
            <a:r>
              <a:rPr lang="en-US" dirty="0"/>
              <a:t>   </a:t>
            </a:r>
            <a:r>
              <a:rPr lang="en-ID" dirty="0"/>
              <a:t>Artikel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menyoroti</a:t>
            </a:r>
            <a:r>
              <a:rPr lang="en-ID" dirty="0"/>
              <a:t> </a:t>
            </a:r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skizofrenia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, stigma, dan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. Strategi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edukasi</a:t>
            </a:r>
            <a:r>
              <a:rPr lang="en-ID" dirty="0"/>
              <a:t> dan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berkelanjutan</a:t>
            </a:r>
            <a:r>
              <a:rPr lang="en-ID" dirty="0"/>
              <a:t>.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794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5EDC-8225-F2C4-9C19-B73EB0A8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ketidakpatuhan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dikeperawatan</a:t>
            </a:r>
            <a:r>
              <a:rPr lang="en-US" dirty="0"/>
              <a:t> Jiwa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5520-EA5B-61A2-DEC8-75EA6E88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-263525">
              <a:buNone/>
            </a:pPr>
            <a:r>
              <a:rPr lang="en-US" dirty="0"/>
              <a:t>4. "Family Support and Medication Adherence in Patients with Schizophrenia: A Cross-sectional Study“</a:t>
            </a:r>
            <a:r>
              <a:rPr lang="en-ID" dirty="0"/>
              <a:t>Khan, M. A (2023)</a:t>
            </a:r>
          </a:p>
          <a:p>
            <a:pPr marL="263525" indent="-263525">
              <a:buNone/>
            </a:pPr>
            <a:r>
              <a:rPr lang="en-ID" dirty="0"/>
              <a:t>  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meneliti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skizofrenia</a:t>
            </a:r>
            <a:r>
              <a:rPr lang="en-ID" dirty="0"/>
              <a:t>. </a:t>
            </a:r>
          </a:p>
          <a:p>
            <a:pPr marL="263525" indent="-263525">
              <a:buNone/>
            </a:pPr>
            <a:r>
              <a:rPr lang="en-ID" dirty="0"/>
              <a:t>   Hasil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55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82FA-BC20-B65F-8F60-73276C35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6CCB-6D98-5F20-F395-2B6090AC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-263525">
              <a:buNone/>
            </a:pPr>
            <a:r>
              <a:rPr lang="en-US" dirty="0"/>
              <a:t>5. "Predictors of Medication Adherence in Patients with Bipolar Disorder: A Systematic Review“</a:t>
            </a:r>
          </a:p>
          <a:p>
            <a:pPr marL="0" indent="0">
              <a:buNone/>
            </a:pP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meneliti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dukungan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meningkatkan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kepatuhan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pengobatan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skizofrenia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Indonesia</a:t>
            </a:r>
          </a:p>
          <a:p>
            <a:pPr marL="0" indent="0">
              <a:buNone/>
            </a:pP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Hasilnya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dukungan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kepatuhan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pengobatan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Intervensi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melibatkan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edukasi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dukungan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dianjurkan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strategi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efektif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meningkatkan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kepatuhan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33581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1261-AAE2-389E-9CBF-49F2C985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KEPERAWATAN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16EC-BEC9-297F-02F9-BC07772D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PENGKAJIAN</a:t>
            </a:r>
          </a:p>
          <a:p>
            <a:pPr marL="457200" indent="-457200">
              <a:buAutoNum type="alphaLcPeriod"/>
            </a:pPr>
            <a:r>
              <a:rPr lang="en-US" dirty="0" err="1"/>
              <a:t>Indentiifkasi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dan </a:t>
            </a:r>
            <a:r>
              <a:rPr lang="en-US" dirty="0" err="1"/>
              <a:t>pengobatan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/>
              <a:t>Penilian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social dan system </a:t>
            </a:r>
            <a:r>
              <a:rPr lang="en-US" dirty="0" err="1"/>
              <a:t>pemdukung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/>
              <a:t>Kondisi</a:t>
            </a:r>
            <a:r>
              <a:rPr lang="en-US" dirty="0"/>
              <a:t> mental/</a:t>
            </a:r>
            <a:r>
              <a:rPr lang="en-US" dirty="0" err="1"/>
              <a:t>emosional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283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80B1-9EB4-FD5C-D736-6DB49E19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Pengkajian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06A1-E4D7-7BDB-E27D-E9565E92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Ketidaknyamaan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fisikl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g. </a:t>
            </a:r>
            <a:r>
              <a:rPr lang="en-US" dirty="0" err="1"/>
              <a:t>Pengalaman</a:t>
            </a:r>
            <a:r>
              <a:rPr lang="en-US" dirty="0"/>
              <a:t> negative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h.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bertentangan</a:t>
            </a:r>
            <a:endParaRPr lang="en-US" dirty="0"/>
          </a:p>
          <a:p>
            <a:pPr marL="0" indent="0">
              <a:buNone/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Tanda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Gejala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Karakteristik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Defining)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Gagal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instruksi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medis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Menunda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menghentikan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pengobatan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konsultasi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Mengambil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dosis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salah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mengabaikan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dosis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Menolak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terapi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intervensi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disarankan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Melaporkan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alternatif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bertentangan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rekomendasi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0084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640</TotalTime>
  <Words>755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Symbol</vt:lpstr>
      <vt:lpstr>Times New Roman</vt:lpstr>
      <vt:lpstr>Organic</vt:lpstr>
      <vt:lpstr>KETIDAKPATUHAN KEP JIWA</vt:lpstr>
      <vt:lpstr>DEFINISI KETIDAKPATUHAN</vt:lpstr>
      <vt:lpstr>Hasil Penelitian ketidakpatuhan dikeperawatan Jiwa</vt:lpstr>
      <vt:lpstr>Hasil Penelitian ketidakpatuhan  dikeperawatan Jiwa</vt:lpstr>
      <vt:lpstr>Hasil Penelitian ketidakpatuhan  dikeperawatan Jiwa</vt:lpstr>
      <vt:lpstr>Hasil Penelitian ketidakpatuhan  dikeperawatan Jiwa</vt:lpstr>
      <vt:lpstr>PowerPoint Presentation</vt:lpstr>
      <vt:lpstr>PROSES KEPERAWATAN</vt:lpstr>
      <vt:lpstr>Pengkajian</vt:lpstr>
      <vt:lpstr>DIAGNOSA KEPERAWATAN</vt:lpstr>
      <vt:lpstr>RENCANA TINDAKAN</vt:lpstr>
      <vt:lpstr>PowerPoint Presentation</vt:lpstr>
      <vt:lpstr>TINDAKAN KEPERAWATAN</vt:lpstr>
      <vt:lpstr>KETIDAKPATUHAN DALAM KELUARGA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Yeyet Slametiningsih</dc:creator>
  <cp:lastModifiedBy>Yeyet Slametiningsih</cp:lastModifiedBy>
  <cp:revision>3</cp:revision>
  <dcterms:created xsi:type="dcterms:W3CDTF">2024-07-01T03:43:48Z</dcterms:created>
  <dcterms:modified xsi:type="dcterms:W3CDTF">2024-07-05T08:19:25Z</dcterms:modified>
</cp:coreProperties>
</file>