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311" r:id="rId4"/>
    <p:sldId id="312" r:id="rId5"/>
    <p:sldId id="319" r:id="rId6"/>
    <p:sldId id="313" r:id="rId7"/>
    <p:sldId id="314" r:id="rId8"/>
    <p:sldId id="315" r:id="rId9"/>
    <p:sldId id="310" r:id="rId10"/>
    <p:sldId id="264" r:id="rId11"/>
    <p:sldId id="263" r:id="rId12"/>
    <p:sldId id="266" r:id="rId13"/>
    <p:sldId id="268" r:id="rId14"/>
    <p:sldId id="270" r:id="rId15"/>
    <p:sldId id="272" r:id="rId16"/>
    <p:sldId id="318" r:id="rId17"/>
    <p:sldId id="309" r:id="rId18"/>
    <p:sldId id="338" r:id="rId19"/>
    <p:sldId id="320" r:id="rId20"/>
    <p:sldId id="339" r:id="rId21"/>
    <p:sldId id="340" r:id="rId22"/>
    <p:sldId id="280" r:id="rId23"/>
    <p:sldId id="282" r:id="rId24"/>
    <p:sldId id="284" r:id="rId25"/>
    <p:sldId id="286" r:id="rId26"/>
    <p:sldId id="296" r:id="rId27"/>
    <p:sldId id="298" r:id="rId28"/>
    <p:sldId id="300" r:id="rId29"/>
    <p:sldId id="305" r:id="rId30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94763" autoAdjust="0"/>
  </p:normalViewPr>
  <p:slideViewPr>
    <p:cSldViewPr>
      <p:cViewPr varScale="1">
        <p:scale>
          <a:sx n="56" d="100"/>
          <a:sy n="56" d="100"/>
        </p:scale>
        <p:origin x="146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E301B0-C06A-4904-9AB9-548DA2AE4715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/>
      <dgm:spPr/>
    </dgm:pt>
    <dgm:pt modelId="{F1BD2190-CB07-4544-A4BA-3B28B920032B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anose="02020603050405020304" pitchFamily="18" charset="0"/>
              <a:sym typeface="Wingdings" panose="05000000000000000000" pitchFamily="2" charset="2"/>
            </a:rPr>
            <a:t>Individu </a:t>
          </a:r>
        </a:p>
      </dgm:t>
    </dgm:pt>
    <dgm:pt modelId="{334EB229-6DD5-41E2-BEE1-A4506295D24D}" type="parTrans" cxnId="{61EEC4FD-2C0D-4631-8CF5-5766A4085E98}">
      <dgm:prSet/>
      <dgm:spPr/>
    </dgm:pt>
    <dgm:pt modelId="{D7D96881-0A5F-4E15-A385-8329A4B560D5}" type="sibTrans" cxnId="{61EEC4FD-2C0D-4631-8CF5-5766A4085E98}">
      <dgm:prSet/>
      <dgm:spPr/>
    </dgm:pt>
    <dgm:pt modelId="{68F71A6D-5F55-40AA-BFED-6227EA299A22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anose="02020603050405020304" pitchFamily="18" charset="0"/>
              <a:sym typeface="Wingdings" panose="05000000000000000000" pitchFamily="2" charset="2"/>
            </a:rPr>
            <a:t>Keluarga</a:t>
          </a:r>
        </a:p>
      </dgm:t>
    </dgm:pt>
    <dgm:pt modelId="{F5C972F6-7C7C-4AEC-BB75-94B8F7472957}" type="parTrans" cxnId="{D760F0F8-1157-4DAA-97BF-BDB81A175D78}">
      <dgm:prSet/>
      <dgm:spPr/>
    </dgm:pt>
    <dgm:pt modelId="{F052C51D-34DA-4A23-97F8-997642F7F84C}" type="sibTrans" cxnId="{D760F0F8-1157-4DAA-97BF-BDB81A175D78}">
      <dgm:prSet/>
      <dgm:spPr/>
    </dgm:pt>
    <dgm:pt modelId="{0F8D90B5-D944-41F4-9614-ADFF31E80A1B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anose="02020603050405020304" pitchFamily="18" charset="0"/>
              <a:sym typeface="Wingdings" panose="05000000000000000000" pitchFamily="2" charset="2"/>
            </a:rPr>
            <a:t>Masyarakat</a:t>
          </a:r>
        </a:p>
      </dgm:t>
    </dgm:pt>
    <dgm:pt modelId="{4E05764D-0865-460A-912B-387CAD24A532}" type="parTrans" cxnId="{CE2456FD-1555-49AB-AFB5-DDD021FE91CB}">
      <dgm:prSet/>
      <dgm:spPr/>
    </dgm:pt>
    <dgm:pt modelId="{CB913890-6CA4-4043-87AF-25EE40F84EEB}" type="sibTrans" cxnId="{CE2456FD-1555-49AB-AFB5-DDD021FE91CB}">
      <dgm:prSet/>
      <dgm:spPr/>
    </dgm:pt>
    <dgm:pt modelId="{3CF1FA12-8381-4815-919D-136A0640BD48}" type="pres">
      <dgm:prSet presAssocID="{57E301B0-C06A-4904-9AB9-548DA2AE4715}" presName="composite" presStyleCnt="0">
        <dgm:presLayoutVars>
          <dgm:chMax val="5"/>
          <dgm:dir/>
          <dgm:resizeHandles val="exact"/>
        </dgm:presLayoutVars>
      </dgm:prSet>
      <dgm:spPr/>
    </dgm:pt>
    <dgm:pt modelId="{60470565-4EDD-4F55-B8E0-8B0A458F47ED}" type="pres">
      <dgm:prSet presAssocID="{F1BD2190-CB07-4544-A4BA-3B28B920032B}" presName="circle1" presStyleLbl="lnNode1" presStyleIdx="0" presStyleCnt="3"/>
      <dgm:spPr/>
    </dgm:pt>
    <dgm:pt modelId="{8B5AD473-A99D-4C74-B9B1-2A7E6782A1A9}" type="pres">
      <dgm:prSet presAssocID="{F1BD2190-CB07-4544-A4BA-3B28B920032B}" presName="text1" presStyleLbl="revTx" presStyleIdx="0" presStyleCnt="3">
        <dgm:presLayoutVars>
          <dgm:bulletEnabled val="1"/>
        </dgm:presLayoutVars>
      </dgm:prSet>
      <dgm:spPr/>
    </dgm:pt>
    <dgm:pt modelId="{6754A999-0271-48A6-B3A8-5F314CC2018E}" type="pres">
      <dgm:prSet presAssocID="{F1BD2190-CB07-4544-A4BA-3B28B920032B}" presName="line1" presStyleLbl="callout" presStyleIdx="0" presStyleCnt="6"/>
      <dgm:spPr/>
    </dgm:pt>
    <dgm:pt modelId="{B7F13C2E-66CC-410C-8C61-D15DA3DB21DB}" type="pres">
      <dgm:prSet presAssocID="{F1BD2190-CB07-4544-A4BA-3B28B920032B}" presName="d1" presStyleLbl="callout" presStyleIdx="1" presStyleCnt="6"/>
      <dgm:spPr/>
    </dgm:pt>
    <dgm:pt modelId="{B867C1E3-AAB5-418E-8287-1D4BE3DE5C52}" type="pres">
      <dgm:prSet presAssocID="{68F71A6D-5F55-40AA-BFED-6227EA299A22}" presName="circle2" presStyleLbl="lnNode1" presStyleIdx="1" presStyleCnt="3"/>
      <dgm:spPr/>
    </dgm:pt>
    <dgm:pt modelId="{FAACB17C-1349-4724-B29B-88D2DA092E08}" type="pres">
      <dgm:prSet presAssocID="{68F71A6D-5F55-40AA-BFED-6227EA299A22}" presName="text2" presStyleLbl="revTx" presStyleIdx="1" presStyleCnt="3">
        <dgm:presLayoutVars>
          <dgm:bulletEnabled val="1"/>
        </dgm:presLayoutVars>
      </dgm:prSet>
      <dgm:spPr/>
    </dgm:pt>
    <dgm:pt modelId="{DBDB779C-4E04-423C-9E0E-C0D534B40C0D}" type="pres">
      <dgm:prSet presAssocID="{68F71A6D-5F55-40AA-BFED-6227EA299A22}" presName="line2" presStyleLbl="callout" presStyleIdx="2" presStyleCnt="6"/>
      <dgm:spPr/>
    </dgm:pt>
    <dgm:pt modelId="{B96E7E96-8305-445D-9F55-6E3D090BE5B1}" type="pres">
      <dgm:prSet presAssocID="{68F71A6D-5F55-40AA-BFED-6227EA299A22}" presName="d2" presStyleLbl="callout" presStyleIdx="3" presStyleCnt="6"/>
      <dgm:spPr/>
    </dgm:pt>
    <dgm:pt modelId="{D14C4FB9-3BEB-4B5D-9844-8B59EC6FDDDA}" type="pres">
      <dgm:prSet presAssocID="{0F8D90B5-D944-41F4-9614-ADFF31E80A1B}" presName="circle3" presStyleLbl="lnNode1" presStyleIdx="2" presStyleCnt="3"/>
      <dgm:spPr/>
    </dgm:pt>
    <dgm:pt modelId="{DB07A746-DCA0-4227-86FB-D994743A7559}" type="pres">
      <dgm:prSet presAssocID="{0F8D90B5-D944-41F4-9614-ADFF31E80A1B}" presName="text3" presStyleLbl="revTx" presStyleIdx="2" presStyleCnt="3">
        <dgm:presLayoutVars>
          <dgm:bulletEnabled val="1"/>
        </dgm:presLayoutVars>
      </dgm:prSet>
      <dgm:spPr/>
    </dgm:pt>
    <dgm:pt modelId="{03723580-207F-40C0-87F5-F14125B0AEE0}" type="pres">
      <dgm:prSet presAssocID="{0F8D90B5-D944-41F4-9614-ADFF31E80A1B}" presName="line3" presStyleLbl="callout" presStyleIdx="4" presStyleCnt="6"/>
      <dgm:spPr/>
    </dgm:pt>
    <dgm:pt modelId="{357011D7-C996-40C2-8C3D-02B87E2A20B2}" type="pres">
      <dgm:prSet presAssocID="{0F8D90B5-D944-41F4-9614-ADFF31E80A1B}" presName="d3" presStyleLbl="callout" presStyleIdx="5" presStyleCnt="6"/>
      <dgm:spPr/>
    </dgm:pt>
  </dgm:ptLst>
  <dgm:cxnLst>
    <dgm:cxn modelId="{3514D512-80A5-4651-B1CA-51D9D4B1E205}" type="presOf" srcId="{68F71A6D-5F55-40AA-BFED-6227EA299A22}" destId="{FAACB17C-1349-4724-B29B-88D2DA092E08}" srcOrd="0" destOrd="0" presId="urn:microsoft.com/office/officeart/2005/8/layout/target1"/>
    <dgm:cxn modelId="{EC81EB44-0618-40B4-96F5-BFAFCA227C1E}" type="presOf" srcId="{57E301B0-C06A-4904-9AB9-548DA2AE4715}" destId="{3CF1FA12-8381-4815-919D-136A0640BD48}" srcOrd="0" destOrd="0" presId="urn:microsoft.com/office/officeart/2005/8/layout/target1"/>
    <dgm:cxn modelId="{9F90E9D0-79EF-4728-85B1-41AE9468137E}" type="presOf" srcId="{0F8D90B5-D944-41F4-9614-ADFF31E80A1B}" destId="{DB07A746-DCA0-4227-86FB-D994743A7559}" srcOrd="0" destOrd="0" presId="urn:microsoft.com/office/officeart/2005/8/layout/target1"/>
    <dgm:cxn modelId="{D760F0F8-1157-4DAA-97BF-BDB81A175D78}" srcId="{57E301B0-C06A-4904-9AB9-548DA2AE4715}" destId="{68F71A6D-5F55-40AA-BFED-6227EA299A22}" srcOrd="1" destOrd="0" parTransId="{F5C972F6-7C7C-4AEC-BB75-94B8F7472957}" sibTransId="{F052C51D-34DA-4A23-97F8-997642F7F84C}"/>
    <dgm:cxn modelId="{12DD83FB-4863-4212-AA8A-ABCC57ED5892}" type="presOf" srcId="{F1BD2190-CB07-4544-A4BA-3B28B920032B}" destId="{8B5AD473-A99D-4C74-B9B1-2A7E6782A1A9}" srcOrd="0" destOrd="0" presId="urn:microsoft.com/office/officeart/2005/8/layout/target1"/>
    <dgm:cxn modelId="{CE2456FD-1555-49AB-AFB5-DDD021FE91CB}" srcId="{57E301B0-C06A-4904-9AB9-548DA2AE4715}" destId="{0F8D90B5-D944-41F4-9614-ADFF31E80A1B}" srcOrd="2" destOrd="0" parTransId="{4E05764D-0865-460A-912B-387CAD24A532}" sibTransId="{CB913890-6CA4-4043-87AF-25EE40F84EEB}"/>
    <dgm:cxn modelId="{61EEC4FD-2C0D-4631-8CF5-5766A4085E98}" srcId="{57E301B0-C06A-4904-9AB9-548DA2AE4715}" destId="{F1BD2190-CB07-4544-A4BA-3B28B920032B}" srcOrd="0" destOrd="0" parTransId="{334EB229-6DD5-41E2-BEE1-A4506295D24D}" sibTransId="{D7D96881-0A5F-4E15-A385-8329A4B560D5}"/>
    <dgm:cxn modelId="{22AD2E3C-A809-49D5-8175-65ABED3E41DB}" type="presParOf" srcId="{3CF1FA12-8381-4815-919D-136A0640BD48}" destId="{60470565-4EDD-4F55-B8E0-8B0A458F47ED}" srcOrd="0" destOrd="0" presId="urn:microsoft.com/office/officeart/2005/8/layout/target1"/>
    <dgm:cxn modelId="{A0907E00-D452-4912-9782-6F620ED53207}" type="presParOf" srcId="{3CF1FA12-8381-4815-919D-136A0640BD48}" destId="{8B5AD473-A99D-4C74-B9B1-2A7E6782A1A9}" srcOrd="1" destOrd="0" presId="urn:microsoft.com/office/officeart/2005/8/layout/target1"/>
    <dgm:cxn modelId="{D7574FBC-5AD5-480A-8EB3-83F63C5ABF55}" type="presParOf" srcId="{3CF1FA12-8381-4815-919D-136A0640BD48}" destId="{6754A999-0271-48A6-B3A8-5F314CC2018E}" srcOrd="2" destOrd="0" presId="urn:microsoft.com/office/officeart/2005/8/layout/target1"/>
    <dgm:cxn modelId="{7B517486-226F-4C11-BA54-9A48A5CD47E0}" type="presParOf" srcId="{3CF1FA12-8381-4815-919D-136A0640BD48}" destId="{B7F13C2E-66CC-410C-8C61-D15DA3DB21DB}" srcOrd="3" destOrd="0" presId="urn:microsoft.com/office/officeart/2005/8/layout/target1"/>
    <dgm:cxn modelId="{5AE6A59A-EBDC-48F7-882B-B062EDB4C900}" type="presParOf" srcId="{3CF1FA12-8381-4815-919D-136A0640BD48}" destId="{B867C1E3-AAB5-418E-8287-1D4BE3DE5C52}" srcOrd="4" destOrd="0" presId="urn:microsoft.com/office/officeart/2005/8/layout/target1"/>
    <dgm:cxn modelId="{DF34C018-E5A5-45CF-953B-5ADD91A8119D}" type="presParOf" srcId="{3CF1FA12-8381-4815-919D-136A0640BD48}" destId="{FAACB17C-1349-4724-B29B-88D2DA092E08}" srcOrd="5" destOrd="0" presId="urn:microsoft.com/office/officeart/2005/8/layout/target1"/>
    <dgm:cxn modelId="{A23A52B8-3469-4CF2-88A1-45BE4C5FEC69}" type="presParOf" srcId="{3CF1FA12-8381-4815-919D-136A0640BD48}" destId="{DBDB779C-4E04-423C-9E0E-C0D534B40C0D}" srcOrd="6" destOrd="0" presId="urn:microsoft.com/office/officeart/2005/8/layout/target1"/>
    <dgm:cxn modelId="{7A6D4B6D-637B-477D-9D6A-E1C48A84FABE}" type="presParOf" srcId="{3CF1FA12-8381-4815-919D-136A0640BD48}" destId="{B96E7E96-8305-445D-9F55-6E3D090BE5B1}" srcOrd="7" destOrd="0" presId="urn:microsoft.com/office/officeart/2005/8/layout/target1"/>
    <dgm:cxn modelId="{D9C2EEFD-4592-4383-AA16-CBBC264A52AE}" type="presParOf" srcId="{3CF1FA12-8381-4815-919D-136A0640BD48}" destId="{D14C4FB9-3BEB-4B5D-9844-8B59EC6FDDDA}" srcOrd="8" destOrd="0" presId="urn:microsoft.com/office/officeart/2005/8/layout/target1"/>
    <dgm:cxn modelId="{EED5CDD5-C728-4905-AD11-A0003E548F24}" type="presParOf" srcId="{3CF1FA12-8381-4815-919D-136A0640BD48}" destId="{DB07A746-DCA0-4227-86FB-D994743A7559}" srcOrd="9" destOrd="0" presId="urn:microsoft.com/office/officeart/2005/8/layout/target1"/>
    <dgm:cxn modelId="{7AFE235D-B752-4D8C-B993-D4DEEA2D840F}" type="presParOf" srcId="{3CF1FA12-8381-4815-919D-136A0640BD48}" destId="{03723580-207F-40C0-87F5-F14125B0AEE0}" srcOrd="10" destOrd="0" presId="urn:microsoft.com/office/officeart/2005/8/layout/target1"/>
    <dgm:cxn modelId="{0F4E5774-917A-4F0E-994C-46F8C5F83657}" type="presParOf" srcId="{3CF1FA12-8381-4815-919D-136A0640BD48}" destId="{357011D7-C996-40C2-8C3D-02B87E2A20B2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4C4FB9-3BEB-4B5D-9844-8B59EC6FDDDA}">
      <dsp:nvSpPr>
        <dsp:cNvPr id="0" name=""/>
        <dsp:cNvSpPr/>
      </dsp:nvSpPr>
      <dsp:spPr>
        <a:xfrm>
          <a:off x="1504950" y="952500"/>
          <a:ext cx="2857500" cy="28575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67C1E3-AAB5-418E-8287-1D4BE3DE5C52}">
      <dsp:nvSpPr>
        <dsp:cNvPr id="0" name=""/>
        <dsp:cNvSpPr/>
      </dsp:nvSpPr>
      <dsp:spPr>
        <a:xfrm>
          <a:off x="2076450" y="1524000"/>
          <a:ext cx="1714500" cy="17145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470565-4EDD-4F55-B8E0-8B0A458F47ED}">
      <dsp:nvSpPr>
        <dsp:cNvPr id="0" name=""/>
        <dsp:cNvSpPr/>
      </dsp:nvSpPr>
      <dsp:spPr>
        <a:xfrm>
          <a:off x="2647950" y="2095500"/>
          <a:ext cx="571500" cy="5715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5AD473-A99D-4C74-B9B1-2A7E6782A1A9}">
      <dsp:nvSpPr>
        <dsp:cNvPr id="0" name=""/>
        <dsp:cNvSpPr/>
      </dsp:nvSpPr>
      <dsp:spPr>
        <a:xfrm>
          <a:off x="4838700" y="0"/>
          <a:ext cx="1428750" cy="833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26670" bIns="2667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100" b="0" i="0" u="none" strike="noStrike" kern="1200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anose="02020603050405020304" pitchFamily="18" charset="0"/>
              <a:sym typeface="Wingdings" panose="05000000000000000000" pitchFamily="2" charset="2"/>
            </a:rPr>
            <a:t>Individu </a:t>
          </a:r>
        </a:p>
      </dsp:txBody>
      <dsp:txXfrm>
        <a:off x="4838700" y="0"/>
        <a:ext cx="1428750" cy="833437"/>
      </dsp:txXfrm>
    </dsp:sp>
    <dsp:sp modelId="{6754A999-0271-48A6-B3A8-5F314CC2018E}">
      <dsp:nvSpPr>
        <dsp:cNvPr id="0" name=""/>
        <dsp:cNvSpPr/>
      </dsp:nvSpPr>
      <dsp:spPr>
        <a:xfrm>
          <a:off x="4481512" y="416718"/>
          <a:ext cx="3571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F13C2E-66CC-410C-8C61-D15DA3DB21DB}">
      <dsp:nvSpPr>
        <dsp:cNvPr id="0" name=""/>
        <dsp:cNvSpPr/>
      </dsp:nvSpPr>
      <dsp:spPr>
        <a:xfrm rot="5400000">
          <a:off x="2724864" y="626030"/>
          <a:ext cx="1964054" cy="154638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ACB17C-1349-4724-B29B-88D2DA092E08}">
      <dsp:nvSpPr>
        <dsp:cNvPr id="0" name=""/>
        <dsp:cNvSpPr/>
      </dsp:nvSpPr>
      <dsp:spPr>
        <a:xfrm>
          <a:off x="4838700" y="833437"/>
          <a:ext cx="1428750" cy="833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26670" bIns="2667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100" b="0" i="0" u="none" strike="noStrike" kern="1200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anose="02020603050405020304" pitchFamily="18" charset="0"/>
              <a:sym typeface="Wingdings" panose="05000000000000000000" pitchFamily="2" charset="2"/>
            </a:rPr>
            <a:t>Keluarga</a:t>
          </a:r>
        </a:p>
      </dsp:txBody>
      <dsp:txXfrm>
        <a:off x="4838700" y="833437"/>
        <a:ext cx="1428750" cy="833437"/>
      </dsp:txXfrm>
    </dsp:sp>
    <dsp:sp modelId="{DBDB779C-4E04-423C-9E0E-C0D534B40C0D}">
      <dsp:nvSpPr>
        <dsp:cNvPr id="0" name=""/>
        <dsp:cNvSpPr/>
      </dsp:nvSpPr>
      <dsp:spPr>
        <a:xfrm>
          <a:off x="4481512" y="1250156"/>
          <a:ext cx="3571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6E7E96-8305-445D-9F55-6E3D090BE5B1}">
      <dsp:nvSpPr>
        <dsp:cNvPr id="0" name=""/>
        <dsp:cNvSpPr/>
      </dsp:nvSpPr>
      <dsp:spPr>
        <a:xfrm rot="5400000">
          <a:off x="3146440" y="1446466"/>
          <a:ext cx="1530477" cy="1136808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07A746-DCA0-4227-86FB-D994743A7559}">
      <dsp:nvSpPr>
        <dsp:cNvPr id="0" name=""/>
        <dsp:cNvSpPr/>
      </dsp:nvSpPr>
      <dsp:spPr>
        <a:xfrm>
          <a:off x="4838700" y="1666874"/>
          <a:ext cx="1428750" cy="833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26670" bIns="2667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100" b="0" i="0" u="none" strike="noStrike" kern="1200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anose="02020603050405020304" pitchFamily="18" charset="0"/>
              <a:sym typeface="Wingdings" panose="05000000000000000000" pitchFamily="2" charset="2"/>
            </a:rPr>
            <a:t>Masyarakat</a:t>
          </a:r>
        </a:p>
      </dsp:txBody>
      <dsp:txXfrm>
        <a:off x="4838700" y="1666874"/>
        <a:ext cx="1428750" cy="833437"/>
      </dsp:txXfrm>
    </dsp:sp>
    <dsp:sp modelId="{03723580-207F-40C0-87F5-F14125B0AEE0}">
      <dsp:nvSpPr>
        <dsp:cNvPr id="0" name=""/>
        <dsp:cNvSpPr/>
      </dsp:nvSpPr>
      <dsp:spPr>
        <a:xfrm>
          <a:off x="4481512" y="2083593"/>
          <a:ext cx="3571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7011D7-C996-40C2-8C3D-02B87E2A20B2}">
      <dsp:nvSpPr>
        <dsp:cNvPr id="0" name=""/>
        <dsp:cNvSpPr/>
      </dsp:nvSpPr>
      <dsp:spPr>
        <a:xfrm rot="5400000">
          <a:off x="3568541" y="2266235"/>
          <a:ext cx="1093470" cy="72723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56414" cy="46545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3F7339E4-EE68-4A16-BDF8-F10F992F54FC}" type="datetimeFigureOut">
              <a:rPr lang="id-ID" smtClean="0"/>
              <a:t>01/07/2024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29"/>
            <a:ext cx="3056414" cy="465455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830990F2-9756-4786-A7BE-3A854D9378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34021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56414" cy="46545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5F1A4181-EA3D-4FA0-9E8B-1B527E044E93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6913"/>
            <a:ext cx="4656137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29"/>
            <a:ext cx="3056414" cy="465455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C3805290-54FA-4295-8718-83009A7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927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59666" indent="-292179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68718" indent="-233744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36205" indent="-233744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03692" indent="-233744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71179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38666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06153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73640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244C6613-160A-4218-A71C-417F263FC6BE}" type="slidenum">
              <a:rPr lang="en-US" smtClean="0">
                <a:latin typeface="Calibri" pitchFamily="34" charset="0"/>
              </a:rPr>
              <a:pPr/>
              <a:t>18</a:t>
            </a:fld>
            <a:endParaRPr lang="en-US">
              <a:latin typeface="Calibri" pitchFamily="34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/>
              <a:t>From our database.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Point to 1 year </a:t>
            </a:r>
          </a:p>
          <a:p>
            <a:pPr eaLnBrk="1" hangingPunct="1"/>
            <a:r>
              <a:rPr lang="en-US" b="1" u="sng"/>
              <a:t>If we look at the Prevalence of comorbid major depression in medical illness we see that it accounts up to 29% in association with Hypertension ecc…</a:t>
            </a:r>
            <a:r>
              <a:rPr lang="en-US"/>
              <a:t> </a:t>
            </a:r>
          </a:p>
          <a:p>
            <a:pPr eaLnBrk="1" hangingPunct="1"/>
            <a:r>
              <a:rPr lang="en-US" b="1" u="sng"/>
              <a:t>All percentages which are greater than in General Population (10% of Depression)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2878-5871-49F7-8DD3-30634F37D179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73E4-9681-4FA2-B9B7-4A4773EF1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2878-5871-49F7-8DD3-30634F37D179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73E4-9681-4FA2-B9B7-4A4773EF1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2878-5871-49F7-8DD3-30634F37D179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73E4-9681-4FA2-B9B7-4A4773EF1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 Placeholder 90"/>
          <p:cNvSpPr>
            <a:spLocks noGrp="1"/>
          </p:cNvSpPr>
          <p:nvPr>
            <p:ph type="body" idx="10"/>
          </p:nvPr>
        </p:nvSpPr>
        <p:spPr>
          <a:xfrm>
            <a:off x="1209199" y="695325"/>
            <a:ext cx="6316504" cy="11861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0000"/>
          </a:bodyPr>
          <a:lstStyle>
            <a:lvl1pPr marL="0" marR="0" indent="0" algn="ctr">
              <a:lnSpc>
                <a:spcPts val="3225"/>
              </a:lnSpc>
              <a:spcBef>
                <a:spcPts val="176"/>
              </a:spcBef>
              <a:spcAft>
                <a:spcPts val="0"/>
              </a:spcAft>
              <a:defRPr/>
            </a:lvl1pPr>
          </a:lstStyle>
          <a:p>
            <a:pPr marL="0" marR="0" indent="0" algn="l">
              <a:lnSpc>
                <a:spcPts val="4400"/>
              </a:lnSpc>
              <a:spcAft>
                <a:spcPts val="0"/>
              </a:spcAft>
            </a:pPr>
            <a:r>
              <a:rPr lang="en-US" sz="2963" b="1" spc="-53">
                <a:solidFill>
                  <a:srgbClr val="000000"/>
                </a:solidFill>
                <a:latin typeface="Arial" panose="22635452340000000000" pitchFamily="2"/>
              </a:rPr>
              <a:t>TARGET PELAYANAN KEPERAWATAN: </a:t>
            </a:r>
          </a:p>
          <a:p>
            <a:pPr marL="0" marR="0" indent="0" algn="ctr">
              <a:lnSpc>
                <a:spcPts val="4300"/>
              </a:lnSpc>
              <a:spcBef>
                <a:spcPts val="235"/>
              </a:spcBef>
              <a:spcAft>
                <a:spcPts val="0"/>
              </a:spcAft>
            </a:pPr>
            <a:r>
              <a:rPr lang="en-US" sz="2963" b="1" spc="-8">
                <a:solidFill>
                  <a:srgbClr val="000000"/>
                </a:solidFill>
                <a:latin typeface="Arial" panose="22635452340000000000" pitchFamily="2"/>
              </a:rPr>
              <a:t>RENTANG SEHAT-RISIKO-SAKIT </a:t>
            </a:r>
          </a:p>
        </p:txBody>
      </p:sp>
      <p:sp>
        <p:nvSpPr>
          <p:cNvPr id="92" name="Text Placeholder 91"/>
          <p:cNvSpPr>
            <a:spLocks noGrp="1"/>
          </p:cNvSpPr>
          <p:nvPr>
            <p:ph type="body" idx="10"/>
          </p:nvPr>
        </p:nvSpPr>
        <p:spPr>
          <a:xfrm>
            <a:off x="942023" y="3333116"/>
            <a:ext cx="1513046" cy="9429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>
            <a:lvl1pPr marL="0" marR="0" indent="0" algn="l">
              <a:lnSpc>
                <a:spcPts val="5325"/>
              </a:lnSpc>
              <a:spcAft>
                <a:spcPts val="0"/>
              </a:spcAft>
              <a:defRPr/>
            </a:lvl1pPr>
          </a:lstStyle>
          <a:p>
            <a:pPr marL="0" marR="0" indent="0" algn="l">
              <a:lnSpc>
                <a:spcPts val="7100"/>
              </a:lnSpc>
              <a:spcAft>
                <a:spcPts val="0"/>
              </a:spcAft>
            </a:pPr>
            <a:r>
              <a:rPr lang="en-US" sz="4613" spc="-319">
                <a:solidFill>
                  <a:srgbClr val="000000"/>
                </a:solidFill>
                <a:latin typeface="Tahoma" panose="22635452340000000000" pitchFamily="2"/>
              </a:rPr>
              <a:t>Sehat </a:t>
            </a:r>
          </a:p>
        </p:txBody>
      </p:sp>
      <p:sp>
        <p:nvSpPr>
          <p:cNvPr id="93" name="Text Placeholder 92"/>
          <p:cNvSpPr>
            <a:spLocks noGrp="1"/>
          </p:cNvSpPr>
          <p:nvPr>
            <p:ph type="body" idx="10"/>
          </p:nvPr>
        </p:nvSpPr>
        <p:spPr>
          <a:xfrm>
            <a:off x="3817620" y="3333116"/>
            <a:ext cx="1543050" cy="9429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>
            <a:lvl1pPr marL="0" marR="0" indent="0" algn="l">
              <a:lnSpc>
                <a:spcPts val="5325"/>
              </a:lnSpc>
              <a:spcAft>
                <a:spcPts val="0"/>
              </a:spcAft>
              <a:defRPr/>
            </a:lvl1pPr>
          </a:lstStyle>
          <a:p>
            <a:pPr marL="0" marR="0" indent="0" algn="l">
              <a:lnSpc>
                <a:spcPts val="7100"/>
              </a:lnSpc>
              <a:spcAft>
                <a:spcPts val="0"/>
              </a:spcAft>
            </a:pPr>
            <a:r>
              <a:rPr lang="en-US" sz="4613" spc="-315">
                <a:solidFill>
                  <a:srgbClr val="000000"/>
                </a:solidFill>
                <a:latin typeface="Tahoma" panose="22635452340000000000" pitchFamily="2"/>
              </a:rPr>
              <a:t>Risiko </a:t>
            </a:r>
          </a:p>
        </p:txBody>
      </p:sp>
      <p:sp>
        <p:nvSpPr>
          <p:cNvPr id="94" name="Text Placeholder 93"/>
          <p:cNvSpPr>
            <a:spLocks noGrp="1"/>
          </p:cNvSpPr>
          <p:nvPr>
            <p:ph type="body" idx="10"/>
          </p:nvPr>
        </p:nvSpPr>
        <p:spPr>
          <a:xfrm>
            <a:off x="6798469" y="3333116"/>
            <a:ext cx="1325880" cy="9429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>
            <a:lvl1pPr marL="0" marR="0" indent="0" algn="l">
              <a:lnSpc>
                <a:spcPts val="5325"/>
              </a:lnSpc>
              <a:spcAft>
                <a:spcPts val="0"/>
              </a:spcAft>
              <a:defRPr/>
            </a:lvl1pPr>
          </a:lstStyle>
          <a:p>
            <a:pPr marL="0" marR="0" indent="0" algn="l">
              <a:lnSpc>
                <a:spcPts val="7100"/>
              </a:lnSpc>
              <a:spcAft>
                <a:spcPts val="0"/>
              </a:spcAft>
            </a:pPr>
            <a:r>
              <a:rPr lang="en-US" sz="4613" spc="-251">
                <a:solidFill>
                  <a:srgbClr val="000000"/>
                </a:solidFill>
                <a:latin typeface="Tahoma" panose="22635452340000000000" pitchFamily="2"/>
              </a:rPr>
              <a:t>Sakit </a:t>
            </a:r>
          </a:p>
        </p:txBody>
      </p:sp>
    </p:spTree>
    <p:extLst>
      <p:ext uri="{BB962C8B-B14F-4D97-AF65-F5344CB8AC3E}">
        <p14:creationId xmlns:p14="http://schemas.microsoft.com/office/powerpoint/2010/main" val="92083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2878-5871-49F7-8DD3-30634F37D179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73E4-9681-4FA2-B9B7-4A4773EF1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2878-5871-49F7-8DD3-30634F37D179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73E4-9681-4FA2-B9B7-4A4773EF1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2878-5871-49F7-8DD3-30634F37D179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73E4-9681-4FA2-B9B7-4A4773EF1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2878-5871-49F7-8DD3-30634F37D179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73E4-9681-4FA2-B9B7-4A4773EF1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2878-5871-49F7-8DD3-30634F37D179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73E4-9681-4FA2-B9B7-4A4773EF1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2878-5871-49F7-8DD3-30634F37D179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73E4-9681-4FA2-B9B7-4A4773EF1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2878-5871-49F7-8DD3-30634F37D179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73E4-9681-4FA2-B9B7-4A4773EF185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2878-5871-49F7-8DD3-30634F37D179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4C73E4-9681-4FA2-B9B7-4A4773EF185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74C73E4-9681-4FA2-B9B7-4A4773EF185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6122878-5871-49F7-8DD3-30634F37D179}" type="datetimeFigureOut">
              <a:rPr lang="en-US" smtClean="0"/>
              <a:t>7/1/2024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1451991"/>
          </a:xfrm>
        </p:spPr>
        <p:txBody>
          <a:bodyPr/>
          <a:lstStyle/>
          <a:p>
            <a:pPr algn="ctr"/>
            <a:r>
              <a:rPr lang="en-US" sz="7200" dirty="0"/>
              <a:t>CMHN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077072"/>
            <a:ext cx="7198568" cy="1561728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Ns. S</a:t>
            </a:r>
            <a:r>
              <a:rPr lang="id-ID" sz="2800" dirty="0">
                <a:solidFill>
                  <a:schemeClr val="tx1"/>
                </a:solidFill>
              </a:rPr>
              <a:t>lametiningsih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M.Kep</a:t>
            </a:r>
            <a:r>
              <a:rPr lang="en-US" sz="2800" dirty="0">
                <a:solidFill>
                  <a:schemeClr val="tx1"/>
                </a:solidFill>
              </a:rPr>
              <a:t>, Sp. </a:t>
            </a:r>
            <a:r>
              <a:rPr lang="en-US" sz="2800" dirty="0" err="1">
                <a:solidFill>
                  <a:schemeClr val="tx1"/>
                </a:solidFill>
              </a:rPr>
              <a:t>Kep</a:t>
            </a:r>
            <a:r>
              <a:rPr lang="en-US" sz="2800" dirty="0">
                <a:solidFill>
                  <a:schemeClr val="tx1"/>
                </a:solidFill>
              </a:rPr>
              <a:t>. J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</a:rPr>
              <a:t>UNIV. MUHAMMADIYAH JAKARTA</a:t>
            </a:r>
          </a:p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492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val 52"/>
          <p:cNvSpPr>
            <a:spLocks noChangeArrowheads="1"/>
          </p:cNvSpPr>
          <p:nvPr/>
        </p:nvSpPr>
        <p:spPr bwMode="auto">
          <a:xfrm>
            <a:off x="304800" y="3581400"/>
            <a:ext cx="3657600" cy="3048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4339" name="Oval 49"/>
          <p:cNvSpPr>
            <a:spLocks noChangeArrowheads="1"/>
          </p:cNvSpPr>
          <p:nvPr/>
        </p:nvSpPr>
        <p:spPr bwMode="auto">
          <a:xfrm>
            <a:off x="6019800" y="3733800"/>
            <a:ext cx="1828800" cy="6858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4340" name="Oval 48"/>
          <p:cNvSpPr>
            <a:spLocks noChangeArrowheads="1"/>
          </p:cNvSpPr>
          <p:nvPr/>
        </p:nvSpPr>
        <p:spPr bwMode="auto">
          <a:xfrm>
            <a:off x="3962400" y="3200400"/>
            <a:ext cx="2362200" cy="6858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4341" name="Oval 47"/>
          <p:cNvSpPr>
            <a:spLocks noChangeArrowheads="1"/>
          </p:cNvSpPr>
          <p:nvPr/>
        </p:nvSpPr>
        <p:spPr bwMode="auto">
          <a:xfrm>
            <a:off x="2895600" y="2743200"/>
            <a:ext cx="14478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4342" name="Oval 46"/>
          <p:cNvSpPr>
            <a:spLocks noChangeArrowheads="1"/>
          </p:cNvSpPr>
          <p:nvPr/>
        </p:nvSpPr>
        <p:spPr bwMode="auto">
          <a:xfrm>
            <a:off x="609600" y="2209800"/>
            <a:ext cx="2514600" cy="6096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4343" name="Rectangle 44"/>
          <p:cNvSpPr>
            <a:spLocks noChangeArrowheads="1"/>
          </p:cNvSpPr>
          <p:nvPr/>
        </p:nvSpPr>
        <p:spPr bwMode="auto">
          <a:xfrm>
            <a:off x="457200" y="274638"/>
            <a:ext cx="7239000" cy="10969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4344" name="Rectangle 4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b="1" dirty="0"/>
              <a:t>UU KESEHATAN JIWA  NOMOR 18 TAHUN 2014 </a:t>
            </a:r>
            <a:br>
              <a:rPr lang="en-US" sz="2400" b="1" dirty="0"/>
            </a:br>
            <a:r>
              <a:rPr lang="en-US" sz="2400" b="1" dirty="0"/>
              <a:t>(UPAYA PELAYANAN KESEHATAN JIWA)</a:t>
            </a:r>
            <a:endParaRPr lang="en-US" sz="2400" dirty="0"/>
          </a:p>
        </p:txBody>
      </p:sp>
      <p:sp>
        <p:nvSpPr>
          <p:cNvPr id="143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696200" cy="4267200"/>
          </a:xfrm>
        </p:spPr>
        <p:txBody>
          <a:bodyPr/>
          <a:lstStyle/>
          <a:p>
            <a:pPr marL="406400" indent="-406400" algn="ctr" eaLnBrk="1" hangingPunct="1">
              <a:buFontTx/>
              <a:buNone/>
            </a:pPr>
            <a:r>
              <a:rPr lang="fr-FR" sz="2800" dirty="0">
                <a:latin typeface="Tahoma" panose="020B0604030504040204" pitchFamily="34" charset="0"/>
              </a:rPr>
              <a:t>  </a:t>
            </a:r>
            <a:r>
              <a:rPr lang="fr-FR" sz="2800" b="1" dirty="0"/>
              <a:t>	</a:t>
            </a:r>
          </a:p>
          <a:p>
            <a:pPr marL="406400" indent="-406400" eaLnBrk="1" hangingPunct="1">
              <a:buFontTx/>
              <a:buNone/>
            </a:pPr>
            <a:r>
              <a:rPr lang="en-US" sz="2400" dirty="0"/>
              <a:t>  </a:t>
            </a:r>
            <a:r>
              <a:rPr lang="en-US" sz="2400" dirty="0" err="1"/>
              <a:t>Komprehensif</a:t>
            </a:r>
            <a:r>
              <a:rPr lang="en-US" sz="2400" dirty="0"/>
              <a:t> </a:t>
            </a:r>
          </a:p>
          <a:p>
            <a:pPr marL="406400" indent="-406400" eaLnBrk="1" hangingPunct="1">
              <a:buFontTx/>
              <a:buNone/>
            </a:pPr>
            <a:r>
              <a:rPr lang="en-US" sz="2400" dirty="0"/>
              <a:t>			      </a:t>
            </a:r>
            <a:r>
              <a:rPr lang="en-US" sz="2400" dirty="0" err="1"/>
              <a:t>Holistik</a:t>
            </a:r>
            <a:endParaRPr lang="en-US" sz="2400" dirty="0"/>
          </a:p>
          <a:p>
            <a:pPr marL="406400" indent="-406400" eaLnBrk="1" hangingPunct="1">
              <a:buFontTx/>
              <a:buNone/>
            </a:pPr>
            <a:r>
              <a:rPr lang="en-US" sz="2400" dirty="0"/>
              <a:t>				        </a:t>
            </a:r>
            <a:r>
              <a:rPr lang="en-US" sz="2400" dirty="0" err="1"/>
              <a:t>Terus-menerus</a:t>
            </a:r>
            <a:endParaRPr lang="en-US" sz="2400" dirty="0"/>
          </a:p>
          <a:p>
            <a:pPr marL="406400" indent="-406400" eaLnBrk="1" hangingPunct="1">
              <a:buFontTx/>
              <a:buNone/>
            </a:pPr>
            <a:r>
              <a:rPr lang="en-US" sz="2400" dirty="0"/>
              <a:t>						             </a:t>
            </a:r>
            <a:r>
              <a:rPr lang="en-US" sz="2400" dirty="0" err="1"/>
              <a:t>Paripurna</a:t>
            </a:r>
            <a:endParaRPr lang="en-US" sz="2400" dirty="0"/>
          </a:p>
          <a:p>
            <a:pPr marL="406400" indent="-406400" eaLnBrk="1" hangingPunct="1">
              <a:buFontTx/>
              <a:buNone/>
            </a:pPr>
            <a:r>
              <a:rPr lang="en-US" sz="2400" dirty="0" err="1"/>
              <a:t>Fokus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masy</a:t>
            </a:r>
            <a:endParaRPr lang="en-US" sz="2400" dirty="0"/>
          </a:p>
          <a:p>
            <a:pPr marL="406400" indent="-406400" eaLnBrk="1" hangingPunct="1">
              <a:buFont typeface="Wingdings" panose="05000000000000000000" pitchFamily="2" charset="2"/>
              <a:buChar char="§"/>
            </a:pPr>
            <a:r>
              <a:rPr lang="en-US" sz="2400" dirty="0" err="1"/>
              <a:t>Sehat</a:t>
            </a:r>
            <a:r>
              <a:rPr lang="en-US" sz="2400" dirty="0"/>
              <a:t> </a:t>
            </a:r>
            <a:r>
              <a:rPr lang="en-US" sz="2400" dirty="0" err="1"/>
              <a:t>jiwa</a:t>
            </a:r>
            <a:endParaRPr lang="en-US" sz="2400" dirty="0"/>
          </a:p>
          <a:p>
            <a:pPr marL="406400" indent="-406400" eaLnBrk="1" hangingPunct="1">
              <a:buFont typeface="Wingdings" panose="05000000000000000000" pitchFamily="2" charset="2"/>
              <a:buChar char="§"/>
            </a:pPr>
            <a:r>
              <a:rPr lang="en-US" sz="2400" dirty="0" err="1"/>
              <a:t>Rentan</a:t>
            </a:r>
            <a:r>
              <a:rPr lang="en-US" sz="2400" dirty="0"/>
              <a:t> </a:t>
            </a:r>
            <a:r>
              <a:rPr lang="en-US" sz="2400" dirty="0" err="1"/>
              <a:t>stres</a:t>
            </a:r>
            <a:r>
              <a:rPr lang="id-ID" sz="2400" dirty="0"/>
              <a:t>/Risiko</a:t>
            </a:r>
            <a:endParaRPr lang="en-US" sz="2400" dirty="0"/>
          </a:p>
          <a:p>
            <a:pPr marL="406400" indent="-406400" eaLnBrk="1" hangingPunct="1">
              <a:buFont typeface="Wingdings" panose="05000000000000000000" pitchFamily="2" charset="2"/>
              <a:buChar char="§"/>
            </a:pPr>
            <a:r>
              <a:rPr lang="id-ID" sz="2400" dirty="0"/>
              <a:t>Gangguan</a:t>
            </a:r>
            <a:r>
              <a:rPr lang="en-US" sz="2400" dirty="0"/>
              <a:t>	</a:t>
            </a:r>
            <a:r>
              <a:rPr lang="id-ID" sz="2400" dirty="0"/>
              <a:t>jiwa</a:t>
            </a:r>
            <a:endParaRPr lang="en-US" sz="2400" dirty="0"/>
          </a:p>
        </p:txBody>
      </p:sp>
      <p:sp>
        <p:nvSpPr>
          <p:cNvPr id="14346" name="AutoShape 51"/>
          <p:cNvSpPr>
            <a:spLocks noChangeArrowheads="1"/>
          </p:cNvSpPr>
          <p:nvPr/>
        </p:nvSpPr>
        <p:spPr bwMode="auto">
          <a:xfrm>
            <a:off x="7696200" y="1752600"/>
            <a:ext cx="809625" cy="1143000"/>
          </a:xfrm>
          <a:prstGeom prst="curvedLeftArrow">
            <a:avLst>
              <a:gd name="adj1" fmla="val 29804"/>
              <a:gd name="adj2" fmla="val 56471"/>
              <a:gd name="adj3" fmla="val 2960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4347" name="AutoShape 53"/>
          <p:cNvSpPr>
            <a:spLocks noChangeArrowheads="1"/>
          </p:cNvSpPr>
          <p:nvPr/>
        </p:nvSpPr>
        <p:spPr bwMode="auto">
          <a:xfrm rot="1238521">
            <a:off x="4281488" y="4262438"/>
            <a:ext cx="762000" cy="1143000"/>
          </a:xfrm>
          <a:prstGeom prst="curvedLeftArrow">
            <a:avLst>
              <a:gd name="adj1" fmla="val 30000"/>
              <a:gd name="adj2" fmla="val 60000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4348" name="AutoShape 54"/>
          <p:cNvSpPr>
            <a:spLocks noChangeArrowheads="1"/>
          </p:cNvSpPr>
          <p:nvPr/>
        </p:nvSpPr>
        <p:spPr bwMode="auto">
          <a:xfrm>
            <a:off x="4114800" y="4038600"/>
            <a:ext cx="228600" cy="228600"/>
          </a:xfrm>
          <a:prstGeom prst="flowChartConnector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4349" name="AutoShape 55"/>
          <p:cNvSpPr>
            <a:spLocks noChangeArrowheads="1"/>
          </p:cNvSpPr>
          <p:nvPr/>
        </p:nvSpPr>
        <p:spPr bwMode="auto">
          <a:xfrm>
            <a:off x="3505200" y="3505200"/>
            <a:ext cx="228600" cy="228600"/>
          </a:xfrm>
          <a:prstGeom prst="flowChartConnector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4350" name="AutoShape 56"/>
          <p:cNvSpPr>
            <a:spLocks noChangeArrowheads="1"/>
          </p:cNvSpPr>
          <p:nvPr/>
        </p:nvSpPr>
        <p:spPr bwMode="auto">
          <a:xfrm>
            <a:off x="3810000" y="3810000"/>
            <a:ext cx="228600" cy="228600"/>
          </a:xfrm>
          <a:prstGeom prst="flowChartConnector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54935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  <p:sp>
        <p:nvSpPr>
          <p:cNvPr id="91" name="Text Placeholder 90"/>
          <p:cNvSpPr>
            <a:spLocks noGrp="1"/>
          </p:cNvSpPr>
          <p:nvPr>
            <p:ph type="body" idx="10"/>
          </p:nvPr>
        </p:nvSpPr>
        <p:spPr>
          <a:xfrm>
            <a:off x="1209199" y="1378744"/>
            <a:ext cx="6316504" cy="8896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rtlCol="0" anchor="t">
            <a:normAutofit fontScale="90000"/>
          </a:bodyPr>
          <a:lstStyle/>
          <a:p>
            <a:pPr algn="l">
              <a:lnSpc>
                <a:spcPts val="3300"/>
              </a:lnSpc>
            </a:pPr>
            <a:r>
              <a:rPr lang="en-US" sz="2963" b="1" spc="-53">
                <a:solidFill>
                  <a:srgbClr val="000000"/>
                </a:solidFill>
                <a:latin typeface="Arial" panose="22635452340000000000" pitchFamily="2"/>
              </a:rPr>
              <a:t>TARGET PELAYANAN KEPERAWATAN: </a:t>
            </a:r>
          </a:p>
          <a:p>
            <a:r>
              <a:rPr lang="en-US" sz="2963" b="1" spc="-8">
                <a:solidFill>
                  <a:srgbClr val="000000"/>
                </a:solidFill>
                <a:latin typeface="Arial" panose="22635452340000000000" pitchFamily="2"/>
              </a:rPr>
              <a:t>RENTANG SEHAT-RISIKO-SAKIT </a:t>
            </a:r>
          </a:p>
        </p:txBody>
      </p:sp>
      <p:sp>
        <p:nvSpPr>
          <p:cNvPr id="92" name="Text Placeholder 91"/>
          <p:cNvSpPr>
            <a:spLocks noGrp="1"/>
          </p:cNvSpPr>
          <p:nvPr>
            <p:ph type="body" idx="10"/>
          </p:nvPr>
        </p:nvSpPr>
        <p:spPr>
          <a:xfrm>
            <a:off x="942023" y="3357087"/>
            <a:ext cx="1513046" cy="707231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rtlCol="0" anchor="t">
            <a:normAutofit fontScale="97500"/>
          </a:bodyPr>
          <a:lstStyle/>
          <a:p>
            <a:pPr algn="l">
              <a:lnSpc>
                <a:spcPts val="5325"/>
              </a:lnSpc>
            </a:pPr>
            <a:r>
              <a:rPr lang="en-US" sz="4613" spc="-319">
                <a:solidFill>
                  <a:srgbClr val="000000"/>
                </a:solidFill>
                <a:latin typeface="Tahoma" panose="22635452340000000000" pitchFamily="2"/>
              </a:rPr>
              <a:t>Sehat </a:t>
            </a:r>
          </a:p>
        </p:txBody>
      </p:sp>
      <p:sp>
        <p:nvSpPr>
          <p:cNvPr id="93" name="Text Placeholder 92"/>
          <p:cNvSpPr>
            <a:spLocks noGrp="1"/>
          </p:cNvSpPr>
          <p:nvPr>
            <p:ph type="body" idx="10"/>
          </p:nvPr>
        </p:nvSpPr>
        <p:spPr>
          <a:xfrm>
            <a:off x="3817620" y="3357087"/>
            <a:ext cx="1543050" cy="707231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rtlCol="0" anchor="t">
            <a:normAutofit fontScale="97500"/>
          </a:bodyPr>
          <a:lstStyle/>
          <a:p>
            <a:pPr algn="l">
              <a:lnSpc>
                <a:spcPts val="5325"/>
              </a:lnSpc>
            </a:pPr>
            <a:r>
              <a:rPr lang="en-US" sz="4613" spc="-315">
                <a:solidFill>
                  <a:srgbClr val="000000"/>
                </a:solidFill>
                <a:latin typeface="Tahoma" panose="22635452340000000000" pitchFamily="2"/>
              </a:rPr>
              <a:t>Risiko </a:t>
            </a:r>
          </a:p>
        </p:txBody>
      </p:sp>
      <p:sp>
        <p:nvSpPr>
          <p:cNvPr id="94" name="Text Placeholder 93"/>
          <p:cNvSpPr>
            <a:spLocks noGrp="1"/>
          </p:cNvSpPr>
          <p:nvPr>
            <p:ph type="body" idx="10"/>
          </p:nvPr>
        </p:nvSpPr>
        <p:spPr>
          <a:xfrm>
            <a:off x="6798469" y="3357087"/>
            <a:ext cx="1325880" cy="707231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rtlCol="0" anchor="t">
            <a:normAutofit fontScale="97500"/>
          </a:bodyPr>
          <a:lstStyle/>
          <a:p>
            <a:pPr algn="l">
              <a:lnSpc>
                <a:spcPts val="5325"/>
              </a:lnSpc>
            </a:pPr>
            <a:r>
              <a:rPr lang="en-US" sz="4613" spc="-251">
                <a:solidFill>
                  <a:srgbClr val="000000"/>
                </a:solidFill>
                <a:latin typeface="Tahoma" panose="22635452340000000000" pitchFamily="2"/>
              </a:rPr>
              <a:t>Sakit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8"/>
          <p:cNvSpPr>
            <a:spLocks noChangeArrowheads="1"/>
          </p:cNvSpPr>
          <p:nvPr/>
        </p:nvSpPr>
        <p:spPr bwMode="auto">
          <a:xfrm>
            <a:off x="5257800" y="5410200"/>
            <a:ext cx="3200400" cy="12192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5363" name="Rectangle 7"/>
          <p:cNvSpPr>
            <a:spLocks noChangeArrowheads="1"/>
          </p:cNvSpPr>
          <p:nvPr/>
        </p:nvSpPr>
        <p:spPr bwMode="auto">
          <a:xfrm>
            <a:off x="2514600" y="3810000"/>
            <a:ext cx="3505200" cy="14478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5364" name="Rectangle 6"/>
          <p:cNvSpPr>
            <a:spLocks noChangeArrowheads="1"/>
          </p:cNvSpPr>
          <p:nvPr/>
        </p:nvSpPr>
        <p:spPr bwMode="auto">
          <a:xfrm>
            <a:off x="1028700" y="2514600"/>
            <a:ext cx="2971800" cy="1143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137048"/>
            <a:ext cx="7772400" cy="4720952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endParaRPr lang="fr-FR" sz="24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z="2000" dirty="0" err="1"/>
              <a:t>Pencegahan</a:t>
            </a:r>
            <a:r>
              <a:rPr lang="fr-FR" sz="2000" dirty="0"/>
              <a:t> primer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z="2000" dirty="0" err="1"/>
              <a:t>pada</a:t>
            </a:r>
            <a:r>
              <a:rPr lang="fr-FR" sz="2000" dirty="0"/>
              <a:t> </a:t>
            </a:r>
            <a:r>
              <a:rPr lang="fr-FR" sz="2000" dirty="0" err="1"/>
              <a:t>anggota</a:t>
            </a:r>
            <a:r>
              <a:rPr lang="fr-FR" sz="2000" dirty="0"/>
              <a:t> </a:t>
            </a:r>
            <a:r>
              <a:rPr lang="fr-FR" sz="2000" dirty="0" err="1"/>
              <a:t>masyarakat</a:t>
            </a:r>
            <a:r>
              <a:rPr lang="fr-FR" sz="2000" dirty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z="2000" dirty="0"/>
              <a:t>yang </a:t>
            </a:r>
            <a:r>
              <a:rPr lang="fr-FR" sz="2000" dirty="0" err="1"/>
              <a:t>sehat</a:t>
            </a:r>
            <a:r>
              <a:rPr lang="fr-FR" sz="2000" dirty="0"/>
              <a:t> </a:t>
            </a:r>
            <a:r>
              <a:rPr lang="fr-FR" sz="2000" dirty="0" err="1"/>
              <a:t>jiwa</a:t>
            </a:r>
            <a:endParaRPr lang="fr-FR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FR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z="2000" dirty="0"/>
              <a:t>			</a:t>
            </a:r>
            <a:r>
              <a:rPr lang="fr-FR" sz="2000" dirty="0" err="1"/>
              <a:t>Pencegahan</a:t>
            </a:r>
            <a:r>
              <a:rPr lang="fr-FR" sz="2000" dirty="0"/>
              <a:t> </a:t>
            </a:r>
            <a:r>
              <a:rPr lang="fr-FR" sz="2000" dirty="0" err="1"/>
              <a:t>sekunder</a:t>
            </a:r>
            <a:r>
              <a:rPr lang="fr-FR" sz="2000" dirty="0"/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fr-FR" sz="2000" dirty="0"/>
              <a:t>     		</a:t>
            </a:r>
            <a:r>
              <a:rPr lang="fr-FR" sz="2000" dirty="0" err="1"/>
              <a:t>pada</a:t>
            </a:r>
            <a:r>
              <a:rPr lang="fr-FR" sz="2000" dirty="0"/>
              <a:t> </a:t>
            </a:r>
            <a:r>
              <a:rPr lang="fr-FR" sz="2000" dirty="0" err="1"/>
              <a:t>anggota</a:t>
            </a:r>
            <a:r>
              <a:rPr lang="fr-FR" sz="2000" dirty="0"/>
              <a:t> </a:t>
            </a:r>
            <a:r>
              <a:rPr lang="fr-FR" sz="2000" dirty="0" err="1"/>
              <a:t>masyarakat</a:t>
            </a:r>
            <a:endParaRPr lang="fr-FR" sz="2000" dirty="0"/>
          </a:p>
          <a:p>
            <a:pPr>
              <a:lnSpc>
                <a:spcPct val="90000"/>
              </a:lnSpc>
              <a:buNone/>
            </a:pPr>
            <a:r>
              <a:rPr lang="fr-FR" sz="2000" dirty="0"/>
              <a:t>			yang </a:t>
            </a:r>
            <a:r>
              <a:rPr lang="fr-FR" sz="2000" dirty="0" err="1"/>
              <a:t>mengalami</a:t>
            </a:r>
            <a:r>
              <a:rPr lang="fr-FR" sz="2000" dirty="0"/>
              <a:t> </a:t>
            </a:r>
            <a:r>
              <a:rPr lang="fr-FR" sz="2000" dirty="0" err="1"/>
              <a:t>masalah</a:t>
            </a:r>
            <a:r>
              <a:rPr lang="fr-FR" sz="2000" dirty="0"/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fr-FR" sz="2000" dirty="0"/>
              <a:t>     		</a:t>
            </a:r>
            <a:r>
              <a:rPr lang="fr-FR" sz="2000" dirty="0" err="1"/>
              <a:t>psikososial</a:t>
            </a:r>
            <a:r>
              <a:rPr lang="fr-FR" sz="2000" dirty="0"/>
              <a:t> dan </a:t>
            </a:r>
            <a:r>
              <a:rPr lang="fr-FR" sz="2000" dirty="0" err="1"/>
              <a:t>gangguan</a:t>
            </a:r>
            <a:r>
              <a:rPr lang="fr-FR" sz="2000" dirty="0"/>
              <a:t> </a:t>
            </a:r>
            <a:r>
              <a:rPr lang="fr-FR" sz="2000" dirty="0" err="1"/>
              <a:t>jiwa</a:t>
            </a:r>
            <a:endParaRPr lang="fr-FR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z="2000" dirty="0"/>
              <a:t>			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z="2000" dirty="0"/>
              <a:t>						</a:t>
            </a:r>
            <a:r>
              <a:rPr lang="fr-FR" sz="2000" dirty="0" err="1"/>
              <a:t>Pencegahan</a:t>
            </a:r>
            <a:r>
              <a:rPr lang="fr-FR" sz="2000" dirty="0"/>
              <a:t> </a:t>
            </a:r>
            <a:r>
              <a:rPr lang="fr-FR" sz="2000" dirty="0" err="1"/>
              <a:t>tersier</a:t>
            </a:r>
            <a:r>
              <a:rPr lang="fr-FR" sz="2000" dirty="0"/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fr-FR" sz="2000" dirty="0"/>
              <a:t>     					</a:t>
            </a:r>
            <a:r>
              <a:rPr lang="fr-FR" sz="2000" dirty="0" err="1"/>
              <a:t>pada</a:t>
            </a:r>
            <a:r>
              <a:rPr lang="fr-FR" sz="2000" dirty="0"/>
              <a:t> </a:t>
            </a:r>
            <a:r>
              <a:rPr lang="fr-FR" sz="2000" dirty="0" err="1"/>
              <a:t>pasien</a:t>
            </a:r>
            <a:r>
              <a:rPr lang="fr-FR" sz="2000" dirty="0"/>
              <a:t> </a:t>
            </a:r>
            <a:r>
              <a:rPr lang="fr-FR" sz="2000" dirty="0" err="1"/>
              <a:t>gangguan</a:t>
            </a:r>
            <a:r>
              <a:rPr lang="fr-FR" sz="2000" dirty="0"/>
              <a:t> </a:t>
            </a:r>
            <a:r>
              <a:rPr lang="fr-FR" sz="2000" dirty="0" err="1"/>
              <a:t>jiwa</a:t>
            </a:r>
            <a:r>
              <a:rPr lang="fr-FR" sz="2000" dirty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z="2000" dirty="0"/>
              <a:t>     					</a:t>
            </a:r>
            <a:r>
              <a:rPr lang="fr-FR" sz="2000" dirty="0" err="1"/>
              <a:t>dengan</a:t>
            </a:r>
            <a:r>
              <a:rPr lang="fr-FR" sz="2000" dirty="0"/>
              <a:t> proses </a:t>
            </a:r>
            <a:r>
              <a:rPr lang="fr-FR" sz="2000" dirty="0" err="1"/>
              <a:t>pemulihan</a:t>
            </a:r>
            <a:r>
              <a:rPr lang="fr-FR" sz="2000" dirty="0"/>
              <a:t>.</a:t>
            </a:r>
            <a:endParaRPr lang="en-US" sz="20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000" i="1" dirty="0"/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1447800" y="601663"/>
            <a:ext cx="71628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algn="l" eaLnBrk="1" hangingPunct="1">
              <a:spcBef>
                <a:spcPct val="20000"/>
              </a:spcBef>
            </a:pPr>
            <a:r>
              <a:rPr lang="fr-FR" sz="3600" b="1" dirty="0" err="1">
                <a:solidFill>
                  <a:srgbClr val="9900CC"/>
                </a:solidFill>
              </a:rPr>
              <a:t>Pelayanan</a:t>
            </a:r>
            <a:r>
              <a:rPr lang="fr-FR" sz="3600" b="1" dirty="0">
                <a:solidFill>
                  <a:srgbClr val="9900CC"/>
                </a:solidFill>
              </a:rPr>
              <a:t> </a:t>
            </a:r>
            <a:r>
              <a:rPr lang="fr-FR" sz="3600" b="1" dirty="0" err="1">
                <a:solidFill>
                  <a:srgbClr val="9900CC"/>
                </a:solidFill>
              </a:rPr>
              <a:t>keperawatan</a:t>
            </a:r>
            <a:r>
              <a:rPr lang="fr-FR" sz="3600" b="1" dirty="0">
                <a:solidFill>
                  <a:srgbClr val="9900CC"/>
                </a:solidFill>
              </a:rPr>
              <a:t> yang </a:t>
            </a:r>
            <a:r>
              <a:rPr lang="fr-FR" sz="3600" b="1" dirty="0" err="1">
                <a:solidFill>
                  <a:srgbClr val="9900CC"/>
                </a:solidFill>
              </a:rPr>
              <a:t>komprehensif</a:t>
            </a:r>
            <a:r>
              <a:rPr lang="fr-FR" sz="3600" b="1" dirty="0">
                <a:solidFill>
                  <a:schemeClr val="tx1"/>
                </a:solidFill>
              </a:rPr>
              <a:t>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5367" name="AutoShape 9"/>
          <p:cNvSpPr>
            <a:spLocks noChangeArrowheads="1"/>
          </p:cNvSpPr>
          <p:nvPr/>
        </p:nvSpPr>
        <p:spPr bwMode="auto">
          <a:xfrm>
            <a:off x="7020272" y="2276872"/>
            <a:ext cx="914400" cy="2590800"/>
          </a:xfrm>
          <a:prstGeom prst="curvedLeftArrow">
            <a:avLst>
              <a:gd name="adj1" fmla="val 56667"/>
              <a:gd name="adj2" fmla="val 113333"/>
              <a:gd name="adj3" fmla="val 33333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22328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val 11"/>
          <p:cNvSpPr>
            <a:spLocks noChangeArrowheads="1"/>
          </p:cNvSpPr>
          <p:nvPr/>
        </p:nvSpPr>
        <p:spPr bwMode="auto">
          <a:xfrm>
            <a:off x="1752600" y="381000"/>
            <a:ext cx="6400800" cy="18288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6387" name="Oval 9"/>
          <p:cNvSpPr>
            <a:spLocks noChangeArrowheads="1"/>
          </p:cNvSpPr>
          <p:nvPr/>
        </p:nvSpPr>
        <p:spPr bwMode="auto">
          <a:xfrm>
            <a:off x="4191000" y="5181600"/>
            <a:ext cx="2057400" cy="6096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6388" name="Oval 8"/>
          <p:cNvSpPr>
            <a:spLocks noChangeArrowheads="1"/>
          </p:cNvSpPr>
          <p:nvPr/>
        </p:nvSpPr>
        <p:spPr bwMode="auto">
          <a:xfrm>
            <a:off x="3276600" y="4572000"/>
            <a:ext cx="2057400" cy="6096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6389" name="Oval 7"/>
          <p:cNvSpPr>
            <a:spLocks noChangeArrowheads="1"/>
          </p:cNvSpPr>
          <p:nvPr/>
        </p:nvSpPr>
        <p:spPr bwMode="auto">
          <a:xfrm>
            <a:off x="2362200" y="4038600"/>
            <a:ext cx="1600200" cy="6096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1524000" y="3352800"/>
            <a:ext cx="2209800" cy="6858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6391" name="Oval 5"/>
          <p:cNvSpPr>
            <a:spLocks noChangeArrowheads="1"/>
          </p:cNvSpPr>
          <p:nvPr/>
        </p:nvSpPr>
        <p:spPr bwMode="auto">
          <a:xfrm>
            <a:off x="533400" y="2819400"/>
            <a:ext cx="1905000" cy="6096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63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2590800"/>
            <a:ext cx="7848600" cy="3352800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</a:pPr>
            <a:r>
              <a:rPr lang="en-US" sz="3200" b="1" dirty="0" err="1">
                <a:latin typeface="Tahoma" panose="020B0604030504040204" pitchFamily="34" charset="0"/>
              </a:rPr>
              <a:t>Biologis</a:t>
            </a:r>
            <a:br>
              <a:rPr lang="en-US" sz="3200" b="1" dirty="0">
                <a:latin typeface="Tahoma" panose="020B0604030504040204" pitchFamily="34" charset="0"/>
              </a:rPr>
            </a:br>
            <a:r>
              <a:rPr lang="en-US" sz="3200" b="1" dirty="0">
                <a:latin typeface="Tahoma" panose="020B0604030504040204" pitchFamily="34" charset="0"/>
              </a:rPr>
              <a:t>	</a:t>
            </a:r>
            <a:r>
              <a:rPr lang="en-US" sz="3200" b="1" dirty="0" err="1">
                <a:latin typeface="Tahoma" panose="020B0604030504040204" pitchFamily="34" charset="0"/>
              </a:rPr>
              <a:t>Psikologis</a:t>
            </a:r>
            <a:br>
              <a:rPr lang="en-US" sz="3200" b="1" dirty="0">
                <a:latin typeface="Tahoma" panose="020B0604030504040204" pitchFamily="34" charset="0"/>
              </a:rPr>
            </a:br>
            <a:r>
              <a:rPr lang="en-US" sz="3200" b="1" dirty="0">
                <a:latin typeface="Tahoma" panose="020B0604030504040204" pitchFamily="34" charset="0"/>
              </a:rPr>
              <a:t>		</a:t>
            </a:r>
            <a:r>
              <a:rPr lang="en-US" sz="3200" b="1" dirty="0" err="1">
                <a:latin typeface="Tahoma" panose="020B0604030504040204" pitchFamily="34" charset="0"/>
              </a:rPr>
              <a:t>Sosial</a:t>
            </a:r>
            <a:br>
              <a:rPr lang="en-US" sz="3200" b="1" dirty="0">
                <a:latin typeface="Tahoma" panose="020B0604030504040204" pitchFamily="34" charset="0"/>
              </a:rPr>
            </a:br>
            <a:r>
              <a:rPr lang="en-US" sz="3200" b="1" dirty="0">
                <a:latin typeface="Tahoma" panose="020B0604030504040204" pitchFamily="34" charset="0"/>
              </a:rPr>
              <a:t>			</a:t>
            </a:r>
            <a:r>
              <a:rPr lang="en-US" sz="3200" b="1" dirty="0" err="1">
                <a:latin typeface="Tahoma" panose="020B0604030504040204" pitchFamily="34" charset="0"/>
              </a:rPr>
              <a:t>Kultural</a:t>
            </a:r>
            <a:br>
              <a:rPr lang="en-US" sz="3200" b="1" dirty="0">
                <a:latin typeface="Tahoma" panose="020B0604030504040204" pitchFamily="34" charset="0"/>
              </a:rPr>
            </a:br>
            <a:r>
              <a:rPr lang="en-US" sz="3200" b="1" dirty="0">
                <a:latin typeface="Tahoma" panose="020B0604030504040204" pitchFamily="34" charset="0"/>
              </a:rPr>
              <a:t>				Spiritual</a:t>
            </a:r>
          </a:p>
        </p:txBody>
      </p:sp>
      <p:sp>
        <p:nvSpPr>
          <p:cNvPr id="16393" name="Text Box 4"/>
          <p:cNvSpPr txBox="1">
            <a:spLocks noChangeArrowheads="1"/>
          </p:cNvSpPr>
          <p:nvPr/>
        </p:nvSpPr>
        <p:spPr bwMode="auto">
          <a:xfrm>
            <a:off x="2209800" y="685800"/>
            <a:ext cx="62484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fr-FR" sz="3600" b="1">
                <a:solidFill>
                  <a:srgbClr val="9900CC"/>
                </a:solidFill>
                <a:latin typeface="Tahoma" panose="020B0604030504040204" pitchFamily="34" charset="0"/>
              </a:rPr>
              <a:t>Pelayanan keperawatan yang holistik</a:t>
            </a:r>
            <a:endParaRPr lang="en-US" sz="3600" b="1">
              <a:solidFill>
                <a:srgbClr val="9900CC"/>
              </a:solidFill>
              <a:latin typeface="Tahoma" panose="020B0604030504040204" pitchFamily="34" charset="0"/>
            </a:endParaRPr>
          </a:p>
        </p:txBody>
      </p:sp>
      <p:sp>
        <p:nvSpPr>
          <p:cNvPr id="16394" name="AutoShape 10"/>
          <p:cNvSpPr>
            <a:spLocks noChangeArrowheads="1"/>
          </p:cNvSpPr>
          <p:nvPr/>
        </p:nvSpPr>
        <p:spPr bwMode="auto">
          <a:xfrm>
            <a:off x="5791200" y="2133600"/>
            <a:ext cx="1371600" cy="1905000"/>
          </a:xfrm>
          <a:prstGeom prst="curvedLeftArrow">
            <a:avLst>
              <a:gd name="adj1" fmla="val 27778"/>
              <a:gd name="adj2" fmla="val 55556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32970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 bwMode="auto">
          <a:xfrm>
            <a:off x="3505200" y="5105400"/>
            <a:ext cx="4114800" cy="990600"/>
          </a:xfrm>
          <a:prstGeom prst="snipRound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endParaRPr lang="id-ID">
              <a:latin typeface="Times New Roman" charset="0"/>
            </a:endParaRPr>
          </a:p>
        </p:txBody>
      </p:sp>
      <p:sp>
        <p:nvSpPr>
          <p:cNvPr id="8" name="Snip Single Corner Rectangle 7"/>
          <p:cNvSpPr/>
          <p:nvPr/>
        </p:nvSpPr>
        <p:spPr bwMode="auto">
          <a:xfrm>
            <a:off x="1981200" y="3733800"/>
            <a:ext cx="4495800" cy="990600"/>
          </a:xfrm>
          <a:prstGeom prst="snip1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endParaRPr lang="id-ID">
              <a:latin typeface="Times New Roman" charset="0"/>
            </a:endParaRPr>
          </a:p>
        </p:txBody>
      </p:sp>
      <p:sp>
        <p:nvSpPr>
          <p:cNvPr id="17412" name="Flowchart: Card 6"/>
          <p:cNvSpPr>
            <a:spLocks noChangeArrowheads="1"/>
          </p:cNvSpPr>
          <p:nvPr/>
        </p:nvSpPr>
        <p:spPr bwMode="auto">
          <a:xfrm>
            <a:off x="1143000" y="2057400"/>
            <a:ext cx="4495800" cy="1143000"/>
          </a:xfrm>
          <a:prstGeom prst="flowChartPunchedCard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7413" name="Rounded Rectangle 2"/>
          <p:cNvSpPr>
            <a:spLocks noChangeArrowheads="1"/>
          </p:cNvSpPr>
          <p:nvPr/>
        </p:nvSpPr>
        <p:spPr bwMode="auto">
          <a:xfrm>
            <a:off x="1371600" y="457200"/>
            <a:ext cx="6096000" cy="1143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7414" name="TextBox 1"/>
          <p:cNvSpPr txBox="1">
            <a:spLocks noChangeArrowheads="1"/>
          </p:cNvSpPr>
          <p:nvPr/>
        </p:nvSpPr>
        <p:spPr bwMode="auto">
          <a:xfrm>
            <a:off x="1371600" y="457200"/>
            <a:ext cx="6096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r>
              <a:rPr lang="id-ID"/>
              <a:t>Pelayanan keperawatan secara terus menerus (</a:t>
            </a:r>
            <a:r>
              <a:rPr lang="id-ID" i="1"/>
              <a:t>continuity of care</a:t>
            </a:r>
            <a:r>
              <a:rPr lang="id-ID"/>
              <a:t>)</a:t>
            </a:r>
          </a:p>
        </p:txBody>
      </p:sp>
      <p:sp>
        <p:nvSpPr>
          <p:cNvPr id="17415" name="TextBox 3"/>
          <p:cNvSpPr txBox="1">
            <a:spLocks noChangeArrowheads="1"/>
          </p:cNvSpPr>
          <p:nvPr/>
        </p:nvSpPr>
        <p:spPr bwMode="auto">
          <a:xfrm>
            <a:off x="1143000" y="2209800"/>
            <a:ext cx="5100638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algn="l" eaLnBrk="1" hangingPunct="1"/>
            <a:r>
              <a:rPr lang="id-ID"/>
              <a:t>Kondisi sehat sampai sakit </a:t>
            </a:r>
          </a:p>
          <a:p>
            <a:pPr algn="l" eaLnBrk="1" hangingPunct="1"/>
            <a:r>
              <a:rPr lang="id-ID"/>
              <a:t>dan sebaliknya</a:t>
            </a:r>
          </a:p>
        </p:txBody>
      </p:sp>
      <p:sp>
        <p:nvSpPr>
          <p:cNvPr id="17416" name="TextBox 4"/>
          <p:cNvSpPr txBox="1">
            <a:spLocks noChangeArrowheads="1"/>
          </p:cNvSpPr>
          <p:nvPr/>
        </p:nvSpPr>
        <p:spPr bwMode="auto">
          <a:xfrm>
            <a:off x="1981200" y="3657600"/>
            <a:ext cx="46482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algn="l" eaLnBrk="1" hangingPunct="1"/>
            <a:r>
              <a:rPr lang="id-ID" dirty="0"/>
              <a:t>Di rumah atau RS (dimana saja orang berada)</a:t>
            </a:r>
          </a:p>
        </p:txBody>
      </p:sp>
      <p:sp>
        <p:nvSpPr>
          <p:cNvPr id="17417" name="TextBox 5"/>
          <p:cNvSpPr txBox="1">
            <a:spLocks noChangeArrowheads="1"/>
          </p:cNvSpPr>
          <p:nvPr/>
        </p:nvSpPr>
        <p:spPr bwMode="auto">
          <a:xfrm>
            <a:off x="3581400" y="5029200"/>
            <a:ext cx="4408488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algn="l" eaLnBrk="1" hangingPunct="1"/>
            <a:r>
              <a:rPr lang="id-ID"/>
              <a:t>Dari dalam kandungan </a:t>
            </a:r>
          </a:p>
          <a:p>
            <a:pPr algn="l" eaLnBrk="1" hangingPunct="1"/>
            <a:r>
              <a:rPr lang="id-ID"/>
              <a:t>Sampai lanjut usia</a:t>
            </a:r>
          </a:p>
        </p:txBody>
      </p:sp>
      <p:sp>
        <p:nvSpPr>
          <p:cNvPr id="17418" name="Curved Left Arrow 9"/>
          <p:cNvSpPr>
            <a:spLocks noChangeArrowheads="1"/>
          </p:cNvSpPr>
          <p:nvPr/>
        </p:nvSpPr>
        <p:spPr bwMode="auto">
          <a:xfrm rot="-1124049">
            <a:off x="5988050" y="2257425"/>
            <a:ext cx="871538" cy="1373188"/>
          </a:xfrm>
          <a:prstGeom prst="curvedLeftArrow">
            <a:avLst>
              <a:gd name="adj1" fmla="val 25005"/>
              <a:gd name="adj2" fmla="val 49996"/>
              <a:gd name="adj3" fmla="val 25000"/>
            </a:avLst>
          </a:prstGeom>
          <a:solidFill>
            <a:srgbClr val="99CC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7419" name="Curved Left Arrow 10"/>
          <p:cNvSpPr>
            <a:spLocks noChangeArrowheads="1"/>
          </p:cNvSpPr>
          <p:nvPr/>
        </p:nvSpPr>
        <p:spPr bwMode="auto">
          <a:xfrm rot="-2413397">
            <a:off x="6892925" y="3700463"/>
            <a:ext cx="871538" cy="1371600"/>
          </a:xfrm>
          <a:prstGeom prst="curvedLeftArrow">
            <a:avLst>
              <a:gd name="adj1" fmla="val 24976"/>
              <a:gd name="adj2" fmla="val 49938"/>
              <a:gd name="adj3" fmla="val 25000"/>
            </a:avLst>
          </a:prstGeom>
          <a:solidFill>
            <a:srgbClr val="99CC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7420" name="Down Arrow 11"/>
          <p:cNvSpPr>
            <a:spLocks noChangeArrowheads="1"/>
          </p:cNvSpPr>
          <p:nvPr/>
        </p:nvSpPr>
        <p:spPr bwMode="auto">
          <a:xfrm>
            <a:off x="3657600" y="1676400"/>
            <a:ext cx="1143000" cy="38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035512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Oval 21"/>
          <p:cNvSpPr>
            <a:spLocks noChangeArrowheads="1"/>
          </p:cNvSpPr>
          <p:nvPr/>
        </p:nvSpPr>
        <p:spPr bwMode="auto">
          <a:xfrm>
            <a:off x="5334000" y="76200"/>
            <a:ext cx="3352800" cy="762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035" name="Rectangle 15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676400"/>
          </a:xfrm>
        </p:spPr>
        <p:txBody>
          <a:bodyPr/>
          <a:lstStyle/>
          <a:p>
            <a:pPr algn="l" eaLnBrk="1" hangingPunct="1"/>
            <a:r>
              <a:rPr lang="en-US" sz="2400" dirty="0"/>
              <a:t>			  RSJ                               </a:t>
            </a:r>
            <a:r>
              <a:rPr lang="en-US" sz="2400" dirty="0" err="1"/>
              <a:t>Pelayanan</a:t>
            </a:r>
            <a:r>
              <a:rPr lang="en-US" sz="2400" dirty="0"/>
              <a:t> </a:t>
            </a:r>
            <a:r>
              <a:rPr lang="en-US" sz="2400" dirty="0" err="1"/>
              <a:t>paripurna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           			 RSU</a:t>
            </a:r>
            <a:br>
              <a:rPr lang="en-US" sz="2400" dirty="0"/>
            </a:br>
            <a:r>
              <a:rPr lang="en-US" sz="2400" dirty="0"/>
              <a:t>   								</a:t>
            </a:r>
            <a:br>
              <a:rPr lang="en-US" sz="2400" dirty="0"/>
            </a:br>
            <a:r>
              <a:rPr lang="en-US" sz="2400" dirty="0"/>
              <a:t>		         </a:t>
            </a:r>
            <a:r>
              <a:rPr lang="en-US" sz="2400" dirty="0" err="1"/>
              <a:t>Puskesmas</a:t>
            </a: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graphicFrame>
        <p:nvGraphicFramePr>
          <p:cNvPr id="2" name="Diagram 1"/>
          <p:cNvGraphicFramePr/>
          <p:nvPr/>
        </p:nvGraphicFramePr>
        <p:xfrm>
          <a:off x="685800" y="2438400"/>
          <a:ext cx="7772400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36" name="AutoShape 16"/>
          <p:cNvSpPr>
            <a:spLocks noChangeArrowheads="1"/>
          </p:cNvSpPr>
          <p:nvPr/>
        </p:nvSpPr>
        <p:spPr bwMode="auto">
          <a:xfrm>
            <a:off x="3657600" y="2362200"/>
            <a:ext cx="533400" cy="5334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037" name="Arc 18"/>
          <p:cNvSpPr>
            <a:spLocks/>
          </p:cNvSpPr>
          <p:nvPr/>
        </p:nvSpPr>
        <p:spPr bwMode="auto">
          <a:xfrm rot="-2750783">
            <a:off x="3317876" y="1901825"/>
            <a:ext cx="1427162" cy="1411287"/>
          </a:xfrm>
          <a:custGeom>
            <a:avLst/>
            <a:gdLst>
              <a:gd name="T0" fmla="*/ 0 w 25191"/>
              <a:gd name="T1" fmla="*/ 2147483647 h 27534"/>
              <a:gd name="T2" fmla="*/ 2147483647 w 25191"/>
              <a:gd name="T3" fmla="*/ 2147483647 h 27534"/>
              <a:gd name="T4" fmla="*/ 2147483647 w 25191"/>
              <a:gd name="T5" fmla="*/ 2147483647 h 27534"/>
              <a:gd name="T6" fmla="*/ 0 60000 65536"/>
              <a:gd name="T7" fmla="*/ 0 60000 65536"/>
              <a:gd name="T8" fmla="*/ 0 60000 65536"/>
              <a:gd name="T9" fmla="*/ 0 w 25191"/>
              <a:gd name="T10" fmla="*/ 0 h 27534"/>
              <a:gd name="T11" fmla="*/ 25191 w 25191"/>
              <a:gd name="T12" fmla="*/ 27534 h 275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191" h="27534" fill="none" extrusionOk="0">
                <a:moveTo>
                  <a:pt x="-1" y="300"/>
                </a:moveTo>
                <a:cubicBezTo>
                  <a:pt x="1186" y="100"/>
                  <a:pt x="2387" y="-1"/>
                  <a:pt x="3591" y="0"/>
                </a:cubicBezTo>
                <a:cubicBezTo>
                  <a:pt x="15520" y="0"/>
                  <a:pt x="25191" y="9670"/>
                  <a:pt x="25191" y="21600"/>
                </a:cubicBezTo>
                <a:cubicBezTo>
                  <a:pt x="25191" y="23606"/>
                  <a:pt x="24911" y="25604"/>
                  <a:pt x="24359" y="27533"/>
                </a:cubicBezTo>
              </a:path>
              <a:path w="25191" h="27534" stroke="0" extrusionOk="0">
                <a:moveTo>
                  <a:pt x="-1" y="300"/>
                </a:moveTo>
                <a:cubicBezTo>
                  <a:pt x="1186" y="100"/>
                  <a:pt x="2387" y="-1"/>
                  <a:pt x="3591" y="0"/>
                </a:cubicBezTo>
                <a:cubicBezTo>
                  <a:pt x="15520" y="0"/>
                  <a:pt x="25191" y="9670"/>
                  <a:pt x="25191" y="21600"/>
                </a:cubicBezTo>
                <a:cubicBezTo>
                  <a:pt x="25191" y="23606"/>
                  <a:pt x="24911" y="25604"/>
                  <a:pt x="24359" y="27533"/>
                </a:cubicBezTo>
                <a:lnTo>
                  <a:pt x="3591" y="21600"/>
                </a:lnTo>
                <a:lnTo>
                  <a:pt x="-1" y="3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8" name="Arc 19"/>
          <p:cNvSpPr>
            <a:spLocks/>
          </p:cNvSpPr>
          <p:nvPr/>
        </p:nvSpPr>
        <p:spPr bwMode="auto">
          <a:xfrm rot="-2845838">
            <a:off x="3390106" y="1029494"/>
            <a:ext cx="1211263" cy="1285875"/>
          </a:xfrm>
          <a:custGeom>
            <a:avLst/>
            <a:gdLst>
              <a:gd name="T0" fmla="*/ 0 w 21600"/>
              <a:gd name="T1" fmla="*/ 0 h 22112"/>
              <a:gd name="T2" fmla="*/ 2147483647 w 21600"/>
              <a:gd name="T3" fmla="*/ 2147483647 h 22112"/>
              <a:gd name="T4" fmla="*/ 0 w 21600"/>
              <a:gd name="T5" fmla="*/ 2147483647 h 22112"/>
              <a:gd name="T6" fmla="*/ 0 60000 65536"/>
              <a:gd name="T7" fmla="*/ 0 60000 65536"/>
              <a:gd name="T8" fmla="*/ 0 60000 65536"/>
              <a:gd name="T9" fmla="*/ 0 w 21600"/>
              <a:gd name="T10" fmla="*/ 0 h 22112"/>
              <a:gd name="T11" fmla="*/ 21600 w 21600"/>
              <a:gd name="T12" fmla="*/ 22112 h 221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11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770"/>
                  <a:pt x="21597" y="21941"/>
                  <a:pt x="21593" y="22111"/>
                </a:cubicBezTo>
              </a:path>
              <a:path w="21600" h="2211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770"/>
                  <a:pt x="21597" y="21941"/>
                  <a:pt x="21593" y="22111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9" name="Arc 20"/>
          <p:cNvSpPr>
            <a:spLocks/>
          </p:cNvSpPr>
          <p:nvPr/>
        </p:nvSpPr>
        <p:spPr bwMode="auto">
          <a:xfrm rot="-2263775">
            <a:off x="3359150" y="242888"/>
            <a:ext cx="1579563" cy="1793875"/>
          </a:xfrm>
          <a:custGeom>
            <a:avLst/>
            <a:gdLst>
              <a:gd name="T0" fmla="*/ 0 w 19700"/>
              <a:gd name="T1" fmla="*/ 0 h 21600"/>
              <a:gd name="T2" fmla="*/ 2147483647 w 19700"/>
              <a:gd name="T3" fmla="*/ 2147483647 h 21600"/>
              <a:gd name="T4" fmla="*/ 0 w 19700"/>
              <a:gd name="T5" fmla="*/ 2147483647 h 21600"/>
              <a:gd name="T6" fmla="*/ 0 60000 65536"/>
              <a:gd name="T7" fmla="*/ 0 60000 65536"/>
              <a:gd name="T8" fmla="*/ 0 60000 65536"/>
              <a:gd name="T9" fmla="*/ 0 w 19700"/>
              <a:gd name="T10" fmla="*/ 0 h 21600"/>
              <a:gd name="T11" fmla="*/ 19700 w 197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700" h="21600" fill="none" extrusionOk="0">
                <a:moveTo>
                  <a:pt x="-1" y="0"/>
                </a:moveTo>
                <a:cubicBezTo>
                  <a:pt x="8501" y="0"/>
                  <a:pt x="16212" y="4987"/>
                  <a:pt x="19699" y="12741"/>
                </a:cubicBezTo>
              </a:path>
              <a:path w="19700" h="21600" stroke="0" extrusionOk="0">
                <a:moveTo>
                  <a:pt x="-1" y="0"/>
                </a:moveTo>
                <a:cubicBezTo>
                  <a:pt x="8501" y="0"/>
                  <a:pt x="16212" y="4987"/>
                  <a:pt x="19699" y="12741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0" name="AutoShape 22"/>
          <p:cNvSpPr>
            <a:spLocks noChangeArrowheads="1"/>
          </p:cNvSpPr>
          <p:nvPr/>
        </p:nvSpPr>
        <p:spPr bwMode="auto">
          <a:xfrm rot="1443427">
            <a:off x="6400800" y="1066800"/>
            <a:ext cx="609600" cy="1219200"/>
          </a:xfrm>
          <a:prstGeom prst="curvedLeftArrow">
            <a:avLst>
              <a:gd name="adj1" fmla="val 39889"/>
              <a:gd name="adj2" fmla="val 80000"/>
              <a:gd name="adj3" fmla="val 33333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041" name="AutoShape 23"/>
          <p:cNvSpPr>
            <a:spLocks noChangeArrowheads="1"/>
          </p:cNvSpPr>
          <p:nvPr/>
        </p:nvSpPr>
        <p:spPr bwMode="auto">
          <a:xfrm>
            <a:off x="5867400" y="1905000"/>
            <a:ext cx="228600" cy="228600"/>
          </a:xfrm>
          <a:prstGeom prst="flowChartConnector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042" name="AutoShape 24"/>
          <p:cNvSpPr>
            <a:spLocks noChangeArrowheads="1"/>
          </p:cNvSpPr>
          <p:nvPr/>
        </p:nvSpPr>
        <p:spPr bwMode="auto">
          <a:xfrm>
            <a:off x="5410200" y="2209800"/>
            <a:ext cx="228600" cy="228600"/>
          </a:xfrm>
          <a:prstGeom prst="flowChartConnector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634636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E876F-8343-468D-9211-AAC65529B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46F5046-6E32-48C8-89BF-3D69C8FB59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844824"/>
            <a:ext cx="6912768" cy="3865413"/>
          </a:xfrm>
        </p:spPr>
      </p:pic>
    </p:spTree>
    <p:extLst>
      <p:ext uri="{BB962C8B-B14F-4D97-AF65-F5344CB8AC3E}">
        <p14:creationId xmlns:p14="http://schemas.microsoft.com/office/powerpoint/2010/main" val="548558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90ACD-A2F8-43F6-85D6-6BF48450F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06BBF-AA97-4D96-B513-34AB2B1EE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D" dirty="0" err="1"/>
              <a:t>Riskesdas</a:t>
            </a:r>
            <a:r>
              <a:rPr lang="en-ID" dirty="0"/>
              <a:t> 2018 </a:t>
            </a:r>
            <a:r>
              <a:rPr lang="en-ID" dirty="0" err="1"/>
              <a:t>menunjukkan</a:t>
            </a:r>
            <a:r>
              <a:rPr lang="en-ID" dirty="0"/>
              <a:t> </a:t>
            </a:r>
            <a:r>
              <a:rPr lang="en-ID" dirty="0" err="1"/>
              <a:t>prevalensi</a:t>
            </a:r>
            <a:r>
              <a:rPr lang="en-ID" dirty="0"/>
              <a:t> </a:t>
            </a:r>
            <a:r>
              <a:rPr lang="en-ID" dirty="0" err="1"/>
              <a:t>Penyakit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Menular</a:t>
            </a:r>
            <a:r>
              <a:rPr lang="en-ID" dirty="0"/>
              <a:t> </a:t>
            </a:r>
            <a:r>
              <a:rPr lang="en-ID" dirty="0" err="1"/>
              <a:t>mengalami</a:t>
            </a:r>
            <a:r>
              <a:rPr lang="en-ID" dirty="0"/>
              <a:t> </a:t>
            </a:r>
            <a:r>
              <a:rPr lang="en-ID" dirty="0" err="1"/>
              <a:t>kenaikan</a:t>
            </a:r>
            <a:r>
              <a:rPr lang="en-ID" dirty="0"/>
              <a:t>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dibandingkan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Riskesdas</a:t>
            </a:r>
            <a:r>
              <a:rPr lang="en-ID" dirty="0"/>
              <a:t> 2013, </a:t>
            </a:r>
            <a:r>
              <a:rPr lang="en-ID" dirty="0" err="1"/>
              <a:t>antara</a:t>
            </a:r>
            <a:r>
              <a:rPr lang="en-ID" dirty="0"/>
              <a:t> lain </a:t>
            </a:r>
            <a:r>
              <a:rPr lang="en-ID" dirty="0" err="1"/>
              <a:t>kanker</a:t>
            </a:r>
            <a:r>
              <a:rPr lang="en-ID" dirty="0"/>
              <a:t>, stroke, </a:t>
            </a:r>
            <a:r>
              <a:rPr lang="en-ID" dirty="0" err="1"/>
              <a:t>penyakit</a:t>
            </a:r>
            <a:r>
              <a:rPr lang="en-ID" dirty="0"/>
              <a:t> </a:t>
            </a:r>
            <a:r>
              <a:rPr lang="en-ID" dirty="0" err="1"/>
              <a:t>ginjal</a:t>
            </a:r>
            <a:r>
              <a:rPr lang="en-ID" dirty="0"/>
              <a:t> </a:t>
            </a:r>
            <a:r>
              <a:rPr lang="en-ID" dirty="0" err="1"/>
              <a:t>kronis</a:t>
            </a:r>
            <a:r>
              <a:rPr lang="en-ID" dirty="0"/>
              <a:t>, diabetes </a:t>
            </a:r>
            <a:r>
              <a:rPr lang="en-ID" dirty="0" err="1"/>
              <a:t>melitus</a:t>
            </a:r>
            <a:r>
              <a:rPr lang="en-ID" dirty="0"/>
              <a:t>, dan </a:t>
            </a:r>
            <a:r>
              <a:rPr lang="en-ID" dirty="0" err="1"/>
              <a:t>hipertensi</a:t>
            </a:r>
            <a:r>
              <a:rPr lang="en-ID" dirty="0"/>
              <a:t>.</a:t>
            </a:r>
            <a:br>
              <a:rPr lang="en-ID" dirty="0"/>
            </a:br>
            <a:br>
              <a:rPr lang="en-ID" dirty="0"/>
            </a:br>
            <a:r>
              <a:rPr lang="en-ID" dirty="0" err="1"/>
              <a:t>Prevalensi</a:t>
            </a:r>
            <a:r>
              <a:rPr lang="en-ID" dirty="0"/>
              <a:t> </a:t>
            </a:r>
            <a:r>
              <a:rPr lang="en-ID" dirty="0" err="1"/>
              <a:t>kanker</a:t>
            </a:r>
            <a:r>
              <a:rPr lang="en-ID" dirty="0"/>
              <a:t> naik </a:t>
            </a:r>
            <a:r>
              <a:rPr lang="en-ID" dirty="0" err="1"/>
              <a:t>dari</a:t>
            </a:r>
            <a:r>
              <a:rPr lang="en-ID" dirty="0"/>
              <a:t> 1,4% (</a:t>
            </a:r>
            <a:r>
              <a:rPr lang="en-ID" dirty="0" err="1"/>
              <a:t>Riskesdas</a:t>
            </a:r>
            <a:r>
              <a:rPr lang="en-ID" dirty="0"/>
              <a:t> 2013) </a:t>
            </a:r>
            <a:r>
              <a:rPr lang="en-ID" dirty="0" err="1"/>
              <a:t>menjadi</a:t>
            </a:r>
            <a:r>
              <a:rPr lang="en-ID" dirty="0"/>
              <a:t> 1,8%; </a:t>
            </a:r>
            <a:r>
              <a:rPr lang="en-ID" dirty="0" err="1"/>
              <a:t>prevalensi</a:t>
            </a:r>
            <a:r>
              <a:rPr lang="en-ID" dirty="0"/>
              <a:t> stroke naik </a:t>
            </a:r>
            <a:r>
              <a:rPr lang="en-ID" dirty="0" err="1"/>
              <a:t>dari</a:t>
            </a:r>
            <a:r>
              <a:rPr lang="en-ID" dirty="0"/>
              <a:t> 7% </a:t>
            </a:r>
            <a:r>
              <a:rPr lang="en-ID" dirty="0" err="1"/>
              <a:t>menjadi</a:t>
            </a:r>
            <a:r>
              <a:rPr lang="en-ID" dirty="0"/>
              <a:t> 10,9%; dan </a:t>
            </a:r>
            <a:r>
              <a:rPr lang="en-ID" dirty="0" err="1"/>
              <a:t>penyakit</a:t>
            </a:r>
            <a:r>
              <a:rPr lang="en-ID" dirty="0"/>
              <a:t> </a:t>
            </a:r>
            <a:r>
              <a:rPr lang="en-ID" dirty="0" err="1"/>
              <a:t>ginjal</a:t>
            </a:r>
            <a:r>
              <a:rPr lang="en-ID" dirty="0"/>
              <a:t> </a:t>
            </a:r>
            <a:r>
              <a:rPr lang="en-ID" dirty="0" err="1"/>
              <a:t>kronik</a:t>
            </a:r>
            <a:r>
              <a:rPr lang="en-ID" dirty="0"/>
              <a:t> naik </a:t>
            </a:r>
            <a:r>
              <a:rPr lang="en-ID" dirty="0" err="1"/>
              <a:t>dari</a:t>
            </a:r>
            <a:r>
              <a:rPr lang="en-ID" dirty="0"/>
              <a:t> 2% </a:t>
            </a:r>
            <a:r>
              <a:rPr lang="en-ID" dirty="0" err="1"/>
              <a:t>menjadi</a:t>
            </a:r>
            <a:r>
              <a:rPr lang="en-ID" dirty="0"/>
              <a:t> 3,8%.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pemeriksaan</a:t>
            </a:r>
            <a:r>
              <a:rPr lang="en-ID" dirty="0"/>
              <a:t> </a:t>
            </a:r>
            <a:r>
              <a:rPr lang="en-ID" dirty="0" err="1"/>
              <a:t>gula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, diabetes </a:t>
            </a:r>
            <a:r>
              <a:rPr lang="en-ID" dirty="0" err="1"/>
              <a:t>melitus</a:t>
            </a:r>
            <a:r>
              <a:rPr lang="en-ID" dirty="0"/>
              <a:t> naik </a:t>
            </a:r>
            <a:r>
              <a:rPr lang="en-ID" dirty="0" err="1"/>
              <a:t>dari</a:t>
            </a:r>
            <a:r>
              <a:rPr lang="en-ID" dirty="0"/>
              <a:t> 6,9% </a:t>
            </a:r>
            <a:r>
              <a:rPr lang="en-ID" dirty="0" err="1"/>
              <a:t>menjadi</a:t>
            </a:r>
            <a:r>
              <a:rPr lang="en-ID" dirty="0"/>
              <a:t> 8,5%; dan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pengukuran</a:t>
            </a:r>
            <a:r>
              <a:rPr lang="en-ID" dirty="0"/>
              <a:t> </a:t>
            </a:r>
            <a:r>
              <a:rPr lang="en-ID" dirty="0" err="1"/>
              <a:t>tekanan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, </a:t>
            </a:r>
            <a:r>
              <a:rPr lang="en-ID" dirty="0" err="1"/>
              <a:t>hipertensi</a:t>
            </a:r>
            <a:r>
              <a:rPr lang="en-ID" dirty="0"/>
              <a:t> naik </a:t>
            </a:r>
            <a:r>
              <a:rPr lang="en-ID" dirty="0" err="1"/>
              <a:t>dari</a:t>
            </a:r>
            <a:r>
              <a:rPr lang="en-ID" dirty="0"/>
              <a:t> 25,8% </a:t>
            </a:r>
            <a:r>
              <a:rPr lang="en-ID" dirty="0" err="1"/>
              <a:t>menjadi</a:t>
            </a:r>
            <a:r>
              <a:rPr lang="en-ID" dirty="0"/>
              <a:t> 34,1%.</a:t>
            </a:r>
            <a:br>
              <a:rPr lang="en-ID" dirty="0"/>
            </a:br>
            <a:br>
              <a:rPr lang="en-ID" dirty="0"/>
            </a:br>
            <a:r>
              <a:rPr lang="en-ID" dirty="0" err="1"/>
              <a:t>Kenaikan</a:t>
            </a:r>
            <a:r>
              <a:rPr lang="en-ID" dirty="0"/>
              <a:t> </a:t>
            </a:r>
            <a:r>
              <a:rPr lang="en-ID" dirty="0" err="1"/>
              <a:t>prevalensi</a:t>
            </a:r>
            <a:r>
              <a:rPr lang="en-ID" dirty="0"/>
              <a:t> </a:t>
            </a:r>
            <a:r>
              <a:rPr lang="en-ID" dirty="0" err="1"/>
              <a:t>penyakit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menular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berhubungan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pola</a:t>
            </a:r>
            <a:r>
              <a:rPr lang="en-ID" dirty="0"/>
              <a:t> </a:t>
            </a:r>
            <a:r>
              <a:rPr lang="en-ID" dirty="0" err="1"/>
              <a:t>hidup</a:t>
            </a:r>
            <a:r>
              <a:rPr lang="en-ID" dirty="0"/>
              <a:t>, </a:t>
            </a:r>
            <a:r>
              <a:rPr lang="en-ID" dirty="0" err="1"/>
              <a:t>antara</a:t>
            </a:r>
            <a:r>
              <a:rPr lang="en-ID" dirty="0"/>
              <a:t> lain </a:t>
            </a:r>
            <a:r>
              <a:rPr lang="en-ID" dirty="0" err="1"/>
              <a:t>merokok</a:t>
            </a:r>
            <a:r>
              <a:rPr lang="en-ID" dirty="0"/>
              <a:t>, </a:t>
            </a:r>
            <a:r>
              <a:rPr lang="en-ID" dirty="0" err="1"/>
              <a:t>konsumsi</a:t>
            </a:r>
            <a:r>
              <a:rPr lang="en-ID" dirty="0"/>
              <a:t> </a:t>
            </a:r>
            <a:r>
              <a:rPr lang="en-ID" dirty="0" err="1"/>
              <a:t>minuman</a:t>
            </a:r>
            <a:r>
              <a:rPr lang="en-ID" dirty="0"/>
              <a:t> </a:t>
            </a:r>
            <a:r>
              <a:rPr lang="en-ID" dirty="0" err="1"/>
              <a:t>beralkohol</a:t>
            </a:r>
            <a:r>
              <a:rPr lang="en-ID" dirty="0"/>
              <a:t>, </a:t>
            </a:r>
            <a:r>
              <a:rPr lang="en-ID" dirty="0" err="1"/>
              <a:t>aktivitas</a:t>
            </a:r>
            <a:r>
              <a:rPr lang="en-ID" dirty="0"/>
              <a:t> </a:t>
            </a:r>
            <a:r>
              <a:rPr lang="en-ID" dirty="0" err="1"/>
              <a:t>fisik</a:t>
            </a:r>
            <a:r>
              <a:rPr lang="en-ID" dirty="0"/>
              <a:t>,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konsumsi</a:t>
            </a:r>
            <a:r>
              <a:rPr lang="en-ID" dirty="0"/>
              <a:t> </a:t>
            </a:r>
            <a:r>
              <a:rPr lang="en-ID" dirty="0" err="1"/>
              <a:t>buah</a:t>
            </a:r>
            <a:r>
              <a:rPr lang="en-ID" dirty="0"/>
              <a:t> dan </a:t>
            </a:r>
            <a:r>
              <a:rPr lang="en-ID" dirty="0" err="1"/>
              <a:t>sayur</a:t>
            </a:r>
            <a:r>
              <a:rPr lang="en-ID" dirty="0"/>
              <a:t>.</a:t>
            </a:r>
            <a:br>
              <a:rPr lang="en-ID" dirty="0"/>
            </a:b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530795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WordArt 2"/>
          <p:cNvSpPr>
            <a:spLocks noChangeArrowheads="1" noChangeShapeType="1" noTextEdit="1"/>
          </p:cNvSpPr>
          <p:nvPr/>
        </p:nvSpPr>
        <p:spPr bwMode="auto">
          <a:xfrm>
            <a:off x="161926" y="934641"/>
            <a:ext cx="8753475" cy="32265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35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DEPRESI &amp; PENYAKIT FISIK</a:t>
            </a:r>
          </a:p>
        </p:txBody>
      </p:sp>
      <p:grpSp>
        <p:nvGrpSpPr>
          <p:cNvPr id="33796" name="Group 4"/>
          <p:cNvGrpSpPr>
            <a:grpSpLocks/>
          </p:cNvGrpSpPr>
          <p:nvPr/>
        </p:nvGrpSpPr>
        <p:grpSpPr bwMode="auto">
          <a:xfrm>
            <a:off x="0" y="4814891"/>
            <a:ext cx="11296650" cy="427435"/>
            <a:chOff x="0" y="3297"/>
            <a:chExt cx="7116" cy="359"/>
          </a:xfrm>
        </p:grpSpPr>
        <p:sp>
          <p:nvSpPr>
            <p:cNvPr id="33828" name="Rectangle 5"/>
            <p:cNvSpPr>
              <a:spLocks noChangeArrowheads="1"/>
            </p:cNvSpPr>
            <p:nvPr/>
          </p:nvSpPr>
          <p:spPr bwMode="auto">
            <a:xfrm>
              <a:off x="72" y="3352"/>
              <a:ext cx="4968" cy="264"/>
            </a:xfrm>
            <a:prstGeom prst="rect">
              <a:avLst/>
            </a:prstGeom>
            <a:solidFill>
              <a:srgbClr val="D4044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350"/>
            </a:p>
          </p:txBody>
        </p:sp>
        <p:sp>
          <p:nvSpPr>
            <p:cNvPr id="256006" name="Text Box 6"/>
            <p:cNvSpPr txBox="1">
              <a:spLocks noChangeArrowheads="1"/>
            </p:cNvSpPr>
            <p:nvPr/>
          </p:nvSpPr>
          <p:spPr bwMode="auto">
            <a:xfrm>
              <a:off x="5004" y="3316"/>
              <a:ext cx="211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defRPr/>
              </a:pPr>
              <a:r>
                <a:rPr lang="en-GB" sz="135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&gt;</a:t>
              </a:r>
              <a:r>
                <a:rPr lang="en-GB" sz="105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 </a:t>
              </a:r>
              <a:r>
                <a:rPr lang="en-GB" sz="195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46%</a:t>
              </a:r>
            </a:p>
          </p:txBody>
        </p:sp>
        <p:sp>
          <p:nvSpPr>
            <p:cNvPr id="256007" name="Rectangle 7"/>
            <p:cNvSpPr>
              <a:spLocks noChangeArrowheads="1"/>
            </p:cNvSpPr>
            <p:nvPr/>
          </p:nvSpPr>
          <p:spPr bwMode="auto">
            <a:xfrm>
              <a:off x="0" y="3297"/>
              <a:ext cx="453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50000"/>
                </a:spcBef>
                <a:defRPr/>
              </a:pPr>
              <a:r>
                <a:rPr lang="en-GB" sz="2175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 TBC</a:t>
              </a:r>
            </a:p>
          </p:txBody>
        </p:sp>
      </p:grpSp>
      <p:sp>
        <p:nvSpPr>
          <p:cNvPr id="33797" name="Rectangle 8"/>
          <p:cNvSpPr>
            <a:spLocks noChangeArrowheads="1"/>
          </p:cNvSpPr>
          <p:nvPr/>
        </p:nvSpPr>
        <p:spPr bwMode="auto">
          <a:xfrm>
            <a:off x="95251" y="1760935"/>
            <a:ext cx="5019675" cy="314325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350"/>
          </a:p>
        </p:txBody>
      </p:sp>
      <p:grpSp>
        <p:nvGrpSpPr>
          <p:cNvPr id="33798" name="Group 9"/>
          <p:cNvGrpSpPr>
            <a:grpSpLocks/>
          </p:cNvGrpSpPr>
          <p:nvPr/>
        </p:nvGrpSpPr>
        <p:grpSpPr bwMode="auto">
          <a:xfrm>
            <a:off x="-19050" y="1701405"/>
            <a:ext cx="8458200" cy="427436"/>
            <a:chOff x="-12" y="670"/>
            <a:chExt cx="5328" cy="359"/>
          </a:xfrm>
        </p:grpSpPr>
        <p:sp>
          <p:nvSpPr>
            <p:cNvPr id="256010" name="Text Box 10"/>
            <p:cNvSpPr txBox="1">
              <a:spLocks noChangeArrowheads="1"/>
            </p:cNvSpPr>
            <p:nvPr/>
          </p:nvSpPr>
          <p:spPr bwMode="auto">
            <a:xfrm>
              <a:off x="3204" y="680"/>
              <a:ext cx="211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defRPr/>
              </a:pPr>
              <a:r>
                <a:rPr lang="en-GB" sz="135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&gt; </a:t>
              </a:r>
              <a:r>
                <a:rPr lang="en-GB" sz="195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29%</a:t>
              </a:r>
            </a:p>
          </p:txBody>
        </p:sp>
        <p:sp>
          <p:nvSpPr>
            <p:cNvPr id="256011" name="Text Box 11"/>
            <p:cNvSpPr txBox="1">
              <a:spLocks noChangeArrowheads="1"/>
            </p:cNvSpPr>
            <p:nvPr/>
          </p:nvSpPr>
          <p:spPr bwMode="auto">
            <a:xfrm>
              <a:off x="-12" y="670"/>
              <a:ext cx="3744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defRPr/>
              </a:pPr>
              <a:r>
                <a:rPr lang="en-GB" sz="2175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 Hipertensi </a:t>
              </a:r>
            </a:p>
          </p:txBody>
        </p:sp>
      </p:grpSp>
      <p:sp>
        <p:nvSpPr>
          <p:cNvPr id="33799" name="Rectangle 12"/>
          <p:cNvSpPr>
            <a:spLocks noChangeArrowheads="1"/>
          </p:cNvSpPr>
          <p:nvPr/>
        </p:nvSpPr>
        <p:spPr bwMode="auto">
          <a:xfrm>
            <a:off x="95251" y="2651522"/>
            <a:ext cx="5191125" cy="31432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350"/>
          </a:p>
        </p:txBody>
      </p:sp>
      <p:sp>
        <p:nvSpPr>
          <p:cNvPr id="256013" name="Text Box 13"/>
          <p:cNvSpPr txBox="1">
            <a:spLocks noChangeArrowheads="1"/>
          </p:cNvSpPr>
          <p:nvPr/>
        </p:nvSpPr>
        <p:spPr bwMode="auto">
          <a:xfrm>
            <a:off x="971550" y="2422922"/>
            <a:ext cx="3124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en-GB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56014" name="Text Box 14"/>
          <p:cNvSpPr txBox="1">
            <a:spLocks noChangeArrowheads="1"/>
          </p:cNvSpPr>
          <p:nvPr/>
        </p:nvSpPr>
        <p:spPr bwMode="auto">
          <a:xfrm>
            <a:off x="5257800" y="2594373"/>
            <a:ext cx="335280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sz="1350" b="1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&gt; </a:t>
            </a:r>
            <a:r>
              <a:rPr lang="en-GB" sz="1950" b="1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30%</a:t>
            </a:r>
          </a:p>
        </p:txBody>
      </p:sp>
      <p:sp>
        <p:nvSpPr>
          <p:cNvPr id="256015" name="Rectangle 15"/>
          <p:cNvSpPr>
            <a:spLocks noChangeArrowheads="1"/>
          </p:cNvSpPr>
          <p:nvPr/>
        </p:nvSpPr>
        <p:spPr bwMode="auto">
          <a:xfrm>
            <a:off x="1" y="2582466"/>
            <a:ext cx="1125629" cy="42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sz="2175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 Epilepsi</a:t>
            </a:r>
          </a:p>
        </p:txBody>
      </p:sp>
      <p:grpSp>
        <p:nvGrpSpPr>
          <p:cNvPr id="33803" name="Group 16"/>
          <p:cNvGrpSpPr>
            <a:grpSpLocks/>
          </p:cNvGrpSpPr>
          <p:nvPr/>
        </p:nvGrpSpPr>
        <p:grpSpPr bwMode="auto">
          <a:xfrm>
            <a:off x="0" y="3008711"/>
            <a:ext cx="8763000" cy="444104"/>
            <a:chOff x="0" y="1807"/>
            <a:chExt cx="5520" cy="373"/>
          </a:xfrm>
        </p:grpSpPr>
        <p:sp>
          <p:nvSpPr>
            <p:cNvPr id="33823" name="Rectangle 17"/>
            <p:cNvSpPr>
              <a:spLocks noChangeArrowheads="1"/>
            </p:cNvSpPr>
            <p:nvPr/>
          </p:nvSpPr>
          <p:spPr bwMode="auto">
            <a:xfrm>
              <a:off x="60" y="1867"/>
              <a:ext cx="3348" cy="264"/>
            </a:xfrm>
            <a:prstGeom prst="rect">
              <a:avLst/>
            </a:prstGeom>
            <a:solidFill>
              <a:srgbClr val="00E4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350"/>
            </a:p>
          </p:txBody>
        </p:sp>
        <p:sp>
          <p:nvSpPr>
            <p:cNvPr id="256018" name="Text Box 18"/>
            <p:cNvSpPr txBox="1">
              <a:spLocks noChangeArrowheads="1"/>
            </p:cNvSpPr>
            <p:nvPr/>
          </p:nvSpPr>
          <p:spPr bwMode="auto">
            <a:xfrm>
              <a:off x="3408" y="1807"/>
              <a:ext cx="211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defRPr/>
              </a:pPr>
              <a:r>
                <a:rPr lang="en-GB" sz="135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&gt; to </a:t>
              </a:r>
              <a:r>
                <a:rPr lang="en-GB" sz="195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31%</a:t>
              </a:r>
            </a:p>
          </p:txBody>
        </p:sp>
        <p:sp>
          <p:nvSpPr>
            <p:cNvPr id="256019" name="Rectangle 19"/>
            <p:cNvSpPr>
              <a:spLocks noChangeArrowheads="1"/>
            </p:cNvSpPr>
            <p:nvPr/>
          </p:nvSpPr>
          <p:spPr bwMode="auto">
            <a:xfrm>
              <a:off x="0" y="1821"/>
              <a:ext cx="603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50000"/>
                </a:spcBef>
                <a:defRPr/>
              </a:pPr>
              <a:r>
                <a:rPr lang="en-GB" sz="2175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 Stroke</a:t>
              </a:r>
            </a:p>
          </p:txBody>
        </p:sp>
      </p:grpSp>
      <p:sp>
        <p:nvSpPr>
          <p:cNvPr id="33804" name="Rectangle 20"/>
          <p:cNvSpPr>
            <a:spLocks noChangeArrowheads="1"/>
          </p:cNvSpPr>
          <p:nvPr/>
        </p:nvSpPr>
        <p:spPr bwMode="auto">
          <a:xfrm>
            <a:off x="95250" y="3965972"/>
            <a:ext cx="5632450" cy="314325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350"/>
          </a:p>
        </p:txBody>
      </p:sp>
      <p:sp>
        <p:nvSpPr>
          <p:cNvPr id="256021" name="Text Box 21"/>
          <p:cNvSpPr txBox="1">
            <a:spLocks noChangeArrowheads="1"/>
          </p:cNvSpPr>
          <p:nvPr/>
        </p:nvSpPr>
        <p:spPr bwMode="auto">
          <a:xfrm>
            <a:off x="5715000" y="3899298"/>
            <a:ext cx="335280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sz="1350" b="1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&gt; </a:t>
            </a:r>
            <a:r>
              <a:rPr lang="en-GB" sz="1950" b="1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33%</a:t>
            </a:r>
          </a:p>
        </p:txBody>
      </p:sp>
      <p:sp>
        <p:nvSpPr>
          <p:cNvPr id="256022" name="Rectangle 22"/>
          <p:cNvSpPr>
            <a:spLocks noChangeArrowheads="1"/>
          </p:cNvSpPr>
          <p:nvPr/>
        </p:nvSpPr>
        <p:spPr bwMode="auto">
          <a:xfrm>
            <a:off x="0" y="3904060"/>
            <a:ext cx="1021433" cy="42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sz="2175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 Kanker</a:t>
            </a:r>
          </a:p>
        </p:txBody>
      </p:sp>
      <p:sp>
        <p:nvSpPr>
          <p:cNvPr id="33807" name="Rectangle 23"/>
          <p:cNvSpPr>
            <a:spLocks noChangeArrowheads="1"/>
          </p:cNvSpPr>
          <p:nvPr/>
        </p:nvSpPr>
        <p:spPr bwMode="auto">
          <a:xfrm>
            <a:off x="114301" y="4423172"/>
            <a:ext cx="7648575" cy="3143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350"/>
          </a:p>
        </p:txBody>
      </p:sp>
      <p:sp>
        <p:nvSpPr>
          <p:cNvPr id="256024" name="Text Box 24"/>
          <p:cNvSpPr txBox="1">
            <a:spLocks noChangeArrowheads="1"/>
          </p:cNvSpPr>
          <p:nvPr/>
        </p:nvSpPr>
        <p:spPr bwMode="auto">
          <a:xfrm>
            <a:off x="7772400" y="4370785"/>
            <a:ext cx="335280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sz="1350" b="1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&gt; </a:t>
            </a:r>
            <a:r>
              <a:rPr lang="en-GB" sz="1950" b="1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44%</a:t>
            </a:r>
          </a:p>
        </p:txBody>
      </p:sp>
      <p:sp>
        <p:nvSpPr>
          <p:cNvPr id="256025" name="Rectangle 25"/>
          <p:cNvSpPr>
            <a:spLocks noChangeArrowheads="1"/>
          </p:cNvSpPr>
          <p:nvPr/>
        </p:nvSpPr>
        <p:spPr bwMode="auto">
          <a:xfrm>
            <a:off x="0" y="4369594"/>
            <a:ext cx="1241045" cy="42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sz="2175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 HIV/AIDS</a:t>
            </a:r>
          </a:p>
        </p:txBody>
      </p:sp>
      <p:sp>
        <p:nvSpPr>
          <p:cNvPr id="33810" name="Rectangle 26"/>
          <p:cNvSpPr>
            <a:spLocks noChangeArrowheads="1"/>
          </p:cNvSpPr>
          <p:nvPr/>
        </p:nvSpPr>
        <p:spPr bwMode="auto">
          <a:xfrm>
            <a:off x="114301" y="3537347"/>
            <a:ext cx="4816475" cy="314325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350"/>
          </a:p>
        </p:txBody>
      </p:sp>
      <p:sp>
        <p:nvSpPr>
          <p:cNvPr id="256027" name="Text Box 27"/>
          <p:cNvSpPr txBox="1">
            <a:spLocks noChangeArrowheads="1"/>
          </p:cNvSpPr>
          <p:nvPr/>
        </p:nvSpPr>
        <p:spPr bwMode="auto">
          <a:xfrm>
            <a:off x="4895850" y="3494485"/>
            <a:ext cx="335280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sz="1350" b="1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&gt; </a:t>
            </a:r>
            <a:r>
              <a:rPr lang="en-GB" sz="1950" b="1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27%</a:t>
            </a:r>
          </a:p>
        </p:txBody>
      </p:sp>
      <p:sp>
        <p:nvSpPr>
          <p:cNvPr id="256028" name="Rectangle 28"/>
          <p:cNvSpPr>
            <a:spLocks noChangeArrowheads="1"/>
          </p:cNvSpPr>
          <p:nvPr/>
        </p:nvSpPr>
        <p:spPr bwMode="auto">
          <a:xfrm>
            <a:off x="1" y="3476625"/>
            <a:ext cx="1263487" cy="42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sz="2175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 Diabetes </a:t>
            </a:r>
          </a:p>
        </p:txBody>
      </p:sp>
      <p:sp>
        <p:nvSpPr>
          <p:cNvPr id="33813" name="Rectangle 29"/>
          <p:cNvSpPr>
            <a:spLocks noChangeArrowheads="1"/>
          </p:cNvSpPr>
          <p:nvPr/>
        </p:nvSpPr>
        <p:spPr bwMode="auto">
          <a:xfrm>
            <a:off x="95250" y="2194322"/>
            <a:ext cx="3867150" cy="314325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350"/>
          </a:p>
        </p:txBody>
      </p:sp>
      <p:sp>
        <p:nvSpPr>
          <p:cNvPr id="256030" name="Text Box 30"/>
          <p:cNvSpPr txBox="1">
            <a:spLocks noChangeArrowheads="1"/>
          </p:cNvSpPr>
          <p:nvPr/>
        </p:nvSpPr>
        <p:spPr bwMode="auto">
          <a:xfrm>
            <a:off x="3962400" y="2151460"/>
            <a:ext cx="335280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sz="1350" b="1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&gt; </a:t>
            </a:r>
            <a:r>
              <a:rPr lang="en-GB" sz="1950" b="1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22%</a:t>
            </a:r>
          </a:p>
        </p:txBody>
      </p:sp>
      <p:sp>
        <p:nvSpPr>
          <p:cNvPr id="256031" name="Rectangle 31"/>
          <p:cNvSpPr>
            <a:spLocks noChangeArrowheads="1"/>
          </p:cNvSpPr>
          <p:nvPr/>
        </p:nvSpPr>
        <p:spPr bwMode="auto">
          <a:xfrm>
            <a:off x="1" y="2137172"/>
            <a:ext cx="3305175" cy="42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sz="2175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 Infark jantung</a:t>
            </a:r>
          </a:p>
        </p:txBody>
      </p:sp>
      <p:sp>
        <p:nvSpPr>
          <p:cNvPr id="33816" name="Text Box 32"/>
          <p:cNvSpPr txBox="1">
            <a:spLocks noChangeArrowheads="1"/>
          </p:cNvSpPr>
          <p:nvPr/>
        </p:nvSpPr>
        <p:spPr bwMode="auto">
          <a:xfrm>
            <a:off x="2562226" y="1323975"/>
            <a:ext cx="40052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/>
              <a:t>PREVALENSI</a:t>
            </a:r>
          </a:p>
        </p:txBody>
      </p:sp>
      <p:grpSp>
        <p:nvGrpSpPr>
          <p:cNvPr id="33817" name="Group 33"/>
          <p:cNvGrpSpPr>
            <a:grpSpLocks/>
          </p:cNvGrpSpPr>
          <p:nvPr/>
        </p:nvGrpSpPr>
        <p:grpSpPr bwMode="auto">
          <a:xfrm>
            <a:off x="-9524" y="5257797"/>
            <a:ext cx="9210675" cy="679847"/>
            <a:chOff x="-6" y="3696"/>
            <a:chExt cx="5802" cy="571"/>
          </a:xfrm>
        </p:grpSpPr>
        <p:grpSp>
          <p:nvGrpSpPr>
            <p:cNvPr id="33818" name="Group 34"/>
            <p:cNvGrpSpPr>
              <a:grpSpLocks/>
            </p:cNvGrpSpPr>
            <p:nvPr/>
          </p:nvGrpSpPr>
          <p:grpSpPr bwMode="auto">
            <a:xfrm>
              <a:off x="-6" y="3756"/>
              <a:ext cx="3210" cy="511"/>
              <a:chOff x="6" y="3684"/>
              <a:chExt cx="3210" cy="511"/>
            </a:xfrm>
          </p:grpSpPr>
          <p:sp>
            <p:nvSpPr>
              <p:cNvPr id="33820" name="Rectangle 35"/>
              <p:cNvSpPr>
                <a:spLocks noChangeArrowheads="1"/>
              </p:cNvSpPr>
              <p:nvPr/>
            </p:nvSpPr>
            <p:spPr bwMode="auto">
              <a:xfrm>
                <a:off x="78" y="3684"/>
                <a:ext cx="1046" cy="480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sz="1350"/>
              </a:p>
            </p:txBody>
          </p:sp>
          <p:sp>
            <p:nvSpPr>
              <p:cNvPr id="256036" name="Text Box 36"/>
              <p:cNvSpPr txBox="1">
                <a:spLocks noChangeArrowheads="1"/>
              </p:cNvSpPr>
              <p:nvPr/>
            </p:nvSpPr>
            <p:spPr bwMode="auto">
              <a:xfrm>
                <a:off x="1104" y="3726"/>
                <a:ext cx="2112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defRPr/>
                </a:pPr>
                <a:r>
                  <a:rPr lang="en-GB" sz="135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 Narrow" pitchFamily="34" charset="0"/>
                  </a:rPr>
                  <a:t> &gt; </a:t>
                </a:r>
                <a:r>
                  <a:rPr lang="en-GB" sz="1950" b="1" dirty="0">
                    <a:solidFill>
                      <a:schemeClr val="bg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 Narrow" pitchFamily="34" charset="0"/>
                  </a:rPr>
                  <a:t>10%</a:t>
                </a:r>
              </a:p>
            </p:txBody>
          </p:sp>
          <p:sp>
            <p:nvSpPr>
              <p:cNvPr id="256037" name="Rectangle 37"/>
              <p:cNvSpPr>
                <a:spLocks noChangeArrowheads="1"/>
              </p:cNvSpPr>
              <p:nvPr/>
            </p:nvSpPr>
            <p:spPr bwMode="auto">
              <a:xfrm>
                <a:off x="6" y="3696"/>
                <a:ext cx="757" cy="4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>
                  <a:lnSpc>
                    <a:spcPct val="75000"/>
                  </a:lnSpc>
                  <a:defRPr/>
                </a:pPr>
                <a:r>
                  <a:rPr lang="en-GB" sz="2175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 Narrow" pitchFamily="34" charset="0"/>
                  </a:rPr>
                  <a:t> </a:t>
                </a:r>
                <a:r>
                  <a:rPr lang="en-GB" sz="2175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 Narrow" pitchFamily="34" charset="0"/>
                  </a:rPr>
                  <a:t>Populasi</a:t>
                </a:r>
              </a:p>
              <a:p>
                <a:pPr eaLnBrk="1" hangingPunct="1">
                  <a:lnSpc>
                    <a:spcPct val="75000"/>
                  </a:lnSpc>
                  <a:defRPr/>
                </a:pPr>
                <a:r>
                  <a:rPr lang="en-GB" sz="2175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 Narrow" pitchFamily="34" charset="0"/>
                  </a:rPr>
                  <a:t> Umum</a:t>
                </a:r>
              </a:p>
            </p:txBody>
          </p:sp>
        </p:grpSp>
        <p:sp>
          <p:nvSpPr>
            <p:cNvPr id="33819" name="Line 38"/>
            <p:cNvSpPr>
              <a:spLocks noChangeShapeType="1"/>
            </p:cNvSpPr>
            <p:nvPr/>
          </p:nvSpPr>
          <p:spPr bwMode="auto">
            <a:xfrm>
              <a:off x="36" y="3696"/>
              <a:ext cx="5760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39890695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A38E0-D389-4234-A7F4-01561B210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b="1" dirty="0"/>
              <a:t>HASIL PENELITIAN MASALAH KEPERAWATAN JIWA DENGAN MASALAH RISIKO DAMPAK DARI MASALAH FISIK</a:t>
            </a:r>
            <a:endParaRPr lang="en-ID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C9D62-F118-4021-ADAC-0A90EE2C0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5113" indent="-265113">
              <a:buAutoNum type="arabicPeriod"/>
            </a:pPr>
            <a:r>
              <a:rPr lang="en-US" dirty="0" err="1"/>
              <a:t>Kecemasan</a:t>
            </a:r>
            <a:r>
              <a:rPr lang="en-US" dirty="0"/>
              <a:t> </a:t>
            </a:r>
          </a:p>
          <a:p>
            <a:pPr marL="265113" indent="0">
              <a:buNone/>
            </a:pPr>
            <a:r>
              <a:rPr lang="en-US" dirty="0"/>
              <a:t>Hasil </a:t>
            </a:r>
            <a:r>
              <a:rPr lang="en-US" dirty="0" err="1"/>
              <a:t>penelitian</a:t>
            </a:r>
            <a:endParaRPr lang="en-US" dirty="0"/>
          </a:p>
          <a:p>
            <a:pPr marL="722312" indent="-457200">
              <a:buAutoNum type="alphaLcPeriod"/>
            </a:pPr>
            <a:r>
              <a:rPr lang="en-ID" b="1" dirty="0" err="1"/>
              <a:t>Penyakit</a:t>
            </a:r>
            <a:r>
              <a:rPr lang="en-ID" b="1" dirty="0"/>
              <a:t> </a:t>
            </a:r>
            <a:r>
              <a:rPr lang="en-ID" b="1" dirty="0" err="1"/>
              <a:t>Kronis</a:t>
            </a:r>
            <a:r>
              <a:rPr lang="en-ID" b="1" dirty="0"/>
              <a:t> </a:t>
            </a:r>
            <a:r>
              <a:rPr lang="en-ID" b="1" dirty="0" err="1"/>
              <a:t>Lebih</a:t>
            </a:r>
            <a:r>
              <a:rPr lang="en-ID" b="1" dirty="0"/>
              <a:t> </a:t>
            </a:r>
            <a:r>
              <a:rPr lang="en-ID" b="1" dirty="0" err="1"/>
              <a:t>dari</a:t>
            </a:r>
            <a:r>
              <a:rPr lang="en-ID" b="1" dirty="0"/>
              <a:t> Satu </a:t>
            </a:r>
            <a:r>
              <a:rPr lang="en-ID" b="1" dirty="0" err="1"/>
              <a:t>Menimbulkan</a:t>
            </a:r>
            <a:r>
              <a:rPr lang="en-ID" b="1" dirty="0"/>
              <a:t> </a:t>
            </a:r>
            <a:r>
              <a:rPr lang="en-ID" b="1" dirty="0" err="1"/>
              <a:t>Peningkatan</a:t>
            </a:r>
            <a:r>
              <a:rPr lang="en-ID" b="1" dirty="0"/>
              <a:t> </a:t>
            </a:r>
            <a:r>
              <a:rPr lang="en-ID" b="1" dirty="0" err="1"/>
              <a:t>Perasaan</a:t>
            </a:r>
            <a:r>
              <a:rPr lang="en-ID" b="1" dirty="0"/>
              <a:t> </a:t>
            </a:r>
            <a:r>
              <a:rPr lang="en-ID" b="1" dirty="0" err="1"/>
              <a:t>Cemas</a:t>
            </a:r>
            <a:r>
              <a:rPr lang="en-ID" b="1" dirty="0"/>
              <a:t> pada </a:t>
            </a:r>
            <a:r>
              <a:rPr lang="en-ID" b="1" dirty="0" err="1"/>
              <a:t>Lansia</a:t>
            </a:r>
            <a:r>
              <a:rPr lang="en-ID" b="1" dirty="0"/>
              <a:t> Di </a:t>
            </a:r>
            <a:r>
              <a:rPr lang="en-ID" b="1" dirty="0" err="1"/>
              <a:t>Kecamatan</a:t>
            </a:r>
            <a:r>
              <a:rPr lang="en-ID" b="1" dirty="0"/>
              <a:t> Cibinong.</a:t>
            </a:r>
            <a:r>
              <a:rPr lang="en-ID" dirty="0"/>
              <a:t> (</a:t>
            </a:r>
            <a:r>
              <a:rPr lang="en-ID" i="1" dirty="0" err="1"/>
              <a:t>Bestari</a:t>
            </a:r>
            <a:r>
              <a:rPr lang="en-ID" i="1" dirty="0"/>
              <a:t>) </a:t>
            </a:r>
            <a:r>
              <a:rPr lang="en-ID" dirty="0" err="1"/>
              <a:t>Lansia</a:t>
            </a:r>
            <a:r>
              <a:rPr lang="en-ID" dirty="0"/>
              <a:t> yang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penyakit</a:t>
            </a:r>
            <a:r>
              <a:rPr lang="en-ID" dirty="0"/>
              <a:t> </a:t>
            </a:r>
            <a:r>
              <a:rPr lang="en-ID" dirty="0" err="1"/>
              <a:t>kronis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risiko</a:t>
            </a:r>
            <a:r>
              <a:rPr lang="en-ID" dirty="0"/>
              <a:t> 3 kali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besar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merasa</a:t>
            </a:r>
            <a:r>
              <a:rPr lang="en-ID" dirty="0"/>
              <a:t> </a:t>
            </a:r>
            <a:r>
              <a:rPr lang="en-ID" dirty="0" err="1"/>
              <a:t>cemas</a:t>
            </a:r>
            <a:endParaRPr lang="en-ID" dirty="0"/>
          </a:p>
          <a:p>
            <a:pPr marL="722312" indent="-457200">
              <a:buAutoNum type="alphaLcPeriod"/>
            </a:pPr>
            <a:r>
              <a:rPr lang="en-ID" b="1" dirty="0" err="1"/>
              <a:t>Hubungan</a:t>
            </a:r>
            <a:r>
              <a:rPr lang="en-ID" b="1" dirty="0"/>
              <a:t> </a:t>
            </a:r>
            <a:r>
              <a:rPr lang="en-ID" b="1" dirty="0" err="1"/>
              <a:t>kecemasan</a:t>
            </a:r>
            <a:r>
              <a:rPr lang="en-ID" b="1" dirty="0"/>
              <a:t> </a:t>
            </a:r>
            <a:r>
              <a:rPr lang="en-ID" b="1" dirty="0" err="1"/>
              <a:t>dengan</a:t>
            </a:r>
            <a:r>
              <a:rPr lang="en-ID" b="1" dirty="0"/>
              <a:t> </a:t>
            </a:r>
            <a:r>
              <a:rPr lang="en-ID" b="1" dirty="0" err="1"/>
              <a:t>kadar</a:t>
            </a:r>
            <a:r>
              <a:rPr lang="en-ID" b="1" dirty="0"/>
              <a:t> </a:t>
            </a:r>
            <a:r>
              <a:rPr lang="en-ID" b="1" dirty="0" err="1"/>
              <a:t>gula</a:t>
            </a:r>
            <a:r>
              <a:rPr lang="en-ID" b="1" dirty="0"/>
              <a:t> </a:t>
            </a:r>
            <a:r>
              <a:rPr lang="en-ID" b="1" dirty="0" err="1"/>
              <a:t>darah</a:t>
            </a:r>
            <a:r>
              <a:rPr lang="en-ID" b="1" dirty="0"/>
              <a:t> </a:t>
            </a:r>
            <a:r>
              <a:rPr lang="en-ID" b="1" dirty="0" err="1"/>
              <a:t>penderita</a:t>
            </a:r>
            <a:r>
              <a:rPr lang="en-ID" b="1" dirty="0"/>
              <a:t> diabetes </a:t>
            </a:r>
            <a:r>
              <a:rPr lang="en-ID" b="1" dirty="0" err="1"/>
              <a:t>melitus</a:t>
            </a:r>
            <a:r>
              <a:rPr lang="en-ID" b="1" dirty="0"/>
              <a:t> </a:t>
            </a:r>
            <a:r>
              <a:rPr lang="en-ID" b="1" dirty="0" err="1"/>
              <a:t>tipe</a:t>
            </a:r>
            <a:r>
              <a:rPr lang="en-ID" b="1" dirty="0"/>
              <a:t> 2 di </a:t>
            </a:r>
            <a:r>
              <a:rPr lang="en-ID" b="1" dirty="0" err="1"/>
              <a:t>rsud</a:t>
            </a:r>
            <a:r>
              <a:rPr lang="en-ID" b="1" dirty="0"/>
              <a:t> </a:t>
            </a:r>
            <a:r>
              <a:rPr lang="en-ID" dirty="0" err="1"/>
              <a:t>SALATIGAkekuatan</a:t>
            </a:r>
            <a:r>
              <a:rPr lang="en-ID" dirty="0"/>
              <a:t> </a:t>
            </a:r>
            <a:r>
              <a:rPr lang="en-ID" dirty="0" err="1"/>
              <a:t>korelasi</a:t>
            </a:r>
            <a:r>
              <a:rPr lang="en-ID" dirty="0"/>
              <a:t> </a:t>
            </a:r>
            <a:r>
              <a:rPr lang="en-ID" dirty="0" err="1"/>
              <a:t>positif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kecemasan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kadar</a:t>
            </a:r>
            <a:r>
              <a:rPr lang="en-ID" dirty="0"/>
              <a:t> </a:t>
            </a:r>
            <a:r>
              <a:rPr lang="en-ID" dirty="0" err="1"/>
              <a:t>gula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 </a:t>
            </a:r>
            <a:r>
              <a:rPr lang="en-ID" dirty="0" err="1"/>
              <a:t>penderita</a:t>
            </a:r>
            <a:r>
              <a:rPr lang="en-ID" dirty="0"/>
              <a:t> DM </a:t>
            </a:r>
            <a:r>
              <a:rPr lang="en-ID" dirty="0" err="1"/>
              <a:t>tipe</a:t>
            </a:r>
            <a:r>
              <a:rPr lang="en-ID" dirty="0"/>
              <a:t> 2. </a:t>
            </a:r>
            <a:r>
              <a:rPr lang="en-ID" dirty="0" err="1"/>
              <a:t>Semakin</a:t>
            </a:r>
            <a:r>
              <a:rPr lang="en-ID" dirty="0"/>
              <a:t> </a:t>
            </a:r>
            <a:r>
              <a:rPr lang="en-ID" dirty="0" err="1"/>
              <a:t>tinggi</a:t>
            </a:r>
            <a:r>
              <a:rPr lang="en-ID" dirty="0"/>
              <a:t> </a:t>
            </a:r>
            <a:r>
              <a:rPr lang="en-ID" dirty="0" err="1"/>
              <a:t>kecemasan</a:t>
            </a:r>
            <a:r>
              <a:rPr lang="en-ID" dirty="0"/>
              <a:t> </a:t>
            </a:r>
            <a:r>
              <a:rPr lang="en-ID" dirty="0" err="1"/>
              <a:t>maka</a:t>
            </a:r>
            <a:r>
              <a:rPr lang="en-ID" dirty="0"/>
              <a:t> </a:t>
            </a:r>
            <a:r>
              <a:rPr lang="en-ID" dirty="0" err="1"/>
              <a:t>kadar</a:t>
            </a:r>
            <a:r>
              <a:rPr lang="en-ID" dirty="0"/>
              <a:t> </a:t>
            </a:r>
            <a:r>
              <a:rPr lang="en-ID" dirty="0" err="1"/>
              <a:t>gula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 juga </a:t>
            </a:r>
            <a:r>
              <a:rPr lang="en-ID" dirty="0" err="1"/>
              <a:t>semakin</a:t>
            </a:r>
            <a:r>
              <a:rPr lang="en-ID" dirty="0"/>
              <a:t> </a:t>
            </a:r>
            <a:r>
              <a:rPr lang="en-ID" dirty="0" err="1"/>
              <a:t>tinggi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2643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dirty="0"/>
              <a:t>PENGANTAR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645024"/>
            <a:ext cx="7620000" cy="1080120"/>
          </a:xfrm>
        </p:spPr>
        <p:txBody>
          <a:bodyPr>
            <a:noAutofit/>
          </a:bodyPr>
          <a:lstStyle/>
          <a:p>
            <a:pPr marL="114300" indent="0" algn="ctr">
              <a:buNone/>
            </a:pPr>
            <a:r>
              <a:rPr lang="en-US" sz="5400" dirty="0"/>
              <a:t>MASALAH KESEHATAN JIWA NASIONAL</a:t>
            </a:r>
          </a:p>
        </p:txBody>
      </p:sp>
    </p:spTree>
    <p:extLst>
      <p:ext uri="{BB962C8B-B14F-4D97-AF65-F5344CB8AC3E}">
        <p14:creationId xmlns:p14="http://schemas.microsoft.com/office/powerpoint/2010/main" val="7799537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1FD7A-D536-4984-9199-156DAEB2B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b="1" dirty="0"/>
              <a:t>HASIL PENELITIAN MASALAH KEPERAWATAN JIWA DENGAN MASALAH RISIKO DAMPAK DARI MASALAH FISIK</a:t>
            </a:r>
            <a:endParaRPr lang="en-ID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30C06-AFC4-44DD-8926-53FA3B198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AutoNum type="alphaLcPeriod" startAt="3"/>
            </a:pPr>
            <a:r>
              <a:rPr lang="en-ID" dirty="0" err="1"/>
              <a:t>Konsep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Kejadian</a:t>
            </a:r>
            <a:r>
              <a:rPr lang="en-ID" dirty="0"/>
              <a:t> </a:t>
            </a:r>
            <a:r>
              <a:rPr lang="en-ID" dirty="0" err="1"/>
              <a:t>Depresi</a:t>
            </a:r>
            <a:r>
              <a:rPr lang="en-ID" dirty="0"/>
              <a:t> pada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Gagal</a:t>
            </a:r>
            <a:r>
              <a:rPr lang="en-ID" dirty="0"/>
              <a:t> </a:t>
            </a:r>
            <a:r>
              <a:rPr lang="en-ID" dirty="0" err="1"/>
              <a:t>Ginjal</a:t>
            </a:r>
            <a:r>
              <a:rPr lang="en-ID" dirty="0"/>
              <a:t> </a:t>
            </a:r>
            <a:r>
              <a:rPr lang="en-ID" dirty="0" err="1"/>
              <a:t>Kronik</a:t>
            </a:r>
            <a:r>
              <a:rPr lang="en-ID" dirty="0"/>
              <a:t> yang </a:t>
            </a:r>
            <a:r>
              <a:rPr lang="en-ID" dirty="0" err="1"/>
              <a:t>Menjalani</a:t>
            </a:r>
            <a:r>
              <a:rPr lang="en-ID" dirty="0"/>
              <a:t> </a:t>
            </a:r>
            <a:r>
              <a:rPr lang="en-ID" dirty="0" err="1"/>
              <a:t>Hemodialisa</a:t>
            </a:r>
            <a:r>
              <a:rPr lang="en-ID" dirty="0"/>
              <a:t> di RSUD </a:t>
            </a:r>
            <a:r>
              <a:rPr lang="en-ID" dirty="0" err="1"/>
              <a:t>Panembahan</a:t>
            </a:r>
            <a:r>
              <a:rPr lang="en-ID" dirty="0"/>
              <a:t> </a:t>
            </a:r>
            <a:r>
              <a:rPr lang="en-ID" dirty="0" err="1"/>
              <a:t>Senopati</a:t>
            </a:r>
            <a:r>
              <a:rPr lang="en-ID" dirty="0"/>
              <a:t> Bantul </a:t>
            </a:r>
            <a:r>
              <a:rPr lang="en-ID" b="1" dirty="0"/>
              <a:t>Hasil : </a:t>
            </a:r>
            <a:r>
              <a:rPr lang="en-ID" dirty="0" err="1"/>
              <a:t>penelitian</a:t>
            </a:r>
            <a:r>
              <a:rPr lang="en-ID" dirty="0"/>
              <a:t> </a:t>
            </a:r>
            <a:r>
              <a:rPr lang="en-ID" dirty="0" err="1"/>
              <a:t>terdapat</a:t>
            </a:r>
            <a:r>
              <a:rPr lang="en-ID" dirty="0"/>
              <a:t> </a:t>
            </a:r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konsep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kejadian</a:t>
            </a:r>
            <a:r>
              <a:rPr lang="en-ID" dirty="0"/>
              <a:t> </a:t>
            </a:r>
            <a:r>
              <a:rPr lang="en-ID" dirty="0" err="1"/>
              <a:t>depresi</a:t>
            </a:r>
            <a:r>
              <a:rPr lang="en-ID" dirty="0"/>
              <a:t> pada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gagal</a:t>
            </a:r>
            <a:r>
              <a:rPr lang="en-ID" dirty="0"/>
              <a:t> </a:t>
            </a:r>
            <a:r>
              <a:rPr lang="en-ID" dirty="0" err="1"/>
              <a:t>ginjal</a:t>
            </a:r>
            <a:r>
              <a:rPr lang="en-ID" dirty="0"/>
              <a:t> </a:t>
            </a:r>
            <a:r>
              <a:rPr lang="en-ID" dirty="0" err="1"/>
              <a:t>kronik</a:t>
            </a:r>
            <a:r>
              <a:rPr lang="en-ID" dirty="0"/>
              <a:t> yang </a:t>
            </a:r>
            <a:r>
              <a:rPr lang="en-ID" dirty="0" err="1"/>
              <a:t>menjalani</a:t>
            </a:r>
            <a:r>
              <a:rPr lang="en-ID" dirty="0"/>
              <a:t> </a:t>
            </a:r>
            <a:r>
              <a:rPr lang="en-ID" dirty="0" err="1"/>
              <a:t>hemodialisa</a:t>
            </a:r>
            <a:r>
              <a:rPr lang="en-ID" dirty="0"/>
              <a:t>.</a:t>
            </a:r>
          </a:p>
          <a:p>
            <a:pPr marL="571500" indent="-457200">
              <a:buAutoNum type="alphaLcPeriod" startAt="3"/>
            </a:pPr>
            <a:r>
              <a:rPr lang="en-ID" dirty="0" err="1"/>
              <a:t>Pengalaman</a:t>
            </a:r>
            <a:r>
              <a:rPr lang="en-ID" dirty="0"/>
              <a:t> </a:t>
            </a:r>
            <a:r>
              <a:rPr lang="en-ID" dirty="0" err="1"/>
              <a:t>keputusasaan</a:t>
            </a:r>
            <a:r>
              <a:rPr lang="en-ID" dirty="0"/>
              <a:t> stroke survivor di </a:t>
            </a:r>
            <a:r>
              <a:rPr lang="en-ID" dirty="0" err="1"/>
              <a:t>kota</a:t>
            </a:r>
            <a:r>
              <a:rPr lang="en-ID" dirty="0"/>
              <a:t> </a:t>
            </a:r>
            <a:r>
              <a:rPr lang="en-ID" dirty="0" err="1"/>
              <a:t>semarang</a:t>
            </a:r>
            <a:r>
              <a:rPr lang="en-ID" dirty="0"/>
              <a:t>, (</a:t>
            </a:r>
            <a:r>
              <a:rPr lang="en-ID" dirty="0" err="1"/>
              <a:t>Sawab</a:t>
            </a:r>
            <a:r>
              <a:rPr lang="en-ID" dirty="0"/>
              <a:t>) </a:t>
            </a:r>
            <a:r>
              <a:rPr lang="en-ID" dirty="0" err="1"/>
              <a:t>Perubahan</a:t>
            </a:r>
            <a:r>
              <a:rPr lang="en-ID" dirty="0"/>
              <a:t> fi </a:t>
            </a:r>
            <a:r>
              <a:rPr lang="en-ID" dirty="0" err="1"/>
              <a:t>sik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akibat</a:t>
            </a:r>
            <a:r>
              <a:rPr lang="en-ID" dirty="0"/>
              <a:t> </a:t>
            </a:r>
            <a:r>
              <a:rPr lang="en-ID" dirty="0" err="1"/>
              <a:t>respons</a:t>
            </a:r>
            <a:r>
              <a:rPr lang="en-ID" dirty="0"/>
              <a:t> </a:t>
            </a:r>
            <a:r>
              <a:rPr lang="en-ID" dirty="0" err="1"/>
              <a:t>keputusasaan</a:t>
            </a:r>
            <a:r>
              <a:rPr lang="en-ID" dirty="0"/>
              <a:t>, (2) </a:t>
            </a:r>
            <a:r>
              <a:rPr lang="en-ID" dirty="0" err="1"/>
              <a:t>Respons</a:t>
            </a:r>
            <a:r>
              <a:rPr lang="en-ID" dirty="0"/>
              <a:t> </a:t>
            </a:r>
            <a:r>
              <a:rPr lang="en-ID" dirty="0" err="1"/>
              <a:t>kehilangan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stressor </a:t>
            </a:r>
            <a:r>
              <a:rPr lang="en-ID" dirty="0" err="1"/>
              <a:t>keputusasaan</a:t>
            </a:r>
            <a:r>
              <a:rPr lang="en-ID" dirty="0"/>
              <a:t>, (3) </a:t>
            </a:r>
            <a:r>
              <a:rPr lang="en-ID" dirty="0" err="1"/>
              <a:t>Disfungsi</a:t>
            </a:r>
            <a:r>
              <a:rPr lang="en-ID" dirty="0"/>
              <a:t> proses </a:t>
            </a:r>
            <a:r>
              <a:rPr lang="en-ID" dirty="0" err="1"/>
              <a:t>keluarga</a:t>
            </a:r>
            <a:r>
              <a:rPr lang="en-ID" dirty="0"/>
              <a:t>, (4) </a:t>
            </a:r>
            <a:r>
              <a:rPr lang="en-ID" dirty="0" err="1"/>
              <a:t>Kehilangan</a:t>
            </a:r>
            <a:r>
              <a:rPr lang="en-ID" dirty="0"/>
              <a:t> </a:t>
            </a:r>
            <a:r>
              <a:rPr lang="en-ID" dirty="0" err="1"/>
              <a:t>makna</a:t>
            </a:r>
            <a:r>
              <a:rPr lang="en-ID" dirty="0"/>
              <a:t> </a:t>
            </a:r>
            <a:r>
              <a:rPr lang="en-ID" dirty="0" err="1"/>
              <a:t>hidup</a:t>
            </a:r>
            <a:r>
              <a:rPr lang="en-ID" dirty="0"/>
              <a:t>, (5) </a:t>
            </a:r>
            <a:r>
              <a:rPr lang="en-ID" dirty="0" err="1"/>
              <a:t>Dukungan</a:t>
            </a:r>
            <a:r>
              <a:rPr lang="en-ID" dirty="0"/>
              <a:t> dan </a:t>
            </a:r>
            <a:r>
              <a:rPr lang="en-ID" dirty="0" err="1"/>
              <a:t>motivasi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sumber</a:t>
            </a:r>
            <a:r>
              <a:rPr lang="en-ID" dirty="0"/>
              <a:t> </a:t>
            </a:r>
            <a:r>
              <a:rPr lang="en-ID" dirty="0" err="1"/>
              <a:t>koping</a:t>
            </a:r>
            <a:r>
              <a:rPr lang="en-ID" dirty="0"/>
              <a:t> </a:t>
            </a:r>
            <a:r>
              <a:rPr lang="en-ID" dirty="0" err="1"/>
              <a:t>menghadapi</a:t>
            </a:r>
            <a:r>
              <a:rPr lang="en-ID" dirty="0"/>
              <a:t> </a:t>
            </a:r>
            <a:r>
              <a:rPr lang="en-ID" dirty="0" err="1"/>
              <a:t>keputusasaan</a:t>
            </a:r>
            <a:r>
              <a:rPr lang="en-ID" dirty="0"/>
              <a:t>, (6) Hikmah spiritual </a:t>
            </a:r>
            <a:r>
              <a:rPr lang="en-ID" dirty="0" err="1"/>
              <a:t>dibalik</a:t>
            </a:r>
            <a:r>
              <a:rPr lang="en-ID" dirty="0"/>
              <a:t> </a:t>
            </a:r>
            <a:r>
              <a:rPr lang="en-ID" dirty="0" err="1"/>
              <a:t>keputusasaan</a:t>
            </a:r>
            <a:r>
              <a:rPr lang="en-ID" dirty="0"/>
              <a:t> stroke survivor, dan (7)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menjalani</a:t>
            </a:r>
            <a:r>
              <a:rPr lang="en-ID" dirty="0"/>
              <a:t> </a:t>
            </a:r>
            <a:r>
              <a:rPr lang="en-ID" dirty="0" err="1"/>
              <a:t>kehidupan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baik</a:t>
            </a:r>
            <a:r>
              <a:rPr lang="en-ID" dirty="0"/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71599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20C6E-5531-4048-96AC-A309A80EE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b="1" dirty="0"/>
              <a:t>HASIL PENELITIAN MASALAH KEPERAWATAN JIWA DENGAN MASALAH RISIKO DAMPAK DARI MASALAH FISIK</a:t>
            </a:r>
            <a:endParaRPr lang="en-ID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2CEAF-D458-4616-828F-79B0D98FA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1950" indent="-276225" algn="just">
              <a:buNone/>
            </a:pPr>
            <a:r>
              <a:rPr lang="en-US" dirty="0"/>
              <a:t>E. </a:t>
            </a:r>
            <a:r>
              <a:rPr lang="en-ID" dirty="0" err="1"/>
              <a:t>Penerapan</a:t>
            </a:r>
            <a:r>
              <a:rPr lang="en-ID" dirty="0"/>
              <a:t> </a:t>
            </a:r>
            <a:r>
              <a:rPr lang="en-ID" dirty="0" err="1"/>
              <a:t>teknik</a:t>
            </a:r>
            <a:r>
              <a:rPr lang="en-ID" dirty="0"/>
              <a:t> </a:t>
            </a:r>
            <a:r>
              <a:rPr lang="en-ID" dirty="0" err="1"/>
              <a:t>berpikir</a:t>
            </a:r>
            <a:r>
              <a:rPr lang="en-ID" dirty="0"/>
              <a:t> </a:t>
            </a:r>
            <a:r>
              <a:rPr lang="en-ID" dirty="0" err="1"/>
              <a:t>positif</a:t>
            </a:r>
            <a:r>
              <a:rPr lang="en-ID" dirty="0"/>
              <a:t> dan </a:t>
            </a:r>
            <a:r>
              <a:rPr lang="en-ID" dirty="0" err="1"/>
              <a:t>afirmasi</a:t>
            </a:r>
            <a:r>
              <a:rPr lang="en-ID" dirty="0"/>
              <a:t> </a:t>
            </a:r>
            <a:r>
              <a:rPr lang="en-ID" dirty="0" err="1"/>
              <a:t>positif</a:t>
            </a:r>
            <a:r>
              <a:rPr lang="en-ID" dirty="0"/>
              <a:t> pada </a:t>
            </a:r>
            <a:r>
              <a:rPr lang="en-ID" dirty="0" err="1"/>
              <a:t>klien</a:t>
            </a:r>
            <a:r>
              <a:rPr lang="en-ID" dirty="0"/>
              <a:t> </a:t>
            </a:r>
            <a:r>
              <a:rPr lang="en-ID" dirty="0" err="1"/>
              <a:t>ketidakberdayaan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gagal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</a:t>
            </a:r>
            <a:r>
              <a:rPr lang="en-ID" dirty="0" err="1"/>
              <a:t>kongest</a:t>
            </a:r>
            <a:r>
              <a:rPr lang="en-US" dirty="0"/>
              <a:t> (Nurul  </a:t>
            </a:r>
            <a:r>
              <a:rPr lang="en-US" dirty="0" err="1"/>
              <a:t>Janah</a:t>
            </a:r>
            <a:r>
              <a:rPr lang="en-US" dirty="0"/>
              <a:t>) </a:t>
            </a:r>
            <a:r>
              <a:rPr lang="en-ID" dirty="0" err="1"/>
              <a:t>Intervensi</a:t>
            </a:r>
            <a:r>
              <a:rPr lang="en-ID" dirty="0"/>
              <a:t> </a:t>
            </a:r>
            <a:r>
              <a:rPr lang="en-ID" dirty="0" err="1"/>
              <a:t>keperawatan</a:t>
            </a:r>
            <a:r>
              <a:rPr lang="en-ID" dirty="0"/>
              <a:t> </a:t>
            </a:r>
            <a:r>
              <a:rPr lang="en-ID" dirty="0" err="1"/>
              <a:t>ketidakberdayaan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lain </a:t>
            </a:r>
            <a:r>
              <a:rPr lang="en-ID" dirty="0" err="1"/>
              <a:t>latihan</a:t>
            </a:r>
            <a:r>
              <a:rPr lang="en-ID" dirty="0"/>
              <a:t> </a:t>
            </a:r>
            <a:r>
              <a:rPr lang="en-ID" dirty="0" err="1"/>
              <a:t>berpikir</a:t>
            </a:r>
            <a:r>
              <a:rPr lang="en-ID" dirty="0"/>
              <a:t> </a:t>
            </a:r>
            <a:r>
              <a:rPr lang="en-ID" dirty="0" err="1"/>
              <a:t>positif</a:t>
            </a:r>
            <a:r>
              <a:rPr lang="en-ID" dirty="0"/>
              <a:t> dan </a:t>
            </a:r>
            <a:r>
              <a:rPr lang="en-ID" dirty="0" err="1"/>
              <a:t>afirmasi</a:t>
            </a:r>
            <a:r>
              <a:rPr lang="en-ID" dirty="0"/>
              <a:t> </a:t>
            </a:r>
            <a:r>
              <a:rPr lang="en-ID" dirty="0" err="1"/>
              <a:t>positif</a:t>
            </a:r>
            <a:r>
              <a:rPr lang="en-ID" dirty="0"/>
              <a:t>. Teknik </a:t>
            </a:r>
            <a:r>
              <a:rPr lang="en-ID" dirty="0" err="1"/>
              <a:t>afirmasi</a:t>
            </a:r>
            <a:r>
              <a:rPr lang="en-ID" dirty="0"/>
              <a:t> </a:t>
            </a:r>
            <a:r>
              <a:rPr lang="en-ID" dirty="0" err="1"/>
              <a:t>positif</a:t>
            </a:r>
            <a:r>
              <a:rPr lang="en-ID" dirty="0"/>
              <a:t> </a:t>
            </a:r>
            <a:r>
              <a:rPr lang="en-ID" dirty="0" err="1"/>
              <a:t>terbukti</a:t>
            </a:r>
            <a:r>
              <a:rPr lang="en-ID" dirty="0"/>
              <a:t> </a:t>
            </a:r>
            <a:r>
              <a:rPr lang="en-ID" dirty="0" err="1"/>
              <a:t>efektif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menurunkan</a:t>
            </a:r>
            <a:r>
              <a:rPr lang="en-ID" dirty="0"/>
              <a:t> rasa </a:t>
            </a:r>
            <a:r>
              <a:rPr lang="en-ID" dirty="0" err="1"/>
              <a:t>ketidakberdayaan</a:t>
            </a:r>
            <a:r>
              <a:rPr lang="en-ID" dirty="0"/>
              <a:t> pada </a:t>
            </a:r>
            <a:r>
              <a:rPr lang="en-ID" dirty="0" err="1"/>
              <a:t>klien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gagal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</a:t>
            </a:r>
            <a:r>
              <a:rPr lang="en-ID" dirty="0" err="1"/>
              <a:t>kongestif</a:t>
            </a:r>
            <a:endParaRPr lang="en-ID" dirty="0"/>
          </a:p>
          <a:p>
            <a:pPr marL="361950" indent="-276225" algn="just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160234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533400" y="228600"/>
            <a:ext cx="79248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sz="3600" b="1">
                <a:solidFill>
                  <a:schemeClr val="tx1"/>
                </a:solidFill>
              </a:rPr>
              <a:t>PELAYANAN KEPERAWATAN KOMPREHENSIF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743200" y="1219200"/>
            <a:ext cx="3505200" cy="617538"/>
          </a:xfrm>
          <a:prstGeom prst="rect">
            <a:avLst/>
          </a:prstGeom>
          <a:solidFill>
            <a:srgbClr val="FFCC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</a:rPr>
              <a:t>PENCEGAHAN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04800" y="2438400"/>
            <a:ext cx="1981200" cy="608013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</a:rPr>
              <a:t>PRIMER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400800" y="2438400"/>
            <a:ext cx="2286000" cy="608013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</a:rPr>
              <a:t>TERSIER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048000" y="2438400"/>
            <a:ext cx="2819400" cy="608013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</a:rPr>
              <a:t>SEKUNDER</a:t>
            </a:r>
          </a:p>
        </p:txBody>
      </p:sp>
      <p:sp>
        <p:nvSpPr>
          <p:cNvPr id="20487" name="Line 9"/>
          <p:cNvSpPr>
            <a:spLocks noChangeShapeType="1"/>
          </p:cNvSpPr>
          <p:nvPr/>
        </p:nvSpPr>
        <p:spPr bwMode="auto">
          <a:xfrm>
            <a:off x="1371600" y="2057400"/>
            <a:ext cx="6172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10"/>
          <p:cNvSpPr>
            <a:spLocks noChangeShapeType="1"/>
          </p:cNvSpPr>
          <p:nvPr/>
        </p:nvSpPr>
        <p:spPr bwMode="auto">
          <a:xfrm>
            <a:off x="4419600" y="1828800"/>
            <a:ext cx="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11"/>
          <p:cNvSpPr>
            <a:spLocks noChangeShapeType="1"/>
          </p:cNvSpPr>
          <p:nvPr/>
        </p:nvSpPr>
        <p:spPr bwMode="auto">
          <a:xfrm>
            <a:off x="1371600" y="2057400"/>
            <a:ext cx="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2"/>
          <p:cNvSpPr>
            <a:spLocks noChangeShapeType="1"/>
          </p:cNvSpPr>
          <p:nvPr/>
        </p:nvSpPr>
        <p:spPr bwMode="auto">
          <a:xfrm>
            <a:off x="7543800" y="2057400"/>
            <a:ext cx="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Text Box 13"/>
          <p:cNvSpPr txBox="1">
            <a:spLocks noChangeArrowheads="1"/>
          </p:cNvSpPr>
          <p:nvPr/>
        </p:nvSpPr>
        <p:spPr bwMode="auto">
          <a:xfrm>
            <a:off x="457200" y="3048000"/>
            <a:ext cx="18288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400" b="1">
                <a:solidFill>
                  <a:schemeClr val="tx1"/>
                </a:solidFill>
              </a:rPr>
              <a:t>Peningkatan kesehatan &amp; pencegahan terjadinya gangguan jiwa</a:t>
            </a:r>
          </a:p>
        </p:txBody>
      </p:sp>
      <p:sp>
        <p:nvSpPr>
          <p:cNvPr id="20492" name="Text Box 14"/>
          <p:cNvSpPr txBox="1">
            <a:spLocks noChangeArrowheads="1"/>
          </p:cNvSpPr>
          <p:nvPr/>
        </p:nvSpPr>
        <p:spPr bwMode="auto">
          <a:xfrm>
            <a:off x="3352800" y="3124200"/>
            <a:ext cx="25146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400" b="1" dirty="0" err="1">
                <a:solidFill>
                  <a:schemeClr val="tx1"/>
                </a:solidFill>
              </a:rPr>
              <a:t>Deteksi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dini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adanya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masalah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psikososial</a:t>
            </a:r>
            <a:r>
              <a:rPr lang="en-US" sz="2400" b="1" dirty="0">
                <a:solidFill>
                  <a:schemeClr val="tx1"/>
                </a:solidFill>
              </a:rPr>
              <a:t> &amp; </a:t>
            </a:r>
            <a:r>
              <a:rPr lang="en-US" sz="2400" b="1" dirty="0" err="1">
                <a:solidFill>
                  <a:schemeClr val="tx1"/>
                </a:solidFill>
              </a:rPr>
              <a:t>gangguan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Jiwa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0493" name="Text Box 15"/>
          <p:cNvSpPr txBox="1">
            <a:spLocks noChangeArrowheads="1"/>
          </p:cNvSpPr>
          <p:nvPr/>
        </p:nvSpPr>
        <p:spPr bwMode="auto">
          <a:xfrm>
            <a:off x="6629400" y="3111500"/>
            <a:ext cx="22098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400" b="1" dirty="0" err="1">
                <a:solidFill>
                  <a:schemeClr val="tx1"/>
                </a:solidFill>
              </a:rPr>
              <a:t>Peningkatan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fungsi</a:t>
            </a:r>
            <a:r>
              <a:rPr lang="en-US" sz="2400" b="1" dirty="0">
                <a:solidFill>
                  <a:schemeClr val="tx1"/>
                </a:solidFill>
              </a:rPr>
              <a:t> &amp; </a:t>
            </a:r>
            <a:r>
              <a:rPr lang="en-US" sz="2400" b="1" dirty="0" err="1">
                <a:solidFill>
                  <a:schemeClr val="tx1"/>
                </a:solidFill>
              </a:rPr>
              <a:t>sosialisasi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serta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pencegahan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kekambuhan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0494" name="AutoShape 16"/>
          <p:cNvSpPr>
            <a:spLocks noChangeArrowheads="1"/>
          </p:cNvSpPr>
          <p:nvPr/>
        </p:nvSpPr>
        <p:spPr bwMode="auto">
          <a:xfrm>
            <a:off x="1219200" y="5029200"/>
            <a:ext cx="381000" cy="457200"/>
          </a:xfrm>
          <a:prstGeom prst="downArrow">
            <a:avLst>
              <a:gd name="adj1" fmla="val 50000"/>
              <a:gd name="adj2" fmla="val 3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20495" name="AutoShape 17"/>
          <p:cNvSpPr>
            <a:spLocks noChangeArrowheads="1"/>
          </p:cNvSpPr>
          <p:nvPr/>
        </p:nvSpPr>
        <p:spPr bwMode="auto">
          <a:xfrm>
            <a:off x="4343400" y="4800600"/>
            <a:ext cx="381000" cy="914400"/>
          </a:xfrm>
          <a:prstGeom prst="downArrow">
            <a:avLst>
              <a:gd name="adj1" fmla="val 50000"/>
              <a:gd name="adj2" fmla="val 6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20496" name="AutoShape 18"/>
          <p:cNvSpPr>
            <a:spLocks noChangeArrowheads="1"/>
          </p:cNvSpPr>
          <p:nvPr/>
        </p:nvSpPr>
        <p:spPr bwMode="auto">
          <a:xfrm>
            <a:off x="7543800" y="5029200"/>
            <a:ext cx="381000" cy="457200"/>
          </a:xfrm>
          <a:prstGeom prst="downArrow">
            <a:avLst>
              <a:gd name="adj1" fmla="val 50000"/>
              <a:gd name="adj2" fmla="val 3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20497" name="Text Box 19"/>
          <p:cNvSpPr txBox="1">
            <a:spLocks noChangeArrowheads="1"/>
          </p:cNvSpPr>
          <p:nvPr/>
        </p:nvSpPr>
        <p:spPr bwMode="auto">
          <a:xfrm>
            <a:off x="0" y="5661025"/>
            <a:ext cx="3200400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400" b="1" dirty="0" err="1">
                <a:solidFill>
                  <a:schemeClr val="tx1"/>
                </a:solidFill>
              </a:rPr>
              <a:t>Mencegah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ggn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jiwa</a:t>
            </a:r>
            <a:r>
              <a:rPr lang="en-US" sz="2400" b="1" dirty="0">
                <a:solidFill>
                  <a:schemeClr val="tx1"/>
                </a:solidFill>
              </a:rPr>
              <a:t>, </a:t>
            </a:r>
            <a:r>
              <a:rPr lang="en-US" sz="2400" b="1" dirty="0" err="1">
                <a:solidFill>
                  <a:schemeClr val="tx1"/>
                </a:solidFill>
              </a:rPr>
              <a:t>mempertahankan</a:t>
            </a:r>
            <a:r>
              <a:rPr lang="en-US" sz="2400" b="1" dirty="0">
                <a:solidFill>
                  <a:schemeClr val="tx1"/>
                </a:solidFill>
              </a:rPr>
              <a:t> &amp; </a:t>
            </a:r>
            <a:r>
              <a:rPr lang="en-US" sz="2400" b="1" dirty="0" err="1">
                <a:solidFill>
                  <a:schemeClr val="tx1"/>
                </a:solidFill>
              </a:rPr>
              <a:t>meningkatkan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kes.jiwa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0498" name="Text Box 20"/>
          <p:cNvSpPr txBox="1">
            <a:spLocks noChangeArrowheads="1"/>
          </p:cNvSpPr>
          <p:nvPr/>
        </p:nvSpPr>
        <p:spPr bwMode="auto">
          <a:xfrm>
            <a:off x="3276600" y="5791200"/>
            <a:ext cx="2514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tx1"/>
                </a:solidFill>
              </a:rPr>
              <a:t>Menurunkan kejadian ggn jiwa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20499" name="Text Box 21"/>
          <p:cNvSpPr txBox="1">
            <a:spLocks noChangeArrowheads="1"/>
          </p:cNvSpPr>
          <p:nvPr/>
        </p:nvSpPr>
        <p:spPr bwMode="auto">
          <a:xfrm>
            <a:off x="6096000" y="5638800"/>
            <a:ext cx="3048000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400" b="1" dirty="0" err="1">
                <a:solidFill>
                  <a:schemeClr val="tx1"/>
                </a:solidFill>
              </a:rPr>
              <a:t>Mengurangi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kecacatan</a:t>
            </a:r>
            <a:r>
              <a:rPr lang="en-US" sz="2400" b="1" dirty="0">
                <a:solidFill>
                  <a:schemeClr val="tx1"/>
                </a:solidFill>
              </a:rPr>
              <a:t>/</a:t>
            </a:r>
            <a:r>
              <a:rPr lang="en-US" sz="2400" b="1" dirty="0" err="1">
                <a:solidFill>
                  <a:schemeClr val="tx1"/>
                </a:solidFill>
              </a:rPr>
              <a:t>ketdkmampuan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akibat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ggn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jiwa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8647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pPr eaLnBrk="1" hangingPunct="1"/>
            <a:r>
              <a:rPr lang="en-US" b="1"/>
              <a:t>Pencegahan Primer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04800" y="1219200"/>
            <a:ext cx="8534400" cy="560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914400" indent="-4572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9900CC"/>
                </a:solidFill>
                <a:latin typeface="Arial" panose="020B0604020202020204" pitchFamily="34" charset="0"/>
              </a:rPr>
              <a:t>Target </a:t>
            </a:r>
            <a:r>
              <a:rPr lang="en-US" sz="2800" b="1" dirty="0" err="1">
                <a:solidFill>
                  <a:srgbClr val="9900CC"/>
                </a:solidFill>
                <a:latin typeface="Arial" panose="020B0604020202020204" pitchFamily="34" charset="0"/>
              </a:rPr>
              <a:t>pelayanan</a:t>
            </a:r>
            <a:r>
              <a:rPr lang="en-US" sz="2800" b="1" dirty="0">
                <a:solidFill>
                  <a:srgbClr val="9900CC"/>
                </a:solidFill>
                <a:latin typeface="Arial" panose="020B0604020202020204" pitchFamily="34" charset="0"/>
              </a:rPr>
              <a:t>: </a:t>
            </a:r>
          </a:p>
          <a:p>
            <a:pPr lvl="1" algn="l" eaLnBrk="1" hangingPunct="1">
              <a:spcBef>
                <a:spcPct val="50000"/>
              </a:spcBef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Anggota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masyarakat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belum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mengalami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gangguan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id-ID" sz="2400" dirty="0">
                <a:solidFill>
                  <a:schemeClr val="tx1"/>
                </a:solidFill>
                <a:latin typeface="Arial" panose="020B0604020202020204" pitchFamily="34" charset="0"/>
              </a:rPr>
              <a:t>(</a:t>
            </a:r>
            <a:r>
              <a:rPr lang="id-ID" sz="2400" dirty="0">
                <a:solidFill>
                  <a:srgbClr val="FF0000"/>
                </a:solidFill>
                <a:latin typeface="Arial" panose="020B0604020202020204" pitchFamily="34" charset="0"/>
              </a:rPr>
              <a:t>Sehat Jiwa</a:t>
            </a:r>
            <a:r>
              <a:rPr lang="id-ID" sz="2400" dirty="0">
                <a:solidFill>
                  <a:schemeClr val="tx1"/>
                </a:solidFill>
                <a:latin typeface="Arial" panose="020B0604020202020204" pitchFamily="34" charset="0"/>
              </a:rPr>
              <a:t>)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sesuai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kelompok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umur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yaitu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anak-anak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remaja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dewasa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dan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usia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lanjut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. 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9900CC"/>
                </a:solidFill>
                <a:latin typeface="Arial" panose="020B0604020202020204" pitchFamily="34" charset="0"/>
              </a:rPr>
              <a:t>Aktivitas</a:t>
            </a:r>
            <a:r>
              <a:rPr lang="en-US" sz="2800" b="1" dirty="0">
                <a:solidFill>
                  <a:srgbClr val="9900CC"/>
                </a:solidFill>
                <a:latin typeface="Arial" panose="020B0604020202020204" pitchFamily="34" charset="0"/>
              </a:rPr>
              <a:t>: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Program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pendidikan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kesehatan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progr.stimulasi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perkembangan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prog.sosialisasi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manajemen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stres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persiapan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menjadi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 org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tua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</a:p>
          <a:p>
            <a:pPr algn="l" eaLnBrk="1" hangingPunct="1">
              <a:lnSpc>
                <a:spcPct val="70000"/>
              </a:lnSpc>
              <a:spcBef>
                <a:spcPct val="50000"/>
              </a:spcBef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Program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dukungan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sosial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algn="l" eaLnBrk="1" hangingPunct="1">
              <a:lnSpc>
                <a:spcPct val="70000"/>
              </a:lnSpc>
              <a:spcBef>
                <a:spcPct val="50000"/>
              </a:spcBef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Program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pencegahan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penyalahgunaan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obat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algn="l" eaLnBrk="1" hangingPunct="1">
              <a:lnSpc>
                <a:spcPct val="70000"/>
              </a:lnSpc>
              <a:spcBef>
                <a:spcPct val="50000"/>
              </a:spcBef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Program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pencegahan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bunuh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diri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algn="l" eaLnBrk="1" hangingPunct="1">
              <a:spcBef>
                <a:spcPct val="50000"/>
              </a:spcBef>
            </a:pPr>
            <a:endParaRPr lang="en-US" sz="2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2751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r>
              <a:rPr lang="en-US" sz="4400" b="1"/>
              <a:t>Pencegahan Sekunder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04800" y="1219200"/>
            <a:ext cx="8534400" cy="611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914400" indent="-4572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b="1">
                <a:solidFill>
                  <a:srgbClr val="9900CC"/>
                </a:solidFill>
                <a:latin typeface="Arial" panose="020B0604020202020204" pitchFamily="34" charset="0"/>
              </a:rPr>
              <a:t>Target pelayanan: </a:t>
            </a:r>
          </a:p>
          <a:p>
            <a:pPr lvl="1" algn="l" eaLnBrk="1" hangingPunct="1">
              <a:spcBef>
                <a:spcPct val="50000"/>
              </a:spcBef>
            </a:pPr>
            <a:r>
              <a:rPr lang="en-US" sz="280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en-US">
                <a:solidFill>
                  <a:schemeClr val="tx1"/>
                </a:solidFill>
                <a:latin typeface="Arial" panose="020B0604020202020204" pitchFamily="34" charset="0"/>
              </a:rPr>
              <a:t>Anggota masyarakat yang </a:t>
            </a:r>
            <a:r>
              <a:rPr lang="en-US">
                <a:solidFill>
                  <a:srgbClr val="FF0000"/>
                </a:solidFill>
                <a:latin typeface="Arial" panose="020B0604020202020204" pitchFamily="34" charset="0"/>
              </a:rPr>
              <a:t>berisiko</a:t>
            </a:r>
            <a:r>
              <a:rPr lang="en-US">
                <a:solidFill>
                  <a:schemeClr val="tx1"/>
                </a:solidFill>
                <a:latin typeface="Arial" panose="020B0604020202020204" pitchFamily="34" charset="0"/>
              </a:rPr>
              <a:t>/memperlihatkan tanda-tanda masalah psikososial &amp; gangguan jiwa.. 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2800" b="1">
                <a:solidFill>
                  <a:srgbClr val="9900CC"/>
                </a:solidFill>
                <a:latin typeface="Arial" panose="020B0604020202020204" pitchFamily="34" charset="0"/>
              </a:rPr>
              <a:t>Aktivitas: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buSzPct val="85000"/>
              <a:buFontTx/>
              <a:buAutoNum type="arabicPeriod"/>
            </a:pPr>
            <a:r>
              <a:rPr lang="en-US" sz="2800">
                <a:solidFill>
                  <a:schemeClr val="tx1"/>
                </a:solidFill>
                <a:latin typeface="Arial" panose="020B0604020202020204" pitchFamily="34" charset="0"/>
              </a:rPr>
              <a:t>Menemukan kasus sedini mungkin</a:t>
            </a:r>
          </a:p>
          <a:p>
            <a:pPr algn="l" eaLnBrk="1" hangingPunct="1">
              <a:lnSpc>
                <a:spcPct val="70000"/>
              </a:lnSpc>
              <a:spcBef>
                <a:spcPct val="50000"/>
              </a:spcBef>
              <a:buSzPct val="85000"/>
              <a:buFontTx/>
              <a:buAutoNum type="arabicPeriod"/>
            </a:pPr>
            <a:r>
              <a:rPr lang="en-US"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Melakukan skrining &amp; langkah-langkah lanjut </a:t>
            </a:r>
          </a:p>
          <a:p>
            <a:pPr algn="l" eaLnBrk="1" hangingPunct="1">
              <a:lnSpc>
                <a:spcPct val="70000"/>
              </a:lnSpc>
              <a:spcBef>
                <a:spcPct val="50000"/>
              </a:spcBef>
              <a:buSzPct val="85000"/>
              <a:buFontTx/>
              <a:buAutoNum type="arabicPeriod"/>
            </a:pPr>
            <a:r>
              <a:rPr lang="en-US"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Penanganan kasus bunuh diri</a:t>
            </a:r>
          </a:p>
          <a:p>
            <a:pPr algn="l" eaLnBrk="1" hangingPunct="1">
              <a:lnSpc>
                <a:spcPct val="70000"/>
              </a:lnSpc>
              <a:spcBef>
                <a:spcPct val="50000"/>
              </a:spcBef>
              <a:buSzPct val="85000"/>
              <a:buFontTx/>
              <a:buAutoNum type="arabicPeriod"/>
            </a:pPr>
            <a:r>
              <a:rPr lang="en-US"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Terapi modalitas</a:t>
            </a:r>
          </a:p>
          <a:p>
            <a:pPr algn="l" eaLnBrk="1" hangingPunct="1">
              <a:lnSpc>
                <a:spcPct val="70000"/>
              </a:lnSpc>
              <a:spcBef>
                <a:spcPct val="50000"/>
              </a:spcBef>
              <a:buSzPct val="85000"/>
              <a:buFontTx/>
              <a:buAutoNum type="arabicPeriod"/>
            </a:pPr>
            <a:r>
              <a:rPr lang="en-US"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Follow up dan rujukan kasus.</a:t>
            </a:r>
          </a:p>
          <a:p>
            <a:pPr algn="l" eaLnBrk="1" hangingPunct="1">
              <a:spcBef>
                <a:spcPct val="50000"/>
              </a:spcBef>
            </a:pPr>
            <a:endParaRPr lang="en-US" sz="2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0136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r>
              <a:rPr lang="en-US" sz="4400" b="1"/>
              <a:t>Pencegahan Tersier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04800" y="1219200"/>
            <a:ext cx="8534400" cy="579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914400" indent="-4572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9900CC"/>
                </a:solidFill>
                <a:latin typeface="Arial" panose="020B0604020202020204" pitchFamily="34" charset="0"/>
              </a:rPr>
              <a:t>Target </a:t>
            </a:r>
            <a:r>
              <a:rPr lang="en-US" sz="2800" b="1" dirty="0" err="1">
                <a:solidFill>
                  <a:srgbClr val="9900CC"/>
                </a:solidFill>
                <a:latin typeface="Arial" panose="020B0604020202020204" pitchFamily="34" charset="0"/>
              </a:rPr>
              <a:t>pelayanan</a:t>
            </a:r>
            <a:r>
              <a:rPr lang="en-US" sz="2800" b="1" dirty="0">
                <a:solidFill>
                  <a:srgbClr val="9900CC"/>
                </a:solidFill>
                <a:latin typeface="Arial" panose="020B0604020202020204" pitchFamily="34" charset="0"/>
              </a:rPr>
              <a:t>: </a:t>
            </a:r>
          </a:p>
          <a:p>
            <a:pPr lvl="1" algn="l" eaLnBrk="1" hangingPunct="1">
              <a:spcBef>
                <a:spcPct val="50000"/>
              </a:spcBef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</a:rPr>
              <a:t>Anggota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</a:rPr>
              <a:t>masyarakat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</a:rPr>
              <a:t>mengalami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gangguan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jiwa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</a:rPr>
              <a:t>pada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</a:rPr>
              <a:t>tahap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</a:rPr>
              <a:t>pemulihan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l" eaLnBrk="1" hangingPunct="1">
              <a:spcBef>
                <a:spcPct val="50000"/>
              </a:spcBef>
            </a:pPr>
            <a:endParaRPr lang="en-US" sz="1000" b="1" dirty="0">
              <a:solidFill>
                <a:srgbClr val="9900CC"/>
              </a:solidFill>
              <a:latin typeface="Arial" panose="020B0604020202020204" pitchFamily="34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9900CC"/>
                </a:solidFill>
                <a:latin typeface="Arial" panose="020B0604020202020204" pitchFamily="34" charset="0"/>
              </a:rPr>
              <a:t>Aktivitas</a:t>
            </a:r>
            <a:r>
              <a:rPr lang="en-US" sz="2800" b="1" dirty="0">
                <a:solidFill>
                  <a:srgbClr val="9900CC"/>
                </a:solidFill>
                <a:latin typeface="Arial" panose="020B0604020202020204" pitchFamily="34" charset="0"/>
              </a:rPr>
              <a:t>:</a:t>
            </a:r>
          </a:p>
          <a:p>
            <a:pPr algn="l" eaLnBrk="1" hangingPunct="1">
              <a:lnSpc>
                <a:spcPct val="70000"/>
              </a:lnSpc>
              <a:spcBef>
                <a:spcPct val="50000"/>
              </a:spcBef>
              <a:buFontTx/>
              <a:buAutoNum type="arabicPeriod"/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Program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dukungan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sosial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dgn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menggerakkan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sumber-sumber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di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masyarakat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;</a:t>
            </a:r>
          </a:p>
          <a:p>
            <a:pPr algn="l" eaLnBrk="1" hangingPunct="1">
              <a:lnSpc>
                <a:spcPct val="70000"/>
              </a:lnSpc>
              <a:spcBef>
                <a:spcPct val="50000"/>
              </a:spcBef>
              <a:buFontTx/>
              <a:buAutoNum type="arabicPeriod"/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Program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rehabilitasi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dgn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memberdayakan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pasien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keluarga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hingga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mandiri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algn="l" eaLnBrk="1" hangingPunct="1">
              <a:lnSpc>
                <a:spcPct val="70000"/>
              </a:lnSpc>
              <a:spcBef>
                <a:spcPct val="50000"/>
              </a:spcBef>
              <a:buFontTx/>
              <a:buAutoNum type="arabicPeriod"/>
            </a:pPr>
            <a:r>
              <a:rPr lang="id-ID" sz="28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Program sosialisasi</a:t>
            </a:r>
          </a:p>
          <a:p>
            <a:pPr algn="l" eaLnBrk="1" hangingPunct="1">
              <a:lnSpc>
                <a:spcPct val="70000"/>
              </a:lnSpc>
              <a:spcBef>
                <a:spcPct val="50000"/>
              </a:spcBef>
              <a:buFontTx/>
              <a:buAutoNum type="arabicPeriod"/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Program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mencegah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stigma</a:t>
            </a:r>
          </a:p>
          <a:p>
            <a:pPr algn="l" eaLnBrk="1" hangingPunct="1">
              <a:spcBef>
                <a:spcPct val="50000"/>
              </a:spcBef>
            </a:pPr>
            <a:endParaRPr lang="en-US" sz="2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5296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2057400" cy="609600"/>
          </a:xfrm>
        </p:spPr>
        <p:txBody>
          <a:bodyPr/>
          <a:lstStyle/>
          <a:p>
            <a:pPr algn="l" eaLnBrk="1" hangingPunct="1"/>
            <a:r>
              <a:rPr lang="en-US"/>
              <a:t>Fokus: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676400" y="838200"/>
            <a:ext cx="38100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algn="just" eaLnBrk="1" hangingPunct="1"/>
            <a:r>
              <a:rPr lang="en-US" sz="2400" dirty="0">
                <a:solidFill>
                  <a:schemeClr val="tx1"/>
                </a:solidFill>
                <a:latin typeface="Tahoma" panose="020B0604030504040204" pitchFamily="34" charset="0"/>
              </a:rPr>
              <a:t>	</a:t>
            </a:r>
            <a:r>
              <a:rPr lang="en-US" sz="2400" b="1" dirty="0">
                <a:solidFill>
                  <a:srgbClr val="9900CC"/>
                </a:solidFill>
                <a:latin typeface="Arial Black" panose="020B0A04020102020204" pitchFamily="34" charset="0"/>
              </a:rPr>
              <a:t>INDIVIDU:</a:t>
            </a:r>
          </a:p>
          <a:p>
            <a:pPr algn="l" eaLnBrk="1" hangingPunct="1"/>
            <a:r>
              <a:rPr lang="id-ID" sz="2400" dirty="0">
                <a:solidFill>
                  <a:schemeClr val="tx1"/>
                </a:solidFill>
                <a:latin typeface="Tahoma" panose="020B0604030504040204" pitchFamily="34" charset="0"/>
              </a:rPr>
              <a:t>-</a:t>
            </a:r>
            <a:r>
              <a:rPr lang="id-ID" sz="2000" dirty="0">
                <a:solidFill>
                  <a:schemeClr val="tx1"/>
                </a:solidFill>
                <a:latin typeface="Tahoma" panose="020B0604030504040204" pitchFamily="34" charset="0"/>
              </a:rPr>
              <a:t>K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eterampilan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ADL</a:t>
            </a:r>
            <a:endParaRPr lang="id-ID" sz="2000" dirty="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algn="l" eaLnBrk="1" hangingPunct="1"/>
            <a:r>
              <a:rPr lang="id-ID" sz="2000" dirty="0">
                <a:solidFill>
                  <a:schemeClr val="tx1"/>
                </a:solidFill>
                <a:latin typeface="Tahoma" panose="020B0604030504040204" pitchFamily="34" charset="0"/>
              </a:rPr>
              <a:t>-Kemampuansosialisasi</a:t>
            </a:r>
          </a:p>
          <a:p>
            <a:pPr algn="l" eaLnBrk="1" hangingPunct="1"/>
            <a:r>
              <a:rPr lang="id-ID" sz="2000" dirty="0">
                <a:solidFill>
                  <a:schemeClr val="tx1"/>
                </a:solidFill>
                <a:latin typeface="Tahoma" panose="020B0604030504040204" pitchFamily="34" charset="0"/>
              </a:rPr>
              <a:t>-K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eterampilan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koping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endParaRPr lang="id-ID" sz="2000" dirty="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algn="l" eaLnBrk="1" hangingPunct="1"/>
            <a:r>
              <a:rPr lang="id-ID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adaptif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mengatasi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endParaRPr lang="id-ID" sz="2000" dirty="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algn="l" eaLnBrk="1" hangingPunct="1"/>
            <a:r>
              <a:rPr lang="id-ID" sz="2000" dirty="0">
                <a:solidFill>
                  <a:schemeClr val="tx1"/>
                </a:solidFill>
                <a:latin typeface="Tahoma" panose="020B0604030504040204" pitchFamily="34" charset="0"/>
              </a:rPr>
              <a:t> gejala</a:t>
            </a:r>
          </a:p>
          <a:p>
            <a:pPr algn="l" eaLnBrk="1" hangingPunct="1"/>
            <a:r>
              <a:rPr lang="id-ID" sz="2000" dirty="0">
                <a:solidFill>
                  <a:schemeClr val="tx1"/>
                </a:solidFill>
                <a:latin typeface="Tahoma" panose="020B0604030504040204" pitchFamily="34" charset="0"/>
              </a:rPr>
              <a:t>-Kemampuan minum obat </a:t>
            </a:r>
          </a:p>
          <a:p>
            <a:pPr algn="l" eaLnBrk="1" hangingPunct="1"/>
            <a:r>
              <a:rPr lang="id-ID" sz="2000" dirty="0">
                <a:solidFill>
                  <a:schemeClr val="tx1"/>
                </a:solidFill>
                <a:latin typeface="Tahoma" panose="020B0604030504040204" pitchFamily="34" charset="0"/>
              </a:rPr>
              <a:t> secara teratur</a:t>
            </a:r>
            <a:endParaRPr lang="en-US" sz="2000" dirty="0"/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5410200" y="781050"/>
            <a:ext cx="3733800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algn="r"/>
            <a:r>
              <a:rPr lang="en-US" sz="2400" b="1" dirty="0">
                <a:solidFill>
                  <a:srgbClr val="9900CC"/>
                </a:solidFill>
                <a:latin typeface="Arial Black" panose="020B0A04020102020204" pitchFamily="34" charset="0"/>
              </a:rPr>
              <a:t>KELUARGA</a:t>
            </a:r>
          </a:p>
          <a:p>
            <a:pPr algn="l"/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Pemberdayaan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keluarga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id-ID" sz="2000" dirty="0">
                <a:solidFill>
                  <a:schemeClr val="tx1"/>
                </a:solidFill>
                <a:latin typeface="Tahoma" panose="020B0604030504040204" pitchFamily="34" charset="0"/>
              </a:rPr>
              <a:t>deteksi masalah,</a:t>
            </a:r>
          </a:p>
          <a:p>
            <a:pPr algn="l"/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merawat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pasien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id-ID" sz="2000" dirty="0">
                <a:solidFill>
                  <a:schemeClr val="tx1"/>
                </a:solidFill>
                <a:latin typeface="Tahoma" panose="020B0604030504040204" pitchFamily="34" charset="0"/>
              </a:rPr>
              <a:t>dan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mensosialisasikan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dengan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lingkungan</a:t>
            </a:r>
            <a:r>
              <a:rPr lang="id-ID" sz="2000" dirty="0">
                <a:solidFill>
                  <a:schemeClr val="tx1"/>
                </a:solidFill>
                <a:latin typeface="Tahoma" panose="020B0604030504040204" pitchFamily="34" charset="0"/>
              </a:rPr>
              <a:t>, menciptakan lingkungan yg kondusif dan follow up </a:t>
            </a:r>
            <a:endParaRPr lang="en-US" sz="2000" dirty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304800" y="3810000"/>
            <a:ext cx="3429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algn="r"/>
            <a:r>
              <a:rPr lang="en-US" sz="2400" b="1" dirty="0">
                <a:solidFill>
                  <a:srgbClr val="9900CC"/>
                </a:solidFill>
                <a:latin typeface="Arial Black" panose="020B0A04020102020204" pitchFamily="34" charset="0"/>
              </a:rPr>
              <a:t>KELOMPOK</a:t>
            </a:r>
          </a:p>
          <a:p>
            <a:pPr algn="l"/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Kegiatan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kelompok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rangka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sosialisasi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agar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pasien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mampu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beradaptasi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dengan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lingkungan</a:t>
            </a:r>
            <a:endParaRPr lang="en-US" sz="2000" dirty="0"/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4038600" y="3886200"/>
            <a:ext cx="50292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algn="l"/>
            <a:r>
              <a:rPr lang="en-US" sz="2400" b="1" dirty="0">
                <a:solidFill>
                  <a:srgbClr val="9900CC"/>
                </a:solidFill>
                <a:latin typeface="Arial Black" panose="020B0A04020102020204" pitchFamily="34" charset="0"/>
              </a:rPr>
              <a:t>            </a:t>
            </a:r>
            <a:r>
              <a:rPr lang="id-ID" sz="2400" b="1" dirty="0">
                <a:solidFill>
                  <a:srgbClr val="9900CC"/>
                </a:solidFill>
                <a:latin typeface="Arial Black" panose="020B0A04020102020204" pitchFamily="34" charset="0"/>
              </a:rPr>
              <a:t>MASYARAKAT</a:t>
            </a:r>
            <a:endParaRPr lang="en-US" sz="2400" b="1" dirty="0">
              <a:solidFill>
                <a:srgbClr val="9900CC"/>
              </a:solidFill>
              <a:latin typeface="Arial Black" panose="020B0A04020102020204" pitchFamily="34" charset="0"/>
            </a:endParaRPr>
          </a:p>
          <a:p>
            <a:pPr algn="l"/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Peningkatan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kesadaran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masyarakat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tentang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kes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jiwa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&amp;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gangguan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jiwa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menggerakkan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sumber-sumber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ada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di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masyarakat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dapat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dimanfaatkan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oleh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pasien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id-ID" sz="2000" dirty="0">
                <a:solidFill>
                  <a:schemeClr val="tx1"/>
                </a:solidFill>
                <a:latin typeface="Tahoma" panose="020B0604030504040204" pitchFamily="34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keluarga</a:t>
            </a:r>
            <a:endParaRPr lang="en-US" sz="2000" dirty="0"/>
          </a:p>
        </p:txBody>
      </p:sp>
      <p:pic>
        <p:nvPicPr>
          <p:cNvPr id="29703" name="Picture 7" descr="BD0666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5187" y="3171436"/>
            <a:ext cx="973138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4" name="Picture 10" descr="PE02097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16250"/>
            <a:ext cx="13716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5" name="Picture 11" descr="PE01549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90600"/>
            <a:ext cx="992188" cy="135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6" name="Picture 13" descr="FAMIL11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27000"/>
            <a:ext cx="1371600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16641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Oval 7"/>
          <p:cNvSpPr>
            <a:spLocks noChangeArrowheads="1"/>
          </p:cNvSpPr>
          <p:nvPr/>
        </p:nvSpPr>
        <p:spPr bwMode="auto">
          <a:xfrm>
            <a:off x="4876800" y="1295400"/>
            <a:ext cx="3810000" cy="2667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30723" name="Oval 6"/>
          <p:cNvSpPr>
            <a:spLocks noChangeArrowheads="1"/>
          </p:cNvSpPr>
          <p:nvPr/>
        </p:nvSpPr>
        <p:spPr bwMode="auto">
          <a:xfrm>
            <a:off x="228600" y="1447800"/>
            <a:ext cx="3810000" cy="2667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pPr eaLnBrk="1" hangingPunct="1"/>
            <a:r>
              <a:rPr lang="en-US"/>
              <a:t>TINDAKAN KEPERAWATAN</a:t>
            </a:r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533400" y="1828800"/>
            <a:ext cx="3048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Perawat bekerja sama dengan pasien, keluarga &amp; tim kesehatan lain</a:t>
            </a:r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4800600" y="1752600"/>
            <a:ext cx="39624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Tindakan keperawatan dilakukan sesuai dengan kebutuhan &amp; kondisi pasien saat ini</a:t>
            </a:r>
          </a:p>
        </p:txBody>
      </p:sp>
      <p:sp>
        <p:nvSpPr>
          <p:cNvPr id="30727" name="Text Box 5"/>
          <p:cNvSpPr txBox="1">
            <a:spLocks noChangeArrowheads="1"/>
          </p:cNvSpPr>
          <p:nvPr/>
        </p:nvSpPr>
        <p:spPr bwMode="auto">
          <a:xfrm>
            <a:off x="457200" y="4114800"/>
            <a:ext cx="8077200" cy="237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/>
              <a:t>Tujuan: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800"/>
              <a:t>Memberdayakan pasien &amp; keluarga agar mampu mandiri memenuhi kebutuhannya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800"/>
              <a:t>Meningkatkan ketrampilan koping dalam menyelesaikan masalah</a:t>
            </a:r>
          </a:p>
        </p:txBody>
      </p:sp>
      <p:sp>
        <p:nvSpPr>
          <p:cNvPr id="30728" name="AutoShape 8"/>
          <p:cNvSpPr>
            <a:spLocks noChangeArrowheads="1"/>
          </p:cNvSpPr>
          <p:nvPr/>
        </p:nvSpPr>
        <p:spPr bwMode="auto">
          <a:xfrm>
            <a:off x="4191000" y="2362200"/>
            <a:ext cx="609600" cy="609600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defRPr>
            </a:lvl9pPr>
          </a:lstStyle>
          <a:p>
            <a:pPr eaLnBrk="1" hangingPunct="1"/>
            <a:endParaRPr lang="id-ID"/>
          </a:p>
        </p:txBody>
      </p:sp>
      <p:pic>
        <p:nvPicPr>
          <p:cNvPr id="30729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143000"/>
            <a:ext cx="121920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29348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8001000" cy="5943600"/>
          </a:xfrm>
        </p:spPr>
        <p:txBody>
          <a:bodyPr/>
          <a:lstStyle/>
          <a:p>
            <a:pPr algn="l" eaLnBrk="1" hangingPunct="1"/>
            <a:br>
              <a:rPr lang="en-US" sz="3200" dirty="0">
                <a:sym typeface="Wingdings" panose="05000000000000000000" pitchFamily="2" charset="2"/>
              </a:rPr>
            </a:br>
            <a:r>
              <a:rPr lang="en-US" sz="3200" dirty="0">
                <a:sym typeface="Wingdings" panose="05000000000000000000" pitchFamily="2" charset="2"/>
              </a:rPr>
              <a:t>			</a:t>
            </a:r>
            <a:r>
              <a:rPr lang="en-US" sz="3600" b="1" dirty="0">
                <a:sym typeface="Wingdings" panose="05000000000000000000" pitchFamily="2" charset="2"/>
              </a:rPr>
              <a:t>EVALUASI</a:t>
            </a:r>
            <a:br>
              <a:rPr lang="en-US" sz="4000" b="1" dirty="0">
                <a:sym typeface="Wingdings" panose="05000000000000000000" pitchFamily="2" charset="2"/>
              </a:rPr>
            </a:br>
            <a:endParaRPr lang="en-US" sz="3200" dirty="0">
              <a:sym typeface="Wingdings" panose="05000000000000000000" pitchFamily="2" charset="2"/>
            </a:endParaRPr>
          </a:p>
        </p:txBody>
      </p:sp>
      <p:pic>
        <p:nvPicPr>
          <p:cNvPr id="31747" name="Picture 3" descr="BD21302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8" y="2743200"/>
            <a:ext cx="430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8" name="Picture 4" descr="BD21302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8" y="3276600"/>
            <a:ext cx="430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5" descr="BD21302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" y="4267200"/>
            <a:ext cx="45085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5" descr="BD21302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" y="5181600"/>
            <a:ext cx="45085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22194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276600"/>
            <a:ext cx="39624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752600"/>
            <a:ext cx="25908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8587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9AB4D-D120-45AD-8F53-F3B0DAA2F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UU KESEHATAN JIWA TAHUN 2014</a:t>
            </a:r>
            <a:endParaRPr lang="en-ID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127B0-749E-42B1-8C50-B99BEF6CC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060032"/>
          </a:xfrm>
        </p:spPr>
        <p:txBody>
          <a:bodyPr/>
          <a:lstStyle/>
          <a:p>
            <a:pPr marL="114300" indent="0">
              <a:buNone/>
            </a:pPr>
            <a:r>
              <a:rPr lang="en-ID" dirty="0" err="1"/>
              <a:t>Pasal</a:t>
            </a:r>
            <a:r>
              <a:rPr lang="en-ID" dirty="0"/>
              <a:t> 1: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D" dirty="0" err="1"/>
              <a:t>Kesehatan</a:t>
            </a:r>
            <a:r>
              <a:rPr lang="en-ID" dirty="0"/>
              <a:t> Jiwa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kondisi</a:t>
            </a:r>
            <a:r>
              <a:rPr lang="en-ID" dirty="0"/>
              <a:t> </a:t>
            </a:r>
            <a:r>
              <a:rPr lang="en-ID" dirty="0" err="1"/>
              <a:t>dimana</a:t>
            </a:r>
            <a:r>
              <a:rPr lang="en-ID" dirty="0"/>
              <a:t> </a:t>
            </a:r>
            <a:r>
              <a:rPr lang="en-ID" dirty="0" err="1"/>
              <a:t>seorang</a:t>
            </a:r>
            <a:r>
              <a:rPr lang="en-ID" dirty="0"/>
              <a:t> </a:t>
            </a:r>
            <a:r>
              <a:rPr lang="en-ID" dirty="0" err="1"/>
              <a:t>individu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berkembang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fisik</a:t>
            </a:r>
            <a:r>
              <a:rPr lang="en-ID" dirty="0"/>
              <a:t>, mental, spiritual, dan </a:t>
            </a:r>
            <a:r>
              <a:rPr lang="en-ID" dirty="0" err="1"/>
              <a:t>sosial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individu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menyadari</a:t>
            </a:r>
            <a:r>
              <a:rPr lang="en-ID" dirty="0"/>
              <a:t> </a:t>
            </a:r>
            <a:r>
              <a:rPr lang="en-ID" dirty="0" err="1"/>
              <a:t>kemampuan</a:t>
            </a:r>
            <a:r>
              <a:rPr lang="en-ID" dirty="0"/>
              <a:t> </a:t>
            </a:r>
            <a:r>
              <a:rPr lang="en-ID" dirty="0" err="1"/>
              <a:t>sendiri</a:t>
            </a:r>
            <a:r>
              <a:rPr lang="en-ID" dirty="0"/>
              <a:t>,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mengatasi</a:t>
            </a:r>
            <a:r>
              <a:rPr lang="en-ID" dirty="0"/>
              <a:t> </a:t>
            </a:r>
            <a:r>
              <a:rPr lang="en-ID" dirty="0" err="1"/>
              <a:t>tekanan,dapat</a:t>
            </a:r>
            <a:r>
              <a:rPr lang="en-ID" dirty="0"/>
              <a:t> </a:t>
            </a:r>
            <a:r>
              <a:rPr lang="en-ID" dirty="0" err="1"/>
              <a:t>bekerja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produktif</a:t>
            </a:r>
            <a:r>
              <a:rPr lang="en-ID" dirty="0"/>
              <a:t>, dan </a:t>
            </a:r>
            <a:r>
              <a:rPr lang="en-ID" dirty="0" err="1"/>
              <a:t>mampu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kontribusi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komunitasnya</a:t>
            </a:r>
            <a:r>
              <a:rPr lang="en-ID" dirty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D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86773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6589D-5FC9-4753-89A1-25E024B65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MASALAH JIWA DIBAGI 2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BB679-3E52-49BF-8A71-FF1D8AC53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2925" indent="-457200" algn="just">
              <a:buAutoNum type="arabicPeriod"/>
            </a:pPr>
            <a:r>
              <a:rPr lang="en-ID" sz="2800" b="1" dirty="0"/>
              <a:t>Orang </a:t>
            </a:r>
            <a:r>
              <a:rPr lang="en-ID" sz="2800" b="1" dirty="0" err="1"/>
              <a:t>Dengan</a:t>
            </a:r>
            <a:r>
              <a:rPr lang="en-ID" sz="2800" b="1" dirty="0"/>
              <a:t> </a:t>
            </a:r>
            <a:r>
              <a:rPr lang="en-ID" sz="2800" b="1" dirty="0" err="1"/>
              <a:t>Masalah</a:t>
            </a:r>
            <a:r>
              <a:rPr lang="en-ID" sz="2800" b="1" dirty="0"/>
              <a:t> </a:t>
            </a:r>
            <a:r>
              <a:rPr lang="en-ID" sz="2800" b="1" dirty="0" err="1"/>
              <a:t>Kejiwaan</a:t>
            </a:r>
            <a:r>
              <a:rPr lang="en-ID" sz="2800" b="1" dirty="0"/>
              <a:t> (ODMK)</a:t>
            </a:r>
          </a:p>
          <a:p>
            <a:pPr marL="542925" indent="0" algn="just">
              <a:buNone/>
            </a:pPr>
            <a:r>
              <a:rPr lang="en-ID" dirty="0" err="1"/>
              <a:t>adalah</a:t>
            </a:r>
            <a:r>
              <a:rPr lang="en-ID" dirty="0"/>
              <a:t> orang yang </a:t>
            </a:r>
            <a:r>
              <a:rPr lang="en-ID" dirty="0" err="1"/>
              <a:t>mempunyai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</a:t>
            </a:r>
            <a:r>
              <a:rPr lang="en-ID" dirty="0" err="1"/>
              <a:t>fisik</a:t>
            </a:r>
            <a:r>
              <a:rPr lang="en-ID" dirty="0"/>
              <a:t>, mental, </a:t>
            </a:r>
            <a:r>
              <a:rPr lang="en-ID" dirty="0" err="1"/>
              <a:t>sosial,pertumbuhan</a:t>
            </a:r>
            <a:r>
              <a:rPr lang="en-ID" dirty="0"/>
              <a:t> dan </a:t>
            </a:r>
            <a:r>
              <a:rPr lang="en-ID" dirty="0" err="1"/>
              <a:t>perkembangan</a:t>
            </a:r>
            <a:r>
              <a:rPr lang="en-ID" dirty="0"/>
              <a:t>, dan/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kualitas</a:t>
            </a:r>
            <a:r>
              <a:rPr lang="en-ID" dirty="0"/>
              <a:t> </a:t>
            </a:r>
            <a:r>
              <a:rPr lang="en-ID" dirty="0" err="1"/>
              <a:t>hidup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risiko</a:t>
            </a:r>
            <a:r>
              <a:rPr lang="en-ID" dirty="0"/>
              <a:t> </a:t>
            </a:r>
            <a:r>
              <a:rPr lang="en-ID" dirty="0" err="1"/>
              <a:t>mengalami</a:t>
            </a:r>
            <a:r>
              <a:rPr lang="en-ID" dirty="0"/>
              <a:t> </a:t>
            </a:r>
            <a:r>
              <a:rPr lang="en-ID" dirty="0" err="1"/>
              <a:t>gangguan</a:t>
            </a:r>
            <a:r>
              <a:rPr lang="en-ID" dirty="0"/>
              <a:t> </a:t>
            </a:r>
            <a:r>
              <a:rPr lang="en-ID" dirty="0" err="1"/>
              <a:t>jiwa</a:t>
            </a:r>
            <a:endParaRPr lang="en-ID" dirty="0"/>
          </a:p>
          <a:p>
            <a:pPr marL="85725" indent="0" algn="just">
              <a:buNone/>
            </a:pPr>
            <a:endParaRPr lang="en-ID" dirty="0"/>
          </a:p>
          <a:p>
            <a:pPr marL="446088" indent="-360363" algn="just">
              <a:buNone/>
            </a:pPr>
            <a:r>
              <a:rPr lang="en-ID" dirty="0"/>
              <a:t>2. </a:t>
            </a:r>
            <a:r>
              <a:rPr lang="en-ID" sz="2800" b="1" dirty="0"/>
              <a:t>Orang </a:t>
            </a:r>
            <a:r>
              <a:rPr lang="en-ID" sz="2800" b="1" dirty="0" err="1"/>
              <a:t>Dengan</a:t>
            </a:r>
            <a:r>
              <a:rPr lang="en-ID" sz="2800" b="1" dirty="0"/>
              <a:t> </a:t>
            </a:r>
            <a:r>
              <a:rPr lang="en-ID" sz="2800" b="1" dirty="0" err="1"/>
              <a:t>Gangguan</a:t>
            </a:r>
            <a:r>
              <a:rPr lang="en-ID" sz="2800" b="1" dirty="0"/>
              <a:t> Jiwa (ODGJ)</a:t>
            </a:r>
          </a:p>
          <a:p>
            <a:pPr marL="446088" indent="0" algn="just">
              <a:buNone/>
            </a:pPr>
            <a:r>
              <a:rPr lang="en-ID" dirty="0" err="1"/>
              <a:t>adalah</a:t>
            </a:r>
            <a:r>
              <a:rPr lang="en-ID" dirty="0"/>
              <a:t> orang yang </a:t>
            </a:r>
            <a:r>
              <a:rPr lang="en-ID" dirty="0" err="1"/>
              <a:t>mengalami</a:t>
            </a:r>
            <a:r>
              <a:rPr lang="en-ID" dirty="0"/>
              <a:t> </a:t>
            </a:r>
            <a:r>
              <a:rPr lang="en-ID" dirty="0" err="1"/>
              <a:t>gangguan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pikiran</a:t>
            </a:r>
            <a:r>
              <a:rPr lang="en-ID" dirty="0"/>
              <a:t>, </a:t>
            </a:r>
            <a:r>
              <a:rPr lang="en-ID" dirty="0" err="1"/>
              <a:t>perilaku</a:t>
            </a:r>
            <a:r>
              <a:rPr lang="en-ID" dirty="0"/>
              <a:t>, </a:t>
            </a:r>
            <a:r>
              <a:rPr lang="en-ID" dirty="0" err="1"/>
              <a:t>danperasaan</a:t>
            </a:r>
            <a:r>
              <a:rPr lang="en-ID" dirty="0"/>
              <a:t> yang </a:t>
            </a:r>
            <a:r>
              <a:rPr lang="en-ID" dirty="0" err="1"/>
              <a:t>termanifestasi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sekumpulan</a:t>
            </a:r>
            <a:r>
              <a:rPr lang="en-ID" dirty="0"/>
              <a:t> </a:t>
            </a:r>
            <a:r>
              <a:rPr lang="en-ID" dirty="0" err="1"/>
              <a:t>gejala</a:t>
            </a:r>
            <a:r>
              <a:rPr lang="en-ID" dirty="0"/>
              <a:t> dan/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perubahan</a:t>
            </a:r>
            <a:r>
              <a:rPr lang="en-ID" dirty="0"/>
              <a:t> </a:t>
            </a:r>
            <a:r>
              <a:rPr lang="en-ID" dirty="0" err="1"/>
              <a:t>perilaku</a:t>
            </a:r>
            <a:r>
              <a:rPr lang="en-ID" dirty="0"/>
              <a:t> yang </a:t>
            </a:r>
            <a:r>
              <a:rPr lang="en-ID" dirty="0" err="1"/>
              <a:t>bermakna</a:t>
            </a:r>
            <a:r>
              <a:rPr lang="en-ID" dirty="0"/>
              <a:t>,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menimbulkan</a:t>
            </a:r>
            <a:r>
              <a:rPr lang="en-ID" dirty="0"/>
              <a:t> </a:t>
            </a:r>
            <a:r>
              <a:rPr lang="en-ID" dirty="0" err="1"/>
              <a:t>penderitaan</a:t>
            </a:r>
            <a:r>
              <a:rPr lang="en-ID" dirty="0"/>
              <a:t> dan </a:t>
            </a:r>
            <a:r>
              <a:rPr lang="en-ID" dirty="0" err="1"/>
              <a:t>hambatan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 </a:t>
            </a:r>
            <a:r>
              <a:rPr lang="en-ID" dirty="0" err="1"/>
              <a:t>menjalankan</a:t>
            </a:r>
            <a:r>
              <a:rPr lang="en-ID" dirty="0"/>
              <a:t> </a:t>
            </a:r>
            <a:r>
              <a:rPr lang="en-ID" dirty="0" err="1"/>
              <a:t>fungsi</a:t>
            </a:r>
            <a:r>
              <a:rPr lang="en-ID" dirty="0"/>
              <a:t> orang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manusia</a:t>
            </a:r>
            <a:r>
              <a:rPr lang="en-ID" dirty="0"/>
              <a:t>.</a:t>
            </a:r>
          </a:p>
          <a:p>
            <a:pPr marL="542925" indent="-457200" algn="just">
              <a:buAutoNum type="arabicPeriod"/>
            </a:pPr>
            <a:endParaRPr lang="en-ID" dirty="0"/>
          </a:p>
          <a:p>
            <a:pPr marL="11430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051992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359D5-89A9-4CBC-97CF-DDC416E5A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4" name="Content Placeholder 5">
            <a:extLst>
              <a:ext uri="{FF2B5EF4-FFF2-40B4-BE49-F238E27FC236}">
                <a16:creationId xmlns:a16="http://schemas.microsoft.com/office/drawing/2014/main" id="{1C10CCD4-0DB7-42EB-99F8-5EBC11999A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916832"/>
            <a:ext cx="7272808" cy="4104456"/>
          </a:xfrm>
        </p:spPr>
      </p:pic>
    </p:spTree>
    <p:extLst>
      <p:ext uri="{BB962C8B-B14F-4D97-AF65-F5344CB8AC3E}">
        <p14:creationId xmlns:p14="http://schemas.microsoft.com/office/powerpoint/2010/main" val="4224811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3B1D1-DF09-4638-AD4C-A99D1D447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6C30B439-5B34-41C5-B716-4FE7EC5771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628800"/>
            <a:ext cx="7416824" cy="4127348"/>
          </a:xfrm>
        </p:spPr>
      </p:pic>
    </p:spTree>
    <p:extLst>
      <p:ext uri="{BB962C8B-B14F-4D97-AF65-F5344CB8AC3E}">
        <p14:creationId xmlns:p14="http://schemas.microsoft.com/office/powerpoint/2010/main" val="1919951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F224E-2398-4A8D-80EF-9EB9B1929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AEDE0B5A-E9EC-4851-B019-EBC70A0D6A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628800"/>
            <a:ext cx="7465640" cy="4127348"/>
          </a:xfrm>
        </p:spPr>
      </p:pic>
    </p:spTree>
    <p:extLst>
      <p:ext uri="{BB962C8B-B14F-4D97-AF65-F5344CB8AC3E}">
        <p14:creationId xmlns:p14="http://schemas.microsoft.com/office/powerpoint/2010/main" val="2488964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5B94F-2090-4651-AA12-0E252EB2D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8A220BA-138E-4620-8BBF-E298D3CD7E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700808"/>
            <a:ext cx="7620000" cy="4055340"/>
          </a:xfrm>
        </p:spPr>
      </p:pic>
    </p:spTree>
    <p:extLst>
      <p:ext uri="{BB962C8B-B14F-4D97-AF65-F5344CB8AC3E}">
        <p14:creationId xmlns:p14="http://schemas.microsoft.com/office/powerpoint/2010/main" val="2487168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A1326-32CC-49CD-B4E9-2E5C75847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9BF1F-1B11-48E8-BFA5-DE64FB770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Peningkatan</a:t>
            </a:r>
            <a:r>
              <a:rPr lang="en-ID" dirty="0"/>
              <a:t> </a:t>
            </a:r>
            <a:r>
              <a:rPr lang="en-ID" dirty="0" err="1"/>
              <a:t>proporsi</a:t>
            </a:r>
            <a:r>
              <a:rPr lang="en-ID" dirty="0"/>
              <a:t> </a:t>
            </a:r>
            <a:r>
              <a:rPr lang="en-ID" dirty="0" err="1"/>
              <a:t>gangguan</a:t>
            </a:r>
            <a:r>
              <a:rPr lang="en-ID" dirty="0"/>
              <a:t> </a:t>
            </a:r>
            <a:r>
              <a:rPr lang="en-ID" dirty="0" err="1"/>
              <a:t>jiwa</a:t>
            </a:r>
            <a:r>
              <a:rPr lang="en-ID" dirty="0"/>
              <a:t> pada data yang </a:t>
            </a:r>
            <a:r>
              <a:rPr lang="en-ID" dirty="0" err="1"/>
              <a:t>didapatkan</a:t>
            </a:r>
            <a:r>
              <a:rPr lang="en-ID" dirty="0"/>
              <a:t> </a:t>
            </a:r>
            <a:r>
              <a:rPr lang="en-ID" dirty="0" err="1"/>
              <a:t>Riskesdas</a:t>
            </a:r>
            <a:r>
              <a:rPr lang="en-ID" dirty="0"/>
              <a:t> 2018 </a:t>
            </a:r>
            <a:r>
              <a:rPr lang="en-ID" dirty="0" err="1"/>
              <a:t>cukup</a:t>
            </a:r>
            <a:r>
              <a:rPr lang="en-ID" dirty="0"/>
              <a:t> </a:t>
            </a:r>
            <a:r>
              <a:rPr lang="en-ID" dirty="0" err="1"/>
              <a:t>signifikan</a:t>
            </a:r>
            <a:r>
              <a:rPr lang="en-ID" dirty="0"/>
              <a:t>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dibandingkan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Riskesdas</a:t>
            </a:r>
            <a:r>
              <a:rPr lang="en-ID" dirty="0"/>
              <a:t> 2013, naik </a:t>
            </a:r>
            <a:r>
              <a:rPr lang="en-ID" dirty="0" err="1"/>
              <a:t>dari</a:t>
            </a:r>
            <a:r>
              <a:rPr lang="en-ID" dirty="0"/>
              <a:t> 1,7% </a:t>
            </a:r>
            <a:r>
              <a:rPr lang="en-ID" dirty="0" err="1"/>
              <a:t>menjadi</a:t>
            </a:r>
            <a:r>
              <a:rPr lang="en-ID" dirty="0"/>
              <a:t> 7%.</a:t>
            </a:r>
            <a:br>
              <a:rPr lang="en-ID" dirty="0"/>
            </a:b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942641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3502</TotalTime>
  <Words>1242</Words>
  <Application>Microsoft Office PowerPoint</Application>
  <PresentationFormat>On-screen Show (4:3)</PresentationFormat>
  <Paragraphs>155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</vt:lpstr>
      <vt:lpstr>Arial Black</vt:lpstr>
      <vt:lpstr>Arial Narrow</vt:lpstr>
      <vt:lpstr>Calibri</vt:lpstr>
      <vt:lpstr>Cambria</vt:lpstr>
      <vt:lpstr>Tahoma</vt:lpstr>
      <vt:lpstr>Times New Roman</vt:lpstr>
      <vt:lpstr>Wingdings</vt:lpstr>
      <vt:lpstr>Adjacency</vt:lpstr>
      <vt:lpstr>CMHN</vt:lpstr>
      <vt:lpstr>PENGANTAR</vt:lpstr>
      <vt:lpstr>UU KESEHATAN JIWA TAHUN 2014</vt:lpstr>
      <vt:lpstr>MASALAH JIWA DIBAGI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UU KESEHATAN JIWA  NOMOR 18 TAHUN 2014  (UPAYA PELAYANAN KESEHATAN JIWA)</vt:lpstr>
      <vt:lpstr>PowerPoint Presentation</vt:lpstr>
      <vt:lpstr>PowerPoint Presentation</vt:lpstr>
      <vt:lpstr>Biologis  Psikologis   Sosial    Kultural     Spiritual</vt:lpstr>
      <vt:lpstr>PowerPoint Presentation</vt:lpstr>
      <vt:lpstr>     RSJ                               Pelayanan paripurna                 RSU                        Puskesmas  </vt:lpstr>
      <vt:lpstr>PowerPoint Presentation</vt:lpstr>
      <vt:lpstr>PowerPoint Presentation</vt:lpstr>
      <vt:lpstr>PowerPoint Presentation</vt:lpstr>
      <vt:lpstr>HASIL PENELITIAN MASALAH KEPERAWATAN JIWA DENGAN MASALAH RISIKO DAMPAK DARI MASALAH FISIK</vt:lpstr>
      <vt:lpstr>HASIL PENELITIAN MASALAH KEPERAWATAN JIWA DENGAN MASALAH RISIKO DAMPAK DARI MASALAH FISIK</vt:lpstr>
      <vt:lpstr>HASIL PENELITIAN MASALAH KEPERAWATAN JIWA DENGAN MASALAH RISIKO DAMPAK DARI MASALAH FISIK</vt:lpstr>
      <vt:lpstr>PowerPoint Presentation</vt:lpstr>
      <vt:lpstr>Pencegahan Primer</vt:lpstr>
      <vt:lpstr>PowerPoint Presentation</vt:lpstr>
      <vt:lpstr>PowerPoint Presentation</vt:lpstr>
      <vt:lpstr>Fokus:</vt:lpstr>
      <vt:lpstr>TINDAKAN KEPERAWATAN</vt:lpstr>
      <vt:lpstr>    EVALUASI </vt:lpstr>
      <vt:lpstr>PowerPoint Presentation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CMHN</dc:title>
  <dc:creator>Valued Acer Customer</dc:creator>
  <cp:lastModifiedBy>Yeyet Slametiningsih</cp:lastModifiedBy>
  <cp:revision>38</cp:revision>
  <cp:lastPrinted>2016-07-22T05:04:36Z</cp:lastPrinted>
  <dcterms:created xsi:type="dcterms:W3CDTF">2016-07-20T16:22:45Z</dcterms:created>
  <dcterms:modified xsi:type="dcterms:W3CDTF">2024-07-01T01:41:38Z</dcterms:modified>
</cp:coreProperties>
</file>