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4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6707"/>
            <a:ext cx="868743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5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387" y="1531111"/>
            <a:ext cx="7986395" cy="4515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1"/>
                </a:moveTo>
                <a:lnTo>
                  <a:pt x="9144000" y="5971031"/>
                </a:lnTo>
                <a:lnTo>
                  <a:pt x="9144000" y="0"/>
                </a:lnTo>
                <a:lnTo>
                  <a:pt x="0" y="0"/>
                </a:lnTo>
                <a:lnTo>
                  <a:pt x="0" y="5971031"/>
                </a:lnTo>
                <a:close/>
              </a:path>
            </a:pathLst>
          </a:custGeom>
          <a:solidFill>
            <a:srgbClr val="775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71032"/>
            <a:ext cx="9144000" cy="887094"/>
            <a:chOff x="0" y="5971032"/>
            <a:chExt cx="9144000" cy="887094"/>
          </a:xfrm>
        </p:grpSpPr>
        <p:sp>
          <p:nvSpPr>
            <p:cNvPr id="4" name="object 4"/>
            <p:cNvSpPr/>
            <p:nvPr/>
          </p:nvSpPr>
          <p:spPr>
            <a:xfrm>
              <a:off x="0" y="5971032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5">
                  <a:moveTo>
                    <a:pt x="9144000" y="0"/>
                  </a:moveTo>
                  <a:lnTo>
                    <a:pt x="0" y="0"/>
                  </a:lnTo>
                  <a:lnTo>
                    <a:pt x="0" y="886967"/>
                  </a:lnTo>
                  <a:lnTo>
                    <a:pt x="9144000" y="8869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53328"/>
              <a:ext cx="2240280" cy="713740"/>
            </a:xfrm>
            <a:custGeom>
              <a:avLst/>
              <a:gdLst/>
              <a:ahLst/>
              <a:cxnLst/>
              <a:rect l="l" t="t" r="r" b="b"/>
              <a:pathLst>
                <a:path w="2240280" h="713740">
                  <a:moveTo>
                    <a:pt x="0" y="713231"/>
                  </a:moveTo>
                  <a:lnTo>
                    <a:pt x="0" y="0"/>
                  </a:lnTo>
                  <a:lnTo>
                    <a:pt x="2240280" y="0"/>
                  </a:lnTo>
                  <a:lnTo>
                    <a:pt x="2240280" y="713231"/>
                  </a:lnTo>
                  <a:lnTo>
                    <a:pt x="0" y="713231"/>
                  </a:lnTo>
                  <a:close/>
                </a:path>
              </a:pathLst>
            </a:custGeom>
            <a:solidFill>
              <a:srgbClr val="DD8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9151" y="6044184"/>
              <a:ext cx="6784975" cy="713740"/>
            </a:xfrm>
            <a:custGeom>
              <a:avLst/>
              <a:gdLst/>
              <a:ahLst/>
              <a:cxnLst/>
              <a:rect l="l" t="t" r="r" b="b"/>
              <a:pathLst>
                <a:path w="6784975" h="713740">
                  <a:moveTo>
                    <a:pt x="678484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784848" y="713231"/>
                  </a:lnTo>
                  <a:lnTo>
                    <a:pt x="6784848" y="0"/>
                  </a:lnTo>
                  <a:close/>
                </a:path>
              </a:pathLst>
            </a:custGeom>
            <a:solidFill>
              <a:srgbClr val="94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40939" y="3344164"/>
            <a:ext cx="52844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EBDDC3"/>
                </a:solidFill>
                <a:latin typeface="Tw Cen MT"/>
                <a:cs typeface="Tw Cen MT"/>
              </a:rPr>
              <a:t>ASUHAN</a:t>
            </a:r>
            <a:r>
              <a:rPr sz="4000" spc="-40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10" dirty="0">
                <a:solidFill>
                  <a:srgbClr val="EBDDC3"/>
                </a:solidFill>
                <a:latin typeface="Tw Cen MT"/>
                <a:cs typeface="Tw Cen MT"/>
              </a:rPr>
              <a:t>KEPERAWATAN </a:t>
            </a:r>
            <a:r>
              <a:rPr sz="4000" spc="-20" dirty="0">
                <a:solidFill>
                  <a:srgbClr val="EBDDC3"/>
                </a:solidFill>
                <a:latin typeface="Tw Cen MT"/>
                <a:cs typeface="Tw Cen MT"/>
              </a:rPr>
              <a:t>PASIEN</a:t>
            </a:r>
            <a:r>
              <a:rPr sz="4000" spc="-220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dirty="0">
                <a:solidFill>
                  <a:srgbClr val="EBDDC3"/>
                </a:solidFill>
                <a:latin typeface="Tw Cen MT"/>
                <a:cs typeface="Tw Cen MT"/>
              </a:rPr>
              <a:t>PENYAKIT</a:t>
            </a:r>
            <a:r>
              <a:rPr sz="4000" spc="-204" dirty="0">
                <a:solidFill>
                  <a:srgbClr val="EBDDC3"/>
                </a:solidFill>
                <a:latin typeface="Tw Cen MT"/>
                <a:cs typeface="Tw Cen MT"/>
              </a:rPr>
              <a:t> </a:t>
            </a:r>
            <a:r>
              <a:rPr sz="4000" spc="-10" dirty="0">
                <a:solidFill>
                  <a:srgbClr val="EBDDC3"/>
                </a:solidFill>
                <a:latin typeface="Tw Cen MT"/>
                <a:cs typeface="Tw Cen MT"/>
              </a:rPr>
              <a:t>GINJAL KRONIK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0939" y="6170676"/>
            <a:ext cx="513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Square721 BT" panose="020B0504020202060204" pitchFamily="34" charset="0"/>
                <a:cs typeface="Tw Cen MT"/>
              </a:rPr>
              <a:t>Ns.</a:t>
            </a:r>
            <a:r>
              <a:rPr sz="2400" spc="-15" dirty="0">
                <a:solidFill>
                  <a:srgbClr val="FF0000"/>
                </a:solidFill>
                <a:latin typeface="Square721 BT" panose="020B0504020202060204" pitchFamily="34" charset="0"/>
                <a:cs typeface="Tw Cen M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quare721 BT" panose="020B0504020202060204" pitchFamily="34" charset="0"/>
                <a:cs typeface="Tw Cen MT"/>
              </a:rPr>
              <a:t>IYAR SISWANDI</a:t>
            </a:r>
            <a:r>
              <a:rPr sz="2400" spc="-10" dirty="0" smtClean="0">
                <a:solidFill>
                  <a:srgbClr val="FF0000"/>
                </a:solidFill>
                <a:latin typeface="Square721 BT" panose="020B0504020202060204" pitchFamily="34" charset="0"/>
                <a:cs typeface="Tw Cen MT"/>
              </a:rPr>
              <a:t>. </a:t>
            </a:r>
            <a:r>
              <a:rPr lang="en-US" sz="2400" spc="-10" dirty="0" err="1" smtClean="0">
                <a:solidFill>
                  <a:srgbClr val="FF0000"/>
                </a:solidFill>
                <a:latin typeface="Square721 BT" panose="020B0504020202060204" pitchFamily="34" charset="0"/>
                <a:cs typeface="Tw Cen MT"/>
              </a:rPr>
              <a:t>Sp.Kep.MB</a:t>
            </a:r>
            <a:endParaRPr sz="2400" dirty="0">
              <a:latin typeface="Square721 BT" panose="020B0504020202060204" pitchFamily="34" charset="0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6200" y="6069770"/>
            <a:ext cx="1371600" cy="646430"/>
          </a:xfrm>
          <a:custGeom>
            <a:avLst/>
            <a:gdLst/>
            <a:ahLst/>
            <a:cxnLst/>
            <a:rect l="l" t="t" r="r" b="b"/>
            <a:pathLst>
              <a:path w="1371600" h="646429">
                <a:moveTo>
                  <a:pt x="1371600" y="0"/>
                </a:moveTo>
                <a:lnTo>
                  <a:pt x="0" y="0"/>
                </a:lnTo>
                <a:lnTo>
                  <a:pt x="0" y="646330"/>
                </a:lnTo>
                <a:lnTo>
                  <a:pt x="1371600" y="646330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74940" y="6089396"/>
            <a:ext cx="1369060" cy="2889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spc="-565" dirty="0">
                <a:solidFill>
                  <a:srgbClr val="002060"/>
                </a:solidFill>
                <a:latin typeface="Tw Cen MT"/>
                <a:cs typeface="Tw Cen MT"/>
              </a:rPr>
              <a:t>Dept.KMB</a:t>
            </a:r>
            <a:r>
              <a:rPr sz="1800" dirty="0">
                <a:solidFill>
                  <a:srgbClr val="002060"/>
                </a:solidFill>
                <a:latin typeface="Tw Cen MT"/>
                <a:cs typeface="Tw Cen MT"/>
              </a:rPr>
              <a:t> FIK</a:t>
            </a:r>
            <a:r>
              <a:rPr sz="1800" spc="-5" dirty="0">
                <a:solidFill>
                  <a:srgbClr val="002060"/>
                </a:solidFill>
                <a:latin typeface="Tw Cen MT"/>
                <a:cs typeface="Tw Cen MT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Tw Cen MT"/>
                <a:cs typeface="Tw Cen MT"/>
              </a:rPr>
              <a:t>UMJ</a:t>
            </a:r>
            <a:endParaRPr sz="18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10107"/>
            <a:ext cx="27679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775F55"/>
                </a:solidFill>
                <a:latin typeface="Tw Cen MT"/>
                <a:cs typeface="Tw Cen MT"/>
              </a:rPr>
              <a:t>SKEMA </a:t>
            </a:r>
            <a:r>
              <a:rPr sz="4000" dirty="0">
                <a:solidFill>
                  <a:srgbClr val="775F55"/>
                </a:solidFill>
                <a:latin typeface="Tw Cen MT"/>
                <a:cs typeface="Tw Cen MT"/>
              </a:rPr>
              <a:t>FILTRASI</a:t>
            </a:r>
            <a:r>
              <a:rPr sz="4000" spc="-150" dirty="0">
                <a:solidFill>
                  <a:srgbClr val="775F55"/>
                </a:solidFill>
                <a:latin typeface="Tw Cen MT"/>
                <a:cs typeface="Tw Cen MT"/>
              </a:rPr>
              <a:t> </a:t>
            </a:r>
            <a:r>
              <a:rPr sz="4000" spc="-45" dirty="0">
                <a:solidFill>
                  <a:srgbClr val="775F55"/>
                </a:solidFill>
                <a:latin typeface="Tw Cen MT"/>
                <a:cs typeface="Tw Cen MT"/>
              </a:rPr>
              <a:t>DAN </a:t>
            </a:r>
            <a:r>
              <a:rPr sz="4000" spc="-10" dirty="0">
                <a:solidFill>
                  <a:srgbClr val="775F55"/>
                </a:solidFill>
                <a:latin typeface="Tw Cen MT"/>
                <a:cs typeface="Tw Cen MT"/>
              </a:rPr>
              <a:t>REABSORPSI</a:t>
            </a:r>
            <a:endParaRPr sz="40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0"/>
            <a:ext cx="61722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MEKANISME</a:t>
            </a:r>
            <a:r>
              <a:rPr sz="4000" spc="-85" dirty="0"/>
              <a:t> </a:t>
            </a:r>
            <a:r>
              <a:rPr sz="4000" dirty="0"/>
              <a:t>HORMON</a:t>
            </a:r>
            <a:r>
              <a:rPr sz="4000" spc="-85" dirty="0"/>
              <a:t> </a:t>
            </a:r>
            <a:r>
              <a:rPr sz="4000" spc="-55" dirty="0"/>
              <a:t>PADA</a:t>
            </a:r>
            <a:r>
              <a:rPr sz="4000" spc="-80" dirty="0"/>
              <a:t> </a:t>
            </a:r>
            <a:r>
              <a:rPr sz="4000" spc="-10" dirty="0"/>
              <a:t>NEFRON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016" y="2031251"/>
            <a:ext cx="8518394" cy="46397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/>
              <a:t>EFEK</a:t>
            </a:r>
            <a:r>
              <a:rPr spc="-60" dirty="0"/>
              <a:t> </a:t>
            </a:r>
            <a:r>
              <a:rPr dirty="0"/>
              <a:t>HORMON</a:t>
            </a:r>
            <a:r>
              <a:rPr spc="-40" dirty="0"/>
              <a:t> </a:t>
            </a:r>
            <a:r>
              <a:rPr dirty="0"/>
              <a:t>TERHADAP</a:t>
            </a:r>
            <a:r>
              <a:rPr spc="-45" dirty="0"/>
              <a:t> </a:t>
            </a:r>
            <a:r>
              <a:rPr spc="-10" dirty="0"/>
              <a:t>GINJAL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19" y="990600"/>
            <a:ext cx="8331199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6707"/>
            <a:ext cx="16459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RAA </a:t>
            </a:r>
            <a:r>
              <a:rPr sz="4000" spc="-20" dirty="0"/>
              <a:t>SYSTEM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1664" y="0"/>
            <a:ext cx="628928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0"/>
            <a:ext cx="9025255" cy="1884045"/>
            <a:chOff x="118871" y="0"/>
            <a:chExt cx="9025255" cy="1884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7" y="213359"/>
              <a:ext cx="8244840" cy="1078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" y="0"/>
              <a:ext cx="3108960" cy="1883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solidFill>
            <a:srgbClr val="D3DEEA"/>
          </a:solidFill>
          <a:ln w="10000">
            <a:solidFill>
              <a:srgbClr val="94B6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7800"/>
              </a:lnSpc>
            </a:pPr>
            <a:r>
              <a:rPr sz="7200" spc="-25" dirty="0">
                <a:solidFill>
                  <a:srgbClr val="000000"/>
                </a:solidFill>
                <a:latin typeface="Berlin Sans FB"/>
                <a:cs typeface="Berlin Sans FB"/>
              </a:rPr>
              <a:t>CKD</a:t>
            </a:r>
            <a:endParaRPr sz="7200">
              <a:latin typeface="Berlin Sans FB"/>
              <a:cs typeface="Berlin Sans F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559052"/>
            <a:ext cx="5015230" cy="4588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2740" marR="57150" indent="-320040" algn="just">
              <a:lnSpc>
                <a:spcPct val="100299"/>
              </a:lnSpc>
              <a:spcBef>
                <a:spcPts val="85"/>
              </a:spcBef>
            </a:pPr>
            <a:r>
              <a:rPr sz="1700" spc="2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spc="425" dirty="0">
                <a:solidFill>
                  <a:srgbClr val="DD8047"/>
                </a:solidFill>
                <a:latin typeface="Arial"/>
                <a:cs typeface="Arial"/>
              </a:rPr>
              <a:t>  </a:t>
            </a:r>
            <a:r>
              <a:rPr sz="3200" dirty="0">
                <a:latin typeface="Tw Cen MT"/>
                <a:cs typeface="Tw Cen MT"/>
              </a:rPr>
              <a:t>Is</a:t>
            </a:r>
            <a:r>
              <a:rPr sz="3200" spc="5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a </a:t>
            </a:r>
            <a:r>
              <a:rPr sz="3200" spc="-990" dirty="0">
                <a:latin typeface="Tw Cen MT"/>
                <a:cs typeface="Tw Cen MT"/>
              </a:rPr>
              <a:t>progressive,</a:t>
            </a:r>
            <a:r>
              <a:rPr sz="3200" spc="-180" dirty="0">
                <a:latin typeface="Tw Cen MT"/>
                <a:cs typeface="Tw Cen MT"/>
              </a:rPr>
              <a:t> irreversible </a:t>
            </a:r>
            <a:r>
              <a:rPr sz="3200" dirty="0">
                <a:latin typeface="Tw Cen MT"/>
                <a:cs typeface="Tw Cen MT"/>
              </a:rPr>
              <a:t>disorder</a:t>
            </a:r>
            <a:r>
              <a:rPr sz="3200" spc="-25" dirty="0">
                <a:latin typeface="Tw Cen MT"/>
                <a:cs typeface="Tw Cen MT"/>
              </a:rPr>
              <a:t> and </a:t>
            </a:r>
            <a:r>
              <a:rPr sz="3200" spc="-10" dirty="0">
                <a:latin typeface="Tw Cen MT"/>
                <a:cs typeface="Tw Cen MT"/>
              </a:rPr>
              <a:t>kidney function </a:t>
            </a:r>
            <a:r>
              <a:rPr sz="3200" dirty="0">
                <a:latin typeface="Tw Cen MT"/>
                <a:cs typeface="Tw Cen MT"/>
              </a:rPr>
              <a:t>does</a:t>
            </a:r>
            <a:r>
              <a:rPr sz="3200" spc="-5" dirty="0">
                <a:latin typeface="Tw Cen MT"/>
                <a:cs typeface="Tw Cen MT"/>
              </a:rPr>
              <a:t> </a:t>
            </a:r>
            <a:r>
              <a:rPr sz="3200" spc="-25" dirty="0">
                <a:latin typeface="Tw Cen MT"/>
                <a:cs typeface="Tw Cen MT"/>
              </a:rPr>
              <a:t>not </a:t>
            </a:r>
            <a:r>
              <a:rPr sz="3200" spc="-10" dirty="0">
                <a:latin typeface="Tw Cen MT"/>
                <a:cs typeface="Tw Cen MT"/>
              </a:rPr>
              <a:t>recover.</a:t>
            </a:r>
            <a:endParaRPr sz="3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800">
              <a:latin typeface="Tw Cen MT"/>
              <a:cs typeface="Tw Cen MT"/>
            </a:endParaRPr>
          </a:p>
          <a:p>
            <a:pPr marL="332740" marR="5080" indent="-320040">
              <a:lnSpc>
                <a:spcPct val="99500"/>
              </a:lnSpc>
            </a:pPr>
            <a:r>
              <a:rPr sz="1900" spc="31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900" spc="285" dirty="0">
                <a:solidFill>
                  <a:srgbClr val="DD8047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Tw Cen MT"/>
                <a:cs typeface="Tw Cen MT"/>
              </a:rPr>
              <a:t>It</a:t>
            </a:r>
            <a:r>
              <a:rPr sz="3200" spc="-10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is</a:t>
            </a:r>
            <a:r>
              <a:rPr sz="3200" spc="-10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defined</a:t>
            </a:r>
            <a:r>
              <a:rPr sz="3200" spc="-5" dirty="0">
                <a:latin typeface="Tw Cen MT"/>
                <a:cs typeface="Tw Cen MT"/>
              </a:rPr>
              <a:t> </a:t>
            </a:r>
            <a:r>
              <a:rPr sz="3200" spc="-2525" dirty="0">
                <a:latin typeface="Tw Cen MT"/>
                <a:cs typeface="Tw Cen MT"/>
              </a:rPr>
              <a:t>as</a:t>
            </a:r>
            <a:r>
              <a:rPr sz="3200" spc="-380" dirty="0">
                <a:latin typeface="Tw Cen MT"/>
                <a:cs typeface="Tw Cen MT"/>
              </a:rPr>
              <a:t> abnormalities </a:t>
            </a:r>
            <a:r>
              <a:rPr sz="3200" dirty="0">
                <a:latin typeface="Tw Cen MT"/>
                <a:cs typeface="Tw Cen MT"/>
              </a:rPr>
              <a:t>in</a:t>
            </a:r>
            <a:r>
              <a:rPr sz="3200" spc="-5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kidney </a:t>
            </a:r>
            <a:r>
              <a:rPr sz="3200" dirty="0">
                <a:latin typeface="Tw Cen MT"/>
                <a:cs typeface="Tw Cen MT"/>
              </a:rPr>
              <a:t>structure</a:t>
            </a:r>
            <a:r>
              <a:rPr sz="3200" spc="25" dirty="0">
                <a:latin typeface="Tw Cen MT"/>
                <a:cs typeface="Tw Cen MT"/>
              </a:rPr>
              <a:t> </a:t>
            </a:r>
            <a:r>
              <a:rPr sz="3200" spc="-25" dirty="0">
                <a:latin typeface="Tw Cen MT"/>
                <a:cs typeface="Tw Cen MT"/>
              </a:rPr>
              <a:t>or </a:t>
            </a:r>
            <a:r>
              <a:rPr sz="3200" spc="-10" dirty="0">
                <a:latin typeface="Tw Cen MT"/>
                <a:cs typeface="Tw Cen MT"/>
              </a:rPr>
              <a:t>function </a:t>
            </a:r>
            <a:r>
              <a:rPr sz="3200" dirty="0">
                <a:latin typeface="Tw Cen MT"/>
                <a:cs typeface="Tw Cen MT"/>
              </a:rPr>
              <a:t>that</a:t>
            </a:r>
            <a:r>
              <a:rPr sz="3200" spc="-20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alter </a:t>
            </a:r>
            <a:r>
              <a:rPr sz="3200" dirty="0">
                <a:latin typeface="Tw Cen MT"/>
                <a:cs typeface="Tw Cen MT"/>
              </a:rPr>
              <a:t>health</a:t>
            </a:r>
            <a:r>
              <a:rPr sz="3200" spc="-20" dirty="0">
                <a:latin typeface="Tw Cen MT"/>
                <a:cs typeface="Tw Cen MT"/>
              </a:rPr>
              <a:t> </a:t>
            </a:r>
            <a:r>
              <a:rPr sz="3200" spc="-25" dirty="0">
                <a:latin typeface="Tw Cen MT"/>
                <a:cs typeface="Tw Cen MT"/>
              </a:rPr>
              <a:t>and </a:t>
            </a:r>
            <a:r>
              <a:rPr sz="3200" dirty="0">
                <a:latin typeface="Tw Cen MT"/>
                <a:cs typeface="Tw Cen MT"/>
              </a:rPr>
              <a:t>are</a:t>
            </a:r>
            <a:r>
              <a:rPr sz="3200" spc="-20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present </a:t>
            </a:r>
            <a:r>
              <a:rPr sz="3200" dirty="0">
                <a:latin typeface="Tw Cen MT"/>
                <a:cs typeface="Tw Cen MT"/>
              </a:rPr>
              <a:t>for</a:t>
            </a:r>
            <a:r>
              <a:rPr sz="3200" spc="-70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longer </a:t>
            </a:r>
            <a:r>
              <a:rPr sz="3200" dirty="0">
                <a:latin typeface="Tw Cen MT"/>
                <a:cs typeface="Tw Cen MT"/>
              </a:rPr>
              <a:t>than</a:t>
            </a:r>
            <a:r>
              <a:rPr sz="3200" spc="-15" dirty="0">
                <a:latin typeface="Tw Cen MT"/>
                <a:cs typeface="Tw Cen MT"/>
              </a:rPr>
              <a:t> </a:t>
            </a:r>
            <a:r>
              <a:rPr sz="3200" spc="-50" dirty="0">
                <a:latin typeface="Tw Cen MT"/>
                <a:cs typeface="Tw Cen MT"/>
              </a:rPr>
              <a:t>3 </a:t>
            </a:r>
            <a:r>
              <a:rPr sz="3200" spc="-10" dirty="0">
                <a:latin typeface="Tw Cen MT"/>
                <a:cs typeface="Tw Cen MT"/>
              </a:rPr>
              <a:t>months.</a:t>
            </a:r>
            <a:endParaRPr sz="3200">
              <a:latin typeface="Tw Cen MT"/>
              <a:cs typeface="Tw Cen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200" y="2057400"/>
            <a:ext cx="3454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484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KRITERIA</a:t>
            </a:r>
            <a:r>
              <a:rPr sz="4000" spc="-95" dirty="0"/>
              <a:t> </a:t>
            </a:r>
            <a:r>
              <a:rPr sz="4000" dirty="0"/>
              <a:t>PENYAKIT</a:t>
            </a:r>
            <a:r>
              <a:rPr sz="4000" spc="-80" dirty="0"/>
              <a:t> </a:t>
            </a:r>
            <a:r>
              <a:rPr sz="4000" dirty="0"/>
              <a:t>GINJAL</a:t>
            </a:r>
            <a:r>
              <a:rPr sz="4000" spc="-75" dirty="0"/>
              <a:t> </a:t>
            </a:r>
            <a:r>
              <a:rPr sz="4000" spc="-10" dirty="0"/>
              <a:t>KRONIK (NKF)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1387" y="1606296"/>
            <a:ext cx="7814945" cy="4100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dirty="0">
                <a:latin typeface="Tw Cen MT"/>
                <a:cs typeface="Tw Cen MT"/>
              </a:rPr>
              <a:t>Kerusakan ginjal</a:t>
            </a:r>
            <a:r>
              <a:rPr sz="2900" spc="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≥3 </a:t>
            </a:r>
            <a:r>
              <a:rPr sz="2900" spc="-1520" dirty="0">
                <a:latin typeface="Tw Cen MT"/>
                <a:cs typeface="Tw Cen MT"/>
              </a:rPr>
              <a:t>b</a:t>
            </a:r>
            <a:r>
              <a:rPr sz="2900" spc="-1510" dirty="0">
                <a:latin typeface="Tw Cen MT"/>
                <a:cs typeface="Tw Cen MT"/>
              </a:rPr>
              <a:t>u</a:t>
            </a:r>
            <a:r>
              <a:rPr sz="2900" spc="-1515" dirty="0">
                <a:latin typeface="Tw Cen MT"/>
                <a:cs typeface="Tw Cen MT"/>
              </a:rPr>
              <a:t>l</a:t>
            </a:r>
            <a:r>
              <a:rPr sz="2900" spc="-1520" dirty="0">
                <a:latin typeface="Tw Cen MT"/>
                <a:cs typeface="Tw Cen MT"/>
              </a:rPr>
              <a:t>a</a:t>
            </a:r>
            <a:r>
              <a:rPr sz="2900" spc="-1515" dirty="0">
                <a:latin typeface="Tw Cen MT"/>
                <a:cs typeface="Tw Cen MT"/>
              </a:rPr>
              <a:t>n,</a:t>
            </a:r>
            <a:r>
              <a:rPr sz="2900" dirty="0">
                <a:latin typeface="Tw Cen MT"/>
                <a:cs typeface="Tw Cen MT"/>
              </a:rPr>
              <a:t> berupa</a:t>
            </a:r>
            <a:r>
              <a:rPr sz="2900" spc="3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kelainan </a:t>
            </a:r>
            <a:r>
              <a:rPr sz="2900" dirty="0">
                <a:latin typeface="Tw Cen MT"/>
                <a:cs typeface="Tw Cen MT"/>
              </a:rPr>
              <a:t>struktural</a:t>
            </a:r>
            <a:r>
              <a:rPr sz="2900" spc="20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atau </a:t>
            </a:r>
            <a:r>
              <a:rPr sz="2900" dirty="0">
                <a:latin typeface="Tw Cen MT"/>
                <a:cs typeface="Tw Cen MT"/>
              </a:rPr>
              <a:t>fungsional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dari </a:t>
            </a:r>
            <a:r>
              <a:rPr sz="2900" dirty="0">
                <a:latin typeface="Tw Cen MT"/>
                <a:cs typeface="Tw Cen MT"/>
              </a:rPr>
              <a:t>ginjal,</a:t>
            </a:r>
            <a:r>
              <a:rPr sz="2900" spc="-4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dengan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atau </a:t>
            </a:r>
            <a:r>
              <a:rPr sz="2900" dirty="0">
                <a:latin typeface="Tw Cen MT"/>
                <a:cs typeface="Tw Cen MT"/>
              </a:rPr>
              <a:t>tanpa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berkurangnya </a:t>
            </a:r>
            <a:r>
              <a:rPr sz="2900" dirty="0">
                <a:latin typeface="Tw Cen MT"/>
                <a:cs typeface="Tw Cen MT"/>
              </a:rPr>
              <a:t>laju</a:t>
            </a:r>
            <a:r>
              <a:rPr sz="2900" spc="-10" dirty="0">
                <a:latin typeface="Tw Cen MT"/>
                <a:cs typeface="Tw Cen MT"/>
              </a:rPr>
              <a:t> filtrasi </a:t>
            </a:r>
            <a:r>
              <a:rPr sz="2900" dirty="0">
                <a:latin typeface="Tw Cen MT"/>
                <a:cs typeface="Tw Cen MT"/>
              </a:rPr>
              <a:t>glomerulus</a:t>
            </a:r>
            <a:r>
              <a:rPr sz="2900" spc="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(LFG),</a:t>
            </a:r>
            <a:r>
              <a:rPr sz="2900" spc="3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dengan </a:t>
            </a:r>
            <a:r>
              <a:rPr sz="2900" dirty="0">
                <a:latin typeface="Tw Cen MT"/>
                <a:cs typeface="Tw Cen MT"/>
              </a:rPr>
              <a:t>manifestasi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berupa </a:t>
            </a:r>
            <a:r>
              <a:rPr sz="2900" dirty="0">
                <a:latin typeface="Tw Cen MT"/>
                <a:cs typeface="Tw Cen MT"/>
              </a:rPr>
              <a:t>kelainan</a:t>
            </a:r>
            <a:r>
              <a:rPr sz="2900" spc="-7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patologi </a:t>
            </a:r>
            <a:r>
              <a:rPr sz="2900" dirty="0">
                <a:latin typeface="Tw Cen MT"/>
                <a:cs typeface="Tw Cen MT"/>
              </a:rPr>
              <a:t>atau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kelainan </a:t>
            </a:r>
            <a:r>
              <a:rPr sz="2900" dirty="0">
                <a:latin typeface="Tw Cen MT"/>
                <a:cs typeface="Tw Cen MT"/>
              </a:rPr>
              <a:t>laboratorik</a:t>
            </a:r>
            <a:r>
              <a:rPr sz="2900" spc="-5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pada </a:t>
            </a:r>
            <a:r>
              <a:rPr sz="2900" dirty="0">
                <a:latin typeface="Tw Cen MT"/>
                <a:cs typeface="Tw Cen MT"/>
              </a:rPr>
              <a:t>darah,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urin,</a:t>
            </a:r>
            <a:r>
              <a:rPr sz="2900" spc="-20" dirty="0">
                <a:latin typeface="Tw Cen MT"/>
                <a:cs typeface="Tw Cen MT"/>
              </a:rPr>
              <a:t> atau </a:t>
            </a:r>
            <a:r>
              <a:rPr sz="2900" dirty="0">
                <a:latin typeface="Tw Cen MT"/>
                <a:cs typeface="Tw Cen MT"/>
              </a:rPr>
              <a:t>kelainan</a:t>
            </a:r>
            <a:r>
              <a:rPr sz="2900" spc="-60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pada </a:t>
            </a:r>
            <a:r>
              <a:rPr sz="2900" spc="-10" dirty="0">
                <a:latin typeface="Tw Cen MT"/>
                <a:cs typeface="Tw Cen MT"/>
              </a:rPr>
              <a:t>pemeriksaan radiologi.</a:t>
            </a:r>
            <a:endParaRPr sz="2900">
              <a:latin typeface="Tw Cen MT"/>
              <a:cs typeface="Tw Cen MT"/>
            </a:endParaRPr>
          </a:p>
          <a:p>
            <a:pPr marL="332740" marR="366395" indent="-320040">
              <a:lnSpc>
                <a:spcPct val="100699"/>
              </a:lnSpc>
              <a:spcBef>
                <a:spcPts val="695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dirty="0">
                <a:latin typeface="Tw Cen MT"/>
                <a:cs typeface="Tw Cen MT"/>
              </a:rPr>
              <a:t>LGF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&lt;60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ml/menit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per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spc="-660" dirty="0">
                <a:latin typeface="Tw Cen MT"/>
                <a:cs typeface="Tw Cen MT"/>
              </a:rPr>
              <a:t>1,73</a:t>
            </a:r>
            <a:r>
              <a:rPr sz="2900" dirty="0">
                <a:latin typeface="Tw Cen MT"/>
                <a:cs typeface="Tw Cen MT"/>
              </a:rPr>
              <a:t> m2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luas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permukaan </a:t>
            </a:r>
            <a:r>
              <a:rPr sz="2900" dirty="0">
                <a:latin typeface="Tw Cen MT"/>
                <a:cs typeface="Tw Cen MT"/>
              </a:rPr>
              <a:t>tubuh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selama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spc="-25" dirty="0">
                <a:latin typeface="Tw Cen MT"/>
                <a:cs typeface="Tw Cen MT"/>
              </a:rPr>
              <a:t>&gt;3 </a:t>
            </a:r>
            <a:r>
              <a:rPr sz="2900" dirty="0">
                <a:latin typeface="Tw Cen MT"/>
                <a:cs typeface="Tw Cen MT"/>
              </a:rPr>
              <a:t>bulan,</a:t>
            </a:r>
            <a:r>
              <a:rPr sz="2900" spc="-4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dengan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atau </a:t>
            </a:r>
            <a:r>
              <a:rPr sz="2900" dirty="0">
                <a:latin typeface="Tw Cen MT"/>
                <a:cs typeface="Tw Cen MT"/>
              </a:rPr>
              <a:t>tanpa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kerusakan ginjal.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195071"/>
            <a:ext cx="8821420" cy="1496695"/>
            <a:chOff x="323088" y="195071"/>
            <a:chExt cx="8821420" cy="1496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" y="195071"/>
              <a:ext cx="8281416" cy="1118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210311"/>
              <a:ext cx="5602224" cy="14813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2647" y="228599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81534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8153400" y="9906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96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835" y="204787"/>
              <a:ext cx="8201025" cy="1038225"/>
            </a:xfrm>
            <a:custGeom>
              <a:avLst/>
              <a:gdLst/>
              <a:ahLst/>
              <a:cxnLst/>
              <a:rect l="l" t="t" r="r" b="b"/>
              <a:pathLst>
                <a:path w="8201025" h="1038225">
                  <a:moveTo>
                    <a:pt x="8177212" y="0"/>
                  </a:moveTo>
                  <a:lnTo>
                    <a:pt x="23812" y="0"/>
                  </a:lnTo>
                  <a:lnTo>
                    <a:pt x="14543" y="1871"/>
                  </a:lnTo>
                  <a:lnTo>
                    <a:pt x="6974" y="6974"/>
                  </a:lnTo>
                  <a:lnTo>
                    <a:pt x="1871" y="14543"/>
                  </a:lnTo>
                  <a:lnTo>
                    <a:pt x="0" y="23812"/>
                  </a:lnTo>
                  <a:lnTo>
                    <a:pt x="0" y="1014412"/>
                  </a:lnTo>
                  <a:lnTo>
                    <a:pt x="1871" y="1023681"/>
                  </a:lnTo>
                  <a:lnTo>
                    <a:pt x="6974" y="1031250"/>
                  </a:lnTo>
                  <a:lnTo>
                    <a:pt x="14543" y="1036353"/>
                  </a:lnTo>
                  <a:lnTo>
                    <a:pt x="23812" y="1038225"/>
                  </a:lnTo>
                  <a:lnTo>
                    <a:pt x="8177212" y="1038225"/>
                  </a:lnTo>
                  <a:lnTo>
                    <a:pt x="8186481" y="1036353"/>
                  </a:lnTo>
                  <a:lnTo>
                    <a:pt x="8194050" y="1031250"/>
                  </a:lnTo>
                  <a:lnTo>
                    <a:pt x="8199153" y="1023681"/>
                  </a:lnTo>
                  <a:lnTo>
                    <a:pt x="8199422" y="1022350"/>
                  </a:lnTo>
                  <a:lnTo>
                    <a:pt x="19428" y="1022350"/>
                  </a:lnTo>
                  <a:lnTo>
                    <a:pt x="15875" y="1018796"/>
                  </a:lnTo>
                  <a:lnTo>
                    <a:pt x="15875" y="19428"/>
                  </a:lnTo>
                  <a:lnTo>
                    <a:pt x="19428" y="15875"/>
                  </a:lnTo>
                  <a:lnTo>
                    <a:pt x="8199422" y="15875"/>
                  </a:lnTo>
                  <a:lnTo>
                    <a:pt x="8199153" y="14543"/>
                  </a:lnTo>
                  <a:lnTo>
                    <a:pt x="8194050" y="6974"/>
                  </a:lnTo>
                  <a:lnTo>
                    <a:pt x="8186481" y="1871"/>
                  </a:lnTo>
                  <a:lnTo>
                    <a:pt x="8177212" y="0"/>
                  </a:lnTo>
                  <a:close/>
                </a:path>
                <a:path w="8201025" h="1038225">
                  <a:moveTo>
                    <a:pt x="8199422" y="15875"/>
                  </a:moveTo>
                  <a:lnTo>
                    <a:pt x="8181596" y="15875"/>
                  </a:lnTo>
                  <a:lnTo>
                    <a:pt x="8185150" y="19428"/>
                  </a:lnTo>
                  <a:lnTo>
                    <a:pt x="8185150" y="1018796"/>
                  </a:lnTo>
                  <a:lnTo>
                    <a:pt x="8181596" y="1022350"/>
                  </a:lnTo>
                  <a:lnTo>
                    <a:pt x="8199422" y="1022350"/>
                  </a:lnTo>
                  <a:lnTo>
                    <a:pt x="8201025" y="1014412"/>
                  </a:lnTo>
                  <a:lnTo>
                    <a:pt x="8201025" y="23812"/>
                  </a:lnTo>
                  <a:lnTo>
                    <a:pt x="8199422" y="15875"/>
                  </a:lnTo>
                  <a:close/>
                </a:path>
                <a:path w="8201025" h="1038225">
                  <a:moveTo>
                    <a:pt x="8169275" y="31750"/>
                  </a:moveTo>
                  <a:lnTo>
                    <a:pt x="31750" y="31750"/>
                  </a:lnTo>
                  <a:lnTo>
                    <a:pt x="31750" y="1006475"/>
                  </a:lnTo>
                  <a:lnTo>
                    <a:pt x="8169275" y="1006475"/>
                  </a:lnTo>
                  <a:lnTo>
                    <a:pt x="8169275" y="990600"/>
                  </a:lnTo>
                  <a:lnTo>
                    <a:pt x="47625" y="990600"/>
                  </a:lnTo>
                  <a:lnTo>
                    <a:pt x="47625" y="47625"/>
                  </a:lnTo>
                  <a:lnTo>
                    <a:pt x="8169275" y="47625"/>
                  </a:lnTo>
                  <a:lnTo>
                    <a:pt x="8169275" y="31750"/>
                  </a:lnTo>
                  <a:close/>
                </a:path>
                <a:path w="8201025" h="1038225">
                  <a:moveTo>
                    <a:pt x="8169275" y="47625"/>
                  </a:moveTo>
                  <a:lnTo>
                    <a:pt x="8153400" y="47625"/>
                  </a:lnTo>
                  <a:lnTo>
                    <a:pt x="8153400" y="990600"/>
                  </a:lnTo>
                  <a:lnTo>
                    <a:pt x="8169275" y="990600"/>
                  </a:lnTo>
                  <a:lnTo>
                    <a:pt x="8169275" y="47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712" y="914399"/>
              <a:ext cx="5522976" cy="71018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Chronic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Renal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-2390" dirty="0">
                <a:solidFill>
                  <a:srgbClr val="FFFFFF"/>
                </a:solidFill>
              </a:rPr>
              <a:t>Disease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3540" y="1532201"/>
            <a:ext cx="6758940" cy="49536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1991360" algn="ctr">
              <a:lnSpc>
                <a:spcPct val="100000"/>
              </a:lnSpc>
              <a:spcBef>
                <a:spcPts val="800"/>
              </a:spcBef>
              <a:tabLst>
                <a:tab pos="319405" algn="l"/>
                <a:tab pos="957580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spc="-25" dirty="0">
                <a:latin typeface="Tw Cen MT"/>
                <a:cs typeface="Tw Cen MT"/>
              </a:rPr>
              <a:t>CRF</a:t>
            </a:r>
            <a:r>
              <a:rPr sz="2400" dirty="0">
                <a:latin typeface="Tw Cen MT"/>
                <a:cs typeface="Tw Cen MT"/>
              </a:rPr>
              <a:t>	=</a:t>
            </a:r>
            <a:r>
              <a:rPr sz="2400" spc="-1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CKD</a:t>
            </a:r>
            <a:r>
              <a:rPr sz="2400" spc="1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(chronic</a:t>
            </a:r>
            <a:r>
              <a:rPr sz="2400" spc="10" dirty="0">
                <a:latin typeface="Tw Cen MT"/>
                <a:cs typeface="Tw Cen MT"/>
              </a:rPr>
              <a:t> </a:t>
            </a:r>
            <a:r>
              <a:rPr sz="2400" spc="-1775" dirty="0">
                <a:latin typeface="Tw Cen MT"/>
                <a:cs typeface="Tw Cen MT"/>
              </a:rPr>
              <a:t>kidney</a:t>
            </a:r>
            <a:r>
              <a:rPr sz="2400" spc="-10" dirty="0">
                <a:latin typeface="Tw Cen MT"/>
                <a:cs typeface="Tw Cen MT"/>
              </a:rPr>
              <a:t> disease)</a:t>
            </a:r>
            <a:endParaRPr sz="2400">
              <a:latin typeface="Tw Cen MT"/>
              <a:cs typeface="Tw Cen MT"/>
            </a:endParaRPr>
          </a:p>
          <a:p>
            <a:pPr marR="2059939" algn="ctr">
              <a:lnSpc>
                <a:spcPct val="100000"/>
              </a:lnSpc>
              <a:spcBef>
                <a:spcPts val="610"/>
              </a:spcBef>
            </a:pPr>
            <a:r>
              <a:rPr sz="1500" spc="-755" dirty="0">
                <a:solidFill>
                  <a:srgbClr val="94B6D2"/>
                </a:solidFill>
                <a:latin typeface="Wingdings 2"/>
                <a:cs typeface="Wingdings 2"/>
              </a:rPr>
              <a:t>IJ</a:t>
            </a:r>
            <a:r>
              <a:rPr sz="1500" spc="445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Tw Cen MT"/>
                <a:cs typeface="Tw Cen MT"/>
              </a:rPr>
              <a:t>Is</a:t>
            </a:r>
            <a:r>
              <a:rPr sz="2100" spc="-30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irreversible</a:t>
            </a:r>
            <a:r>
              <a:rPr sz="2100" spc="-15" dirty="0">
                <a:latin typeface="Tw Cen MT"/>
                <a:cs typeface="Tw Cen MT"/>
              </a:rPr>
              <a:t> </a:t>
            </a:r>
            <a:r>
              <a:rPr sz="2100" spc="-655" dirty="0">
                <a:latin typeface="Tw Cen MT"/>
                <a:cs typeface="Tw Cen MT"/>
              </a:rPr>
              <a:t>loss</a:t>
            </a:r>
            <a:r>
              <a:rPr sz="2100" dirty="0">
                <a:latin typeface="Tw Cen MT"/>
                <a:cs typeface="Tw Cen MT"/>
              </a:rPr>
              <a:t> of</a:t>
            </a:r>
            <a:r>
              <a:rPr sz="2100" spc="55" dirty="0">
                <a:latin typeface="Tw Cen MT"/>
                <a:cs typeface="Tw Cen MT"/>
              </a:rPr>
              <a:t> </a:t>
            </a:r>
            <a:r>
              <a:rPr sz="2100" dirty="0">
                <a:latin typeface="Tw Cen MT"/>
                <a:cs typeface="Tw Cen MT"/>
              </a:rPr>
              <a:t>renal </a:t>
            </a:r>
            <a:r>
              <a:rPr sz="2100" spc="-10" dirty="0">
                <a:latin typeface="Tw Cen MT"/>
                <a:cs typeface="Tw Cen MT"/>
              </a:rPr>
              <a:t>function</a:t>
            </a:r>
            <a:endParaRPr sz="2100">
              <a:latin typeface="Tw Cen MT"/>
              <a:cs typeface="Tw Cen MT"/>
            </a:endParaRPr>
          </a:p>
          <a:p>
            <a:pPr marR="4203700" algn="ctr">
              <a:lnSpc>
                <a:spcPct val="100000"/>
              </a:lnSpc>
              <a:spcBef>
                <a:spcPts val="575"/>
              </a:spcBef>
            </a:pPr>
            <a:r>
              <a:rPr sz="1500" spc="-755" dirty="0">
                <a:solidFill>
                  <a:srgbClr val="94B6D2"/>
                </a:solidFill>
                <a:latin typeface="Wingdings 2"/>
                <a:cs typeface="Wingdings 2"/>
              </a:rPr>
              <a:t>IJ</a:t>
            </a:r>
            <a:r>
              <a:rPr sz="1500" spc="45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100" spc="-780" dirty="0">
                <a:latin typeface="Tw Cen MT"/>
                <a:cs typeface="Tw Cen MT"/>
              </a:rPr>
              <a:t>Classification</a:t>
            </a:r>
            <a:r>
              <a:rPr sz="2100" spc="-50" dirty="0">
                <a:latin typeface="Tw Cen MT"/>
                <a:cs typeface="Tw Cen MT"/>
              </a:rPr>
              <a:t> :</a:t>
            </a:r>
            <a:endParaRPr sz="2100">
              <a:latin typeface="Tw Cen MT"/>
              <a:cs typeface="Tw Cen MT"/>
            </a:endParaRPr>
          </a:p>
          <a:p>
            <a:pPr marL="927100" indent="-228600">
              <a:lnSpc>
                <a:spcPct val="100000"/>
              </a:lnSpc>
              <a:spcBef>
                <a:spcPts val="484"/>
              </a:spcBef>
              <a:buClr>
                <a:srgbClr val="DD8047"/>
              </a:buClr>
              <a:buSzPct val="75000"/>
              <a:buFont typeface="Kepler Std Cn Subh"/>
              <a:buChar char="■"/>
              <a:tabLst>
                <a:tab pos="927100" algn="l"/>
                <a:tab pos="1840864" algn="l"/>
              </a:tabLst>
            </a:pPr>
            <a:r>
              <a:rPr sz="2000" dirty="0">
                <a:latin typeface="Tw Cen MT"/>
                <a:cs typeface="Tw Cen MT"/>
              </a:rPr>
              <a:t>S</a:t>
            </a:r>
            <a:r>
              <a:rPr sz="2000" spc="-5" dirty="0">
                <a:latin typeface="Tw Cen MT"/>
                <a:cs typeface="Tw Cen MT"/>
              </a:rPr>
              <a:t>tat</a:t>
            </a:r>
            <a:r>
              <a:rPr sz="2000" dirty="0">
                <a:latin typeface="Tw Cen MT"/>
                <a:cs typeface="Tw Cen MT"/>
              </a:rPr>
              <a:t>e	</a:t>
            </a:r>
            <a:r>
              <a:rPr sz="2000" spc="-5" dirty="0">
                <a:latin typeface="Tw Cen MT"/>
                <a:cs typeface="Tw Cen MT"/>
              </a:rPr>
              <a:t>GF</a:t>
            </a:r>
            <a:r>
              <a:rPr sz="2000" dirty="0">
                <a:latin typeface="Tw Cen MT"/>
                <a:cs typeface="Tw Cen MT"/>
              </a:rPr>
              <a:t>R</a:t>
            </a:r>
            <a:r>
              <a:rPr sz="2000" spc="-5" dirty="0">
                <a:latin typeface="Tw Cen MT"/>
                <a:cs typeface="Tw Cen MT"/>
              </a:rPr>
              <a:t> (</a:t>
            </a:r>
            <a:r>
              <a:rPr sz="2000" dirty="0">
                <a:latin typeface="Tw Cen MT"/>
                <a:cs typeface="Tw Cen MT"/>
              </a:rPr>
              <a:t>m</a:t>
            </a:r>
            <a:r>
              <a:rPr sz="2000" spc="-5" dirty="0">
                <a:latin typeface="Tw Cen MT"/>
                <a:cs typeface="Tw Cen MT"/>
              </a:rPr>
              <a:t>l</a:t>
            </a:r>
            <a:r>
              <a:rPr sz="2000" dirty="0">
                <a:latin typeface="Tw Cen MT"/>
                <a:cs typeface="Tw Cen MT"/>
              </a:rPr>
              <a:t>/m</a:t>
            </a:r>
            <a:r>
              <a:rPr sz="2000" spc="-5" dirty="0">
                <a:latin typeface="Tw Cen MT"/>
                <a:cs typeface="Tw Cen MT"/>
              </a:rPr>
              <a:t>n</a:t>
            </a:r>
            <a:r>
              <a:rPr sz="2000" dirty="0">
                <a:latin typeface="Tw Cen MT"/>
                <a:cs typeface="Tw Cen MT"/>
              </a:rPr>
              <a:t>/</a:t>
            </a:r>
            <a:r>
              <a:rPr sz="2000" spc="-5" dirty="0">
                <a:latin typeface="Tw Cen MT"/>
                <a:cs typeface="Tw Cen MT"/>
              </a:rPr>
              <a:t>1.73</a:t>
            </a:r>
            <a:r>
              <a:rPr sz="2000" dirty="0">
                <a:latin typeface="Tw Cen MT"/>
                <a:cs typeface="Tw Cen MT"/>
              </a:rPr>
              <a:t>m</a:t>
            </a:r>
            <a:r>
              <a:rPr sz="2000" spc="-5" dirty="0">
                <a:latin typeface="Tw Cen MT"/>
                <a:cs typeface="Tw Cen MT"/>
              </a:rPr>
              <a:t>2</a:t>
            </a:r>
            <a:r>
              <a:rPr sz="2000" dirty="0">
                <a:latin typeface="Tw Cen MT"/>
                <a:cs typeface="Tw Cen MT"/>
              </a:rPr>
              <a:t>)</a:t>
            </a:r>
            <a:endParaRPr sz="2000">
              <a:latin typeface="Tw Cen MT"/>
              <a:cs typeface="Tw Cen MT"/>
            </a:endParaRPr>
          </a:p>
          <a:p>
            <a:pPr marL="2755265" lvl="1" indent="-1828164">
              <a:lnSpc>
                <a:spcPct val="100000"/>
              </a:lnSpc>
              <a:spcBef>
                <a:spcPts val="505"/>
              </a:spcBef>
              <a:buAutoNum type="arabicPlain"/>
              <a:tabLst>
                <a:tab pos="2755265" algn="l"/>
                <a:tab pos="2755900" algn="l"/>
              </a:tabLst>
            </a:pPr>
            <a:r>
              <a:rPr sz="2000" dirty="0">
                <a:latin typeface="Tw Cen MT"/>
                <a:cs typeface="Tw Cen MT"/>
              </a:rPr>
              <a:t>normal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+</a:t>
            </a:r>
            <a:r>
              <a:rPr sz="2000" spc="15" dirty="0">
                <a:latin typeface="Tw Cen MT"/>
                <a:cs typeface="Tw Cen MT"/>
              </a:rPr>
              <a:t> </a:t>
            </a:r>
            <a:r>
              <a:rPr sz="2000" spc="-380" dirty="0">
                <a:latin typeface="Tw Cen MT"/>
                <a:cs typeface="Tw Cen MT"/>
              </a:rPr>
              <a:t>persistent</a:t>
            </a:r>
            <a:r>
              <a:rPr sz="2000" spc="-10" dirty="0">
                <a:latin typeface="Tw Cen MT"/>
                <a:cs typeface="Tw Cen MT"/>
              </a:rPr>
              <a:t> proteinuria</a:t>
            </a:r>
            <a:endParaRPr sz="2000">
              <a:latin typeface="Tw Cen MT"/>
              <a:cs typeface="Tw Cen MT"/>
            </a:endParaRPr>
          </a:p>
          <a:p>
            <a:pPr marL="2755265" lvl="1" indent="-1828164">
              <a:lnSpc>
                <a:spcPct val="100000"/>
              </a:lnSpc>
              <a:spcBef>
                <a:spcPts val="505"/>
              </a:spcBef>
              <a:buAutoNum type="arabicPlain"/>
              <a:tabLst>
                <a:tab pos="2755265" algn="l"/>
                <a:tab pos="2755900" algn="l"/>
              </a:tabLst>
            </a:pPr>
            <a:r>
              <a:rPr sz="2000" spc="-10" dirty="0">
                <a:latin typeface="Tw Cen MT"/>
                <a:cs typeface="Tw Cen MT"/>
              </a:rPr>
              <a:t>60-</a:t>
            </a:r>
            <a:r>
              <a:rPr sz="2000" dirty="0">
                <a:latin typeface="Tw Cen MT"/>
                <a:cs typeface="Tw Cen MT"/>
              </a:rPr>
              <a:t>89</a:t>
            </a:r>
            <a:r>
              <a:rPr sz="2000" spc="-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+</a:t>
            </a:r>
            <a:r>
              <a:rPr sz="2000" spc="5" dirty="0">
                <a:latin typeface="Tw Cen MT"/>
                <a:cs typeface="Tw Cen MT"/>
              </a:rPr>
              <a:t> </a:t>
            </a:r>
            <a:r>
              <a:rPr sz="2000" spc="-165" dirty="0">
                <a:latin typeface="Tw Cen MT"/>
                <a:cs typeface="Tw Cen MT"/>
              </a:rPr>
              <a:t>persistent </a:t>
            </a:r>
            <a:r>
              <a:rPr sz="2000" spc="-10" dirty="0">
                <a:latin typeface="Tw Cen MT"/>
                <a:cs typeface="Tw Cen MT"/>
              </a:rPr>
              <a:t>proteinuria</a:t>
            </a:r>
            <a:endParaRPr sz="2000">
              <a:latin typeface="Tw Cen MT"/>
              <a:cs typeface="Tw Cen MT"/>
            </a:endParaRPr>
          </a:p>
          <a:p>
            <a:pPr marL="2755265" lvl="1" indent="-1828164">
              <a:lnSpc>
                <a:spcPct val="100000"/>
              </a:lnSpc>
              <a:spcBef>
                <a:spcPts val="500"/>
              </a:spcBef>
              <a:buAutoNum type="arabicPlain"/>
              <a:tabLst>
                <a:tab pos="2755265" algn="l"/>
                <a:tab pos="2755900" algn="l"/>
              </a:tabLst>
            </a:pPr>
            <a:r>
              <a:rPr sz="2000" spc="-10" dirty="0">
                <a:latin typeface="Tw Cen MT"/>
                <a:cs typeface="Tw Cen MT"/>
              </a:rPr>
              <a:t>30-</a:t>
            </a:r>
            <a:r>
              <a:rPr sz="2000" spc="-25" dirty="0">
                <a:latin typeface="Tw Cen MT"/>
                <a:cs typeface="Tw Cen MT"/>
              </a:rPr>
              <a:t>59</a:t>
            </a:r>
            <a:endParaRPr sz="2000">
              <a:latin typeface="Tw Cen MT"/>
              <a:cs typeface="Tw Cen MT"/>
            </a:endParaRPr>
          </a:p>
          <a:p>
            <a:pPr marL="2755265" lvl="1" indent="-1828164">
              <a:lnSpc>
                <a:spcPct val="100000"/>
              </a:lnSpc>
              <a:spcBef>
                <a:spcPts val="480"/>
              </a:spcBef>
              <a:buAutoNum type="arabicPlain"/>
              <a:tabLst>
                <a:tab pos="2755265" algn="l"/>
                <a:tab pos="2755900" algn="l"/>
              </a:tabLst>
            </a:pPr>
            <a:r>
              <a:rPr sz="2000" spc="-10" dirty="0">
                <a:latin typeface="Tw Cen MT"/>
                <a:cs typeface="Tw Cen MT"/>
              </a:rPr>
              <a:t>15-</a:t>
            </a:r>
            <a:r>
              <a:rPr sz="2000" spc="-25" dirty="0">
                <a:latin typeface="Tw Cen MT"/>
                <a:cs typeface="Tw Cen MT"/>
              </a:rPr>
              <a:t>29</a:t>
            </a:r>
            <a:endParaRPr sz="2000">
              <a:latin typeface="Tw Cen MT"/>
              <a:cs typeface="Tw Cen MT"/>
            </a:endParaRPr>
          </a:p>
          <a:p>
            <a:pPr marL="2755265" lvl="1" indent="-1828164">
              <a:lnSpc>
                <a:spcPct val="100000"/>
              </a:lnSpc>
              <a:spcBef>
                <a:spcPts val="505"/>
              </a:spcBef>
              <a:buAutoNum type="arabicPlain"/>
              <a:tabLst>
                <a:tab pos="2755265" algn="l"/>
                <a:tab pos="2755900" algn="l"/>
              </a:tabLst>
            </a:pPr>
            <a:r>
              <a:rPr sz="2000" dirty="0">
                <a:latin typeface="Tw Cen MT"/>
                <a:cs typeface="Tw Cen MT"/>
              </a:rPr>
              <a:t>&lt;15</a:t>
            </a:r>
            <a:r>
              <a:rPr sz="2000" spc="-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or</a:t>
            </a:r>
            <a:r>
              <a:rPr sz="2000" spc="-1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renal</a:t>
            </a:r>
            <a:r>
              <a:rPr sz="2000" spc="-10" dirty="0">
                <a:latin typeface="Tw Cen MT"/>
                <a:cs typeface="Tw Cen MT"/>
              </a:rPr>
              <a:t> </a:t>
            </a:r>
            <a:r>
              <a:rPr sz="2000" spc="-1120" dirty="0">
                <a:latin typeface="Tw Cen MT"/>
                <a:cs typeface="Tw Cen MT"/>
              </a:rPr>
              <a:t>replacement</a:t>
            </a:r>
            <a:r>
              <a:rPr sz="2000" spc="-10" dirty="0">
                <a:latin typeface="Tw Cen MT"/>
                <a:cs typeface="Tw Cen MT"/>
              </a:rPr>
              <a:t> therapy</a:t>
            </a:r>
            <a:endParaRPr sz="2000">
              <a:latin typeface="Tw Cen MT"/>
              <a:cs typeface="Tw Cen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w Cen MT"/>
              <a:buAutoNum type="arabicPlain"/>
            </a:pPr>
            <a:endParaRPr sz="3100">
              <a:latin typeface="Tw Cen MT"/>
              <a:cs typeface="Tw Cen MT"/>
            </a:endParaRPr>
          </a:p>
          <a:p>
            <a:pPr marL="927100" indent="-228600">
              <a:lnSpc>
                <a:spcPct val="100000"/>
              </a:lnSpc>
              <a:spcBef>
                <a:spcPts val="5"/>
              </a:spcBef>
              <a:buClr>
                <a:srgbClr val="DD8047"/>
              </a:buClr>
              <a:buSzPct val="75000"/>
              <a:buFont typeface="Kepler Std Cn Subh"/>
              <a:buChar char="■"/>
              <a:tabLst>
                <a:tab pos="927100" algn="l"/>
              </a:tabLst>
            </a:pPr>
            <a:r>
              <a:rPr sz="2000" spc="-10" dirty="0">
                <a:latin typeface="Tw Cen MT"/>
                <a:cs typeface="Tw Cen MT"/>
              </a:rPr>
              <a:t>Persistent</a:t>
            </a:r>
            <a:r>
              <a:rPr sz="2000" spc="-4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at</a:t>
            </a:r>
            <a:r>
              <a:rPr sz="2000" spc="-3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least</a:t>
            </a:r>
            <a:r>
              <a:rPr sz="2000" spc="-3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for</a:t>
            </a:r>
            <a:r>
              <a:rPr sz="2000" spc="-3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3</a:t>
            </a:r>
            <a:r>
              <a:rPr sz="2000" spc="-30" dirty="0">
                <a:latin typeface="Tw Cen MT"/>
                <a:cs typeface="Tw Cen MT"/>
              </a:rPr>
              <a:t> </a:t>
            </a:r>
            <a:r>
              <a:rPr sz="2000" spc="-1620" dirty="0">
                <a:latin typeface="Tw Cen MT"/>
                <a:cs typeface="Tw Cen MT"/>
              </a:rPr>
              <a:t>months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7"/>
              </a:buClr>
              <a:buFont typeface="Kepler Std Cn Subh"/>
              <a:buChar char="■"/>
            </a:pPr>
            <a:endParaRPr sz="3100">
              <a:latin typeface="Tw Cen MT"/>
              <a:cs typeface="Tw Cen MT"/>
            </a:endParaRPr>
          </a:p>
          <a:p>
            <a:pPr marL="927100" indent="-228600">
              <a:lnSpc>
                <a:spcPct val="100000"/>
              </a:lnSpc>
              <a:buClr>
                <a:srgbClr val="DD8047"/>
              </a:buClr>
              <a:buSzPct val="75000"/>
              <a:buFont typeface="Kepler Std Cn Subh"/>
              <a:buChar char="■"/>
              <a:tabLst>
                <a:tab pos="927100" algn="l"/>
              </a:tabLst>
            </a:pPr>
            <a:r>
              <a:rPr sz="2000" spc="-5" dirty="0">
                <a:latin typeface="Tw Cen MT"/>
                <a:cs typeface="Tw Cen MT"/>
              </a:rPr>
              <a:t>E</a:t>
            </a:r>
            <a:r>
              <a:rPr sz="2000" dirty="0">
                <a:latin typeface="Tw Cen MT"/>
                <a:cs typeface="Tw Cen MT"/>
              </a:rPr>
              <a:t>SRD :</a:t>
            </a:r>
            <a:r>
              <a:rPr sz="2000" spc="-5" dirty="0">
                <a:latin typeface="Tw Cen MT"/>
                <a:cs typeface="Tw Cen MT"/>
              </a:rPr>
              <a:t> ad</a:t>
            </a:r>
            <a:r>
              <a:rPr sz="2000" spc="-45" dirty="0">
                <a:latin typeface="Tw Cen MT"/>
                <a:cs typeface="Tw Cen MT"/>
              </a:rPr>
              <a:t>v</a:t>
            </a:r>
            <a:r>
              <a:rPr sz="2000" spc="-5" dirty="0">
                <a:latin typeface="Tw Cen MT"/>
                <a:cs typeface="Tw Cen MT"/>
              </a:rPr>
              <a:t>an</a:t>
            </a:r>
            <a:r>
              <a:rPr sz="2000" spc="5" dirty="0">
                <a:latin typeface="Tw Cen MT"/>
                <a:cs typeface="Tw Cen MT"/>
              </a:rPr>
              <a:t>c</a:t>
            </a:r>
            <a:r>
              <a:rPr sz="2000" dirty="0">
                <a:latin typeface="Tw Cen MT"/>
                <a:cs typeface="Tw Cen MT"/>
              </a:rPr>
              <a:t>ed</a:t>
            </a:r>
            <a:r>
              <a:rPr sz="2000" spc="-1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CRF</a:t>
            </a:r>
            <a:r>
              <a:rPr sz="2000" spc="-5" dirty="0">
                <a:latin typeface="Tw Cen MT"/>
                <a:cs typeface="Tw Cen MT"/>
              </a:rPr>
              <a:t> r</a:t>
            </a:r>
            <a:r>
              <a:rPr sz="2000" dirty="0">
                <a:latin typeface="Tw Cen MT"/>
                <a:cs typeface="Tw Cen MT"/>
              </a:rPr>
              <a:t>e</a:t>
            </a:r>
            <a:r>
              <a:rPr sz="2000" spc="-5" dirty="0">
                <a:latin typeface="Tw Cen MT"/>
                <a:cs typeface="Tw Cen MT"/>
              </a:rPr>
              <a:t>quirin</a:t>
            </a:r>
            <a:r>
              <a:rPr sz="2000" dirty="0">
                <a:latin typeface="Tw Cen MT"/>
                <a:cs typeface="Tw Cen MT"/>
              </a:rPr>
              <a:t>g</a:t>
            </a:r>
            <a:r>
              <a:rPr sz="2000" spc="-10" dirty="0">
                <a:latin typeface="Tw Cen MT"/>
                <a:cs typeface="Tw Cen MT"/>
              </a:rPr>
              <a:t> </a:t>
            </a:r>
            <a:r>
              <a:rPr sz="2000" spc="-1995" dirty="0">
                <a:latin typeface="Tw Cen MT"/>
                <a:cs typeface="Tw Cen MT"/>
              </a:rPr>
              <a:t>dial</a:t>
            </a:r>
            <a:r>
              <a:rPr sz="2000" spc="-1989" dirty="0">
                <a:latin typeface="Tw Cen MT"/>
                <a:cs typeface="Tw Cen MT"/>
              </a:rPr>
              <a:t>y</a:t>
            </a:r>
            <a:r>
              <a:rPr sz="2000" spc="-1995" dirty="0">
                <a:latin typeface="Tw Cen MT"/>
                <a:cs typeface="Tw Cen MT"/>
              </a:rPr>
              <a:t>si</a:t>
            </a:r>
            <a:r>
              <a:rPr sz="2000" spc="-1989" dirty="0">
                <a:latin typeface="Tw Cen MT"/>
                <a:cs typeface="Tw Cen MT"/>
              </a:rPr>
              <a:t>s</a:t>
            </a:r>
            <a:r>
              <a:rPr sz="2000" spc="-1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or</a:t>
            </a:r>
            <a:r>
              <a:rPr sz="2000" spc="-1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t</a:t>
            </a:r>
            <a:r>
              <a:rPr sz="2000" spc="-25" dirty="0">
                <a:latin typeface="Tw Cen MT"/>
                <a:cs typeface="Tw Cen MT"/>
              </a:rPr>
              <a:t>r</a:t>
            </a:r>
            <a:r>
              <a:rPr sz="2000" spc="-5" dirty="0">
                <a:latin typeface="Tw Cen MT"/>
                <a:cs typeface="Tw Cen MT"/>
              </a:rPr>
              <a:t>ansplantati</a:t>
            </a:r>
            <a:r>
              <a:rPr sz="2000" dirty="0">
                <a:latin typeface="Tw Cen MT"/>
                <a:cs typeface="Tw Cen MT"/>
              </a:rPr>
              <a:t>on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31964"/>
            <a:ext cx="9144000" cy="44164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888" y="97535"/>
            <a:ext cx="8897620" cy="1786255"/>
            <a:chOff x="246888" y="97535"/>
            <a:chExt cx="8897620" cy="1786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" y="195071"/>
              <a:ext cx="8281416" cy="1118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8" y="97535"/>
              <a:ext cx="5437632" cy="17861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2647" y="228599"/>
              <a:ext cx="8153400" cy="990600"/>
            </a:xfrm>
            <a:custGeom>
              <a:avLst/>
              <a:gdLst/>
              <a:ahLst/>
              <a:cxnLst/>
              <a:rect l="l" t="t" r="r" b="b"/>
              <a:pathLst>
                <a:path w="8153400" h="990600">
                  <a:moveTo>
                    <a:pt x="81534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8153400" y="9906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94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835" y="204787"/>
              <a:ext cx="8201025" cy="1038225"/>
            </a:xfrm>
            <a:custGeom>
              <a:avLst/>
              <a:gdLst/>
              <a:ahLst/>
              <a:cxnLst/>
              <a:rect l="l" t="t" r="r" b="b"/>
              <a:pathLst>
                <a:path w="8201025" h="1038225">
                  <a:moveTo>
                    <a:pt x="8177212" y="0"/>
                  </a:moveTo>
                  <a:lnTo>
                    <a:pt x="23812" y="0"/>
                  </a:lnTo>
                  <a:lnTo>
                    <a:pt x="14543" y="1871"/>
                  </a:lnTo>
                  <a:lnTo>
                    <a:pt x="6974" y="6974"/>
                  </a:lnTo>
                  <a:lnTo>
                    <a:pt x="1871" y="14543"/>
                  </a:lnTo>
                  <a:lnTo>
                    <a:pt x="0" y="23812"/>
                  </a:lnTo>
                  <a:lnTo>
                    <a:pt x="0" y="1014412"/>
                  </a:lnTo>
                  <a:lnTo>
                    <a:pt x="1871" y="1023681"/>
                  </a:lnTo>
                  <a:lnTo>
                    <a:pt x="6974" y="1031250"/>
                  </a:lnTo>
                  <a:lnTo>
                    <a:pt x="14543" y="1036353"/>
                  </a:lnTo>
                  <a:lnTo>
                    <a:pt x="23812" y="1038225"/>
                  </a:lnTo>
                  <a:lnTo>
                    <a:pt x="8177212" y="1038225"/>
                  </a:lnTo>
                  <a:lnTo>
                    <a:pt x="8186481" y="1036353"/>
                  </a:lnTo>
                  <a:lnTo>
                    <a:pt x="8194050" y="1031250"/>
                  </a:lnTo>
                  <a:lnTo>
                    <a:pt x="8199153" y="1023681"/>
                  </a:lnTo>
                  <a:lnTo>
                    <a:pt x="8199422" y="1022350"/>
                  </a:lnTo>
                  <a:lnTo>
                    <a:pt x="19428" y="1022350"/>
                  </a:lnTo>
                  <a:lnTo>
                    <a:pt x="15875" y="1018796"/>
                  </a:lnTo>
                  <a:lnTo>
                    <a:pt x="15875" y="19428"/>
                  </a:lnTo>
                  <a:lnTo>
                    <a:pt x="19428" y="15875"/>
                  </a:lnTo>
                  <a:lnTo>
                    <a:pt x="8199422" y="15875"/>
                  </a:lnTo>
                  <a:lnTo>
                    <a:pt x="8199153" y="14543"/>
                  </a:lnTo>
                  <a:lnTo>
                    <a:pt x="8194050" y="6974"/>
                  </a:lnTo>
                  <a:lnTo>
                    <a:pt x="8186481" y="1871"/>
                  </a:lnTo>
                  <a:lnTo>
                    <a:pt x="8177212" y="0"/>
                  </a:lnTo>
                  <a:close/>
                </a:path>
                <a:path w="8201025" h="1038225">
                  <a:moveTo>
                    <a:pt x="8199422" y="15875"/>
                  </a:moveTo>
                  <a:lnTo>
                    <a:pt x="8181596" y="15875"/>
                  </a:lnTo>
                  <a:lnTo>
                    <a:pt x="8185150" y="19428"/>
                  </a:lnTo>
                  <a:lnTo>
                    <a:pt x="8185150" y="1018796"/>
                  </a:lnTo>
                  <a:lnTo>
                    <a:pt x="8181596" y="1022350"/>
                  </a:lnTo>
                  <a:lnTo>
                    <a:pt x="8199422" y="1022350"/>
                  </a:lnTo>
                  <a:lnTo>
                    <a:pt x="8201025" y="1014412"/>
                  </a:lnTo>
                  <a:lnTo>
                    <a:pt x="8201025" y="23812"/>
                  </a:lnTo>
                  <a:lnTo>
                    <a:pt x="8199422" y="15875"/>
                  </a:lnTo>
                  <a:close/>
                </a:path>
                <a:path w="8201025" h="1038225">
                  <a:moveTo>
                    <a:pt x="8169275" y="31750"/>
                  </a:moveTo>
                  <a:lnTo>
                    <a:pt x="31750" y="31750"/>
                  </a:lnTo>
                  <a:lnTo>
                    <a:pt x="31750" y="1006475"/>
                  </a:lnTo>
                  <a:lnTo>
                    <a:pt x="8169275" y="1006475"/>
                  </a:lnTo>
                  <a:lnTo>
                    <a:pt x="8169275" y="990600"/>
                  </a:lnTo>
                  <a:lnTo>
                    <a:pt x="47625" y="990600"/>
                  </a:lnTo>
                  <a:lnTo>
                    <a:pt x="47625" y="47625"/>
                  </a:lnTo>
                  <a:lnTo>
                    <a:pt x="8169275" y="47625"/>
                  </a:lnTo>
                  <a:lnTo>
                    <a:pt x="8169275" y="31750"/>
                  </a:lnTo>
                  <a:close/>
                </a:path>
                <a:path w="8201025" h="1038225">
                  <a:moveTo>
                    <a:pt x="8169275" y="47625"/>
                  </a:moveTo>
                  <a:lnTo>
                    <a:pt x="8153400" y="47625"/>
                  </a:lnTo>
                  <a:lnTo>
                    <a:pt x="8153400" y="990600"/>
                  </a:lnTo>
                  <a:lnTo>
                    <a:pt x="8169275" y="990600"/>
                  </a:lnTo>
                  <a:lnTo>
                    <a:pt x="8169275" y="47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2" y="950975"/>
              <a:ext cx="3998976" cy="8656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9311" y="950975"/>
              <a:ext cx="2008632" cy="86563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612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Menghitung</a:t>
            </a:r>
            <a:r>
              <a:rPr sz="5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-25" dirty="0">
                <a:solidFill>
                  <a:srgbClr val="FFFFFF"/>
                </a:solidFill>
              </a:rPr>
              <a:t>GFR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2589" y="1607820"/>
            <a:ext cx="1781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00" dirty="0">
                <a:latin typeface="Tw Cen MT"/>
                <a:cs typeface="Tw Cen MT"/>
              </a:rPr>
              <a:t>(ml/mnt)</a:t>
            </a:r>
            <a:r>
              <a:rPr sz="3200" spc="-1000" dirty="0">
                <a:latin typeface="Arial"/>
                <a:cs typeface="Arial"/>
              </a:rPr>
              <a:t>☺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987" y="1510284"/>
            <a:ext cx="435610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  <a:tabLst>
                <a:tab pos="956944" algn="l"/>
                <a:tab pos="4330065" algn="l"/>
              </a:tabLst>
            </a:pPr>
            <a:r>
              <a:rPr sz="3200" dirty="0">
                <a:latin typeface="Arial"/>
                <a:cs typeface="Arial"/>
              </a:rPr>
              <a:t>♂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50" dirty="0">
                <a:latin typeface="Tw Cen MT"/>
                <a:cs typeface="Tw Cen MT"/>
              </a:rPr>
              <a:t>:</a:t>
            </a:r>
            <a:r>
              <a:rPr sz="3200" dirty="0">
                <a:latin typeface="Tw Cen MT"/>
                <a:cs typeface="Tw Cen MT"/>
              </a:rPr>
              <a:t>	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(140</a:t>
            </a:r>
            <a:r>
              <a:rPr sz="3200" u="sng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–</a:t>
            </a:r>
            <a:r>
              <a:rPr sz="3200" u="sng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sz="3200" u="sng" spc="-484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umur)</a:t>
            </a:r>
            <a:r>
              <a:rPr sz="3200" u="sng" spc="80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x </a:t>
            </a:r>
            <a:r>
              <a:rPr sz="3200" u="sng" spc="-2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BB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	</a:t>
            </a:r>
            <a:endParaRPr sz="3200">
              <a:latin typeface="Tw Cen MT"/>
              <a:cs typeface="Tw Cen MT"/>
            </a:endParaRPr>
          </a:p>
          <a:p>
            <a:pPr marL="692785" algn="ctr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w Cen MT"/>
                <a:cs typeface="Tw Cen MT"/>
              </a:rPr>
              <a:t>72</a:t>
            </a:r>
            <a:r>
              <a:rPr sz="3200" spc="-5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x </a:t>
            </a:r>
            <a:r>
              <a:rPr sz="3200" spc="-25" dirty="0">
                <a:latin typeface="Tw Cen MT"/>
                <a:cs typeface="Tw Cen MT"/>
              </a:rPr>
              <a:t>cr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387" y="3285235"/>
            <a:ext cx="3284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w Cen MT"/>
                <a:cs typeface="Tw Cen MT"/>
              </a:rPr>
              <a:t>Wanita: </a:t>
            </a:r>
            <a:r>
              <a:rPr sz="3600" spc="-1455" dirty="0">
                <a:latin typeface="Arial"/>
                <a:cs typeface="Arial"/>
              </a:rPr>
              <a:t>♂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Tw Cen MT"/>
                <a:cs typeface="Tw Cen MT"/>
              </a:rPr>
              <a:t>x</a:t>
            </a:r>
            <a:r>
              <a:rPr sz="3600" spc="-10" dirty="0">
                <a:latin typeface="Tw Cen MT"/>
                <a:cs typeface="Tw Cen MT"/>
              </a:rPr>
              <a:t> </a:t>
            </a:r>
            <a:r>
              <a:rPr sz="3600" spc="-20" dirty="0">
                <a:latin typeface="Tw Cen MT"/>
                <a:cs typeface="Tw Cen MT"/>
              </a:rPr>
              <a:t>0.85</a:t>
            </a:r>
            <a:endParaRPr sz="3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543" y="1620094"/>
            <a:ext cx="881886" cy="4642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810" y="2316497"/>
            <a:ext cx="1438866" cy="6499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4904" y="4080722"/>
            <a:ext cx="5848297" cy="19035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08867" y="529062"/>
            <a:ext cx="0" cy="5223510"/>
          </a:xfrm>
          <a:custGeom>
            <a:avLst/>
            <a:gdLst/>
            <a:ahLst/>
            <a:cxnLst/>
            <a:rect l="l" t="t" r="r" b="b"/>
            <a:pathLst>
              <a:path h="5223510">
                <a:moveTo>
                  <a:pt x="0" y="5223030"/>
                </a:moveTo>
                <a:lnTo>
                  <a:pt x="0" y="0"/>
                </a:lnTo>
              </a:path>
            </a:pathLst>
          </a:custGeom>
          <a:ln w="34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9431" y="1527241"/>
            <a:ext cx="0" cy="557530"/>
          </a:xfrm>
          <a:custGeom>
            <a:avLst/>
            <a:gdLst/>
            <a:ahLst/>
            <a:cxnLst/>
            <a:rect l="l" t="t" r="r" b="b"/>
            <a:pathLst>
              <a:path h="557530">
                <a:moveTo>
                  <a:pt x="0" y="557122"/>
                </a:moveTo>
                <a:lnTo>
                  <a:pt x="0" y="0"/>
                </a:lnTo>
              </a:path>
            </a:pathLst>
          </a:custGeom>
          <a:ln w="34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1970" y="645129"/>
            <a:ext cx="0" cy="5107305"/>
          </a:xfrm>
          <a:custGeom>
            <a:avLst/>
            <a:gdLst/>
            <a:ahLst/>
            <a:cxnLst/>
            <a:rect l="l" t="t" r="r" b="b"/>
            <a:pathLst>
              <a:path h="5107305">
                <a:moveTo>
                  <a:pt x="0" y="5106963"/>
                </a:moveTo>
                <a:lnTo>
                  <a:pt x="0" y="0"/>
                </a:lnTo>
              </a:path>
            </a:pathLst>
          </a:custGeom>
          <a:ln w="34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8486" y="401388"/>
            <a:ext cx="394970" cy="0"/>
          </a:xfrm>
          <a:custGeom>
            <a:avLst/>
            <a:gdLst/>
            <a:ahLst/>
            <a:cxnLst/>
            <a:rect l="l" t="t" r="r" b="b"/>
            <a:pathLst>
              <a:path w="394969">
                <a:moveTo>
                  <a:pt x="0" y="0"/>
                </a:moveTo>
                <a:lnTo>
                  <a:pt x="394527" y="0"/>
                </a:lnTo>
              </a:path>
            </a:pathLst>
          </a:custGeom>
          <a:ln w="11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545" y="401388"/>
            <a:ext cx="905510" cy="0"/>
          </a:xfrm>
          <a:custGeom>
            <a:avLst/>
            <a:gdLst/>
            <a:ahLst/>
            <a:cxnLst/>
            <a:rect l="l" t="t" r="r" b="b"/>
            <a:pathLst>
              <a:path w="905510">
                <a:moveTo>
                  <a:pt x="0" y="0"/>
                </a:moveTo>
                <a:lnTo>
                  <a:pt x="905093" y="0"/>
                </a:lnTo>
              </a:path>
            </a:pathLst>
          </a:custGeom>
          <a:ln w="11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9426" y="412994"/>
            <a:ext cx="2065655" cy="0"/>
          </a:xfrm>
          <a:custGeom>
            <a:avLst/>
            <a:gdLst/>
            <a:ahLst/>
            <a:cxnLst/>
            <a:rect l="l" t="t" r="r" b="b"/>
            <a:pathLst>
              <a:path w="2065654">
                <a:moveTo>
                  <a:pt x="0" y="0"/>
                </a:moveTo>
                <a:lnTo>
                  <a:pt x="2065469" y="0"/>
                </a:lnTo>
              </a:path>
            </a:pathLst>
          </a:custGeom>
          <a:ln w="2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660" y="563882"/>
            <a:ext cx="928369" cy="0"/>
          </a:xfrm>
          <a:custGeom>
            <a:avLst/>
            <a:gdLst/>
            <a:ahLst/>
            <a:cxnLst/>
            <a:rect l="l" t="t" r="r" b="b"/>
            <a:pathLst>
              <a:path w="928369">
                <a:moveTo>
                  <a:pt x="0" y="0"/>
                </a:moveTo>
                <a:lnTo>
                  <a:pt x="928300" y="0"/>
                </a:lnTo>
              </a:path>
            </a:pathLst>
          </a:custGeom>
          <a:ln w="34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6223" y="2037937"/>
            <a:ext cx="4061460" cy="0"/>
          </a:xfrm>
          <a:custGeom>
            <a:avLst/>
            <a:gdLst/>
            <a:ahLst/>
            <a:cxnLst/>
            <a:rect l="l" t="t" r="r" b="b"/>
            <a:pathLst>
              <a:path w="4061460">
                <a:moveTo>
                  <a:pt x="0" y="0"/>
                </a:moveTo>
                <a:lnTo>
                  <a:pt x="4061316" y="0"/>
                </a:lnTo>
              </a:path>
            </a:pathLst>
          </a:custGeom>
          <a:ln w="11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3204" y="2618273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734" y="0"/>
                </a:lnTo>
              </a:path>
            </a:pathLst>
          </a:custGeom>
          <a:ln w="2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490" y="3337891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506" y="0"/>
                </a:lnTo>
              </a:path>
            </a:pathLst>
          </a:custGeom>
          <a:ln w="11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7541" y="4788733"/>
            <a:ext cx="1972945" cy="0"/>
          </a:xfrm>
          <a:custGeom>
            <a:avLst/>
            <a:gdLst/>
            <a:ahLst/>
            <a:cxnLst/>
            <a:rect l="l" t="t" r="r" b="b"/>
            <a:pathLst>
              <a:path w="1972945">
                <a:moveTo>
                  <a:pt x="0" y="0"/>
                </a:moveTo>
                <a:lnTo>
                  <a:pt x="1972638" y="0"/>
                </a:lnTo>
              </a:path>
            </a:pathLst>
          </a:custGeom>
          <a:ln w="34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4148" y="4788733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5">
                <a:moveTo>
                  <a:pt x="0" y="0"/>
                </a:moveTo>
                <a:lnTo>
                  <a:pt x="1206790" y="0"/>
                </a:lnTo>
              </a:path>
            </a:pathLst>
          </a:custGeom>
          <a:ln w="34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0751" y="5055687"/>
            <a:ext cx="580390" cy="0"/>
          </a:xfrm>
          <a:custGeom>
            <a:avLst/>
            <a:gdLst/>
            <a:ahLst/>
            <a:cxnLst/>
            <a:rect l="l" t="t" r="r" b="b"/>
            <a:pathLst>
              <a:path w="580389">
                <a:moveTo>
                  <a:pt x="0" y="0"/>
                </a:moveTo>
                <a:lnTo>
                  <a:pt x="580187" y="0"/>
                </a:lnTo>
              </a:path>
            </a:pathLst>
          </a:custGeom>
          <a:ln w="5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20751" y="5253002"/>
            <a:ext cx="464184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0" y="0"/>
                </a:moveTo>
                <a:lnTo>
                  <a:pt x="464150" y="0"/>
                </a:lnTo>
              </a:path>
            </a:pathLst>
          </a:custGeom>
          <a:ln w="464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19236" y="5717271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7545" y="0"/>
                </a:lnTo>
              </a:path>
            </a:pathLst>
          </a:custGeom>
          <a:ln w="34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660" y="5717271"/>
            <a:ext cx="2599690" cy="0"/>
          </a:xfrm>
          <a:custGeom>
            <a:avLst/>
            <a:gdLst/>
            <a:ahLst/>
            <a:cxnLst/>
            <a:rect l="l" t="t" r="r" b="b"/>
            <a:pathLst>
              <a:path w="2599690">
                <a:moveTo>
                  <a:pt x="0" y="0"/>
                </a:moveTo>
                <a:lnTo>
                  <a:pt x="2599242" y="0"/>
                </a:lnTo>
              </a:path>
            </a:pathLst>
          </a:custGeom>
          <a:ln w="34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08110" y="5844945"/>
            <a:ext cx="2808605" cy="0"/>
          </a:xfrm>
          <a:custGeom>
            <a:avLst/>
            <a:gdLst/>
            <a:ahLst/>
            <a:cxnLst/>
            <a:rect l="l" t="t" r="r" b="b"/>
            <a:pathLst>
              <a:path w="2808604">
                <a:moveTo>
                  <a:pt x="0" y="0"/>
                </a:moveTo>
                <a:lnTo>
                  <a:pt x="2808108" y="0"/>
                </a:lnTo>
              </a:path>
            </a:pathLst>
          </a:custGeom>
          <a:ln w="11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54845" y="382239"/>
            <a:ext cx="15208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0350" algn="l"/>
              </a:tabLst>
            </a:pPr>
            <a:r>
              <a:rPr sz="1600" u="sng" dirty="0">
                <a:solidFill>
                  <a:srgbClr val="908E89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u="sng" spc="80" dirty="0">
                <a:solidFill>
                  <a:srgbClr val="908E89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Genttk</a:t>
            </a:r>
            <a:r>
              <a:rPr sz="1600" spc="210" dirty="0">
                <a:solidFill>
                  <a:srgbClr val="908E89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908E89"/>
                </a:solidFill>
                <a:latin typeface="Times New Roman"/>
                <a:cs typeface="Times New Roman"/>
              </a:rPr>
              <a:t>flctors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8931" y="64252"/>
            <a:ext cx="23495" cy="747395"/>
          </a:xfrm>
          <a:custGeom>
            <a:avLst/>
            <a:gdLst/>
            <a:ahLst/>
            <a:cxnLst/>
            <a:rect l="l" t="t" r="r" b="b"/>
            <a:pathLst>
              <a:path w="23494" h="747395">
                <a:moveTo>
                  <a:pt x="23207" y="747084"/>
                </a:moveTo>
                <a:lnTo>
                  <a:pt x="0" y="747084"/>
                </a:lnTo>
                <a:lnTo>
                  <a:pt x="0" y="0"/>
                </a:lnTo>
                <a:lnTo>
                  <a:pt x="23207" y="0"/>
                </a:lnTo>
                <a:lnTo>
                  <a:pt x="23207" y="747084"/>
                </a:lnTo>
                <a:close/>
              </a:path>
            </a:pathLst>
          </a:custGeom>
          <a:solidFill>
            <a:srgbClr val="DF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4798" y="64252"/>
            <a:ext cx="23495" cy="747395"/>
          </a:xfrm>
          <a:custGeom>
            <a:avLst/>
            <a:gdLst/>
            <a:ahLst/>
            <a:cxnLst/>
            <a:rect l="l" t="t" r="r" b="b"/>
            <a:pathLst>
              <a:path w="23495" h="747395">
                <a:moveTo>
                  <a:pt x="23207" y="747084"/>
                </a:moveTo>
                <a:lnTo>
                  <a:pt x="0" y="747084"/>
                </a:lnTo>
                <a:lnTo>
                  <a:pt x="0" y="0"/>
                </a:lnTo>
                <a:lnTo>
                  <a:pt x="23207" y="0"/>
                </a:lnTo>
                <a:lnTo>
                  <a:pt x="23207" y="747084"/>
                </a:lnTo>
                <a:close/>
              </a:path>
            </a:pathLst>
          </a:custGeom>
          <a:solidFill>
            <a:srgbClr val="F9D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036232" y="73209"/>
            <a:ext cx="5622290" cy="682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spc="-220" dirty="0">
                <a:solidFill>
                  <a:srgbClr val="C8C8C8"/>
                </a:solidFill>
                <a:latin typeface="Arial"/>
                <a:cs typeface="Arial"/>
              </a:rPr>
              <a:t>:</a:t>
            </a:r>
            <a:r>
              <a:rPr sz="4300" spc="-220" dirty="0">
                <a:solidFill>
                  <a:srgbClr val="363636"/>
                </a:solidFill>
                <a:latin typeface="Arial"/>
                <a:cs typeface="Arial"/>
              </a:rPr>
              <a:t>-</a:t>
            </a:r>
            <a:r>
              <a:rPr sz="4300" spc="-235" dirty="0">
                <a:solidFill>
                  <a:srgbClr val="363636"/>
                </a:solidFill>
                <a:latin typeface="Arial"/>
                <a:cs typeface="Arial"/>
              </a:rPr>
              <a:t>-----</a:t>
            </a:r>
            <a:r>
              <a:rPr sz="4300" spc="-254" dirty="0">
                <a:solidFill>
                  <a:srgbClr val="363636"/>
                </a:solidFill>
                <a:latin typeface="Arial"/>
                <a:cs typeface="Arial"/>
              </a:rPr>
              <a:t>1""'"-</a:t>
            </a:r>
            <a:r>
              <a:rPr sz="4300" spc="-235" dirty="0">
                <a:solidFill>
                  <a:srgbClr val="363636"/>
                </a:solidFill>
                <a:latin typeface="Arial"/>
                <a:cs typeface="Arial"/>
              </a:rPr>
              <a:t>---</a:t>
            </a:r>
            <a:r>
              <a:rPr sz="4300" spc="-35" dirty="0">
                <a:solidFill>
                  <a:srgbClr val="363636"/>
                </a:solidFill>
                <a:latin typeface="Arial"/>
                <a:cs typeface="Arial"/>
              </a:rPr>
              <a:t>•</a:t>
            </a:r>
            <a:r>
              <a:rPr sz="4300" spc="-1895" dirty="0">
                <a:solidFill>
                  <a:srgbClr val="EBC3A3"/>
                </a:solidFill>
                <a:latin typeface="Arial"/>
                <a:cs typeface="Arial"/>
              </a:rPr>
              <a:t>1</a:t>
            </a:r>
            <a:r>
              <a:rPr sz="1600" spc="-45" dirty="0">
                <a:solidFill>
                  <a:srgbClr val="9A744F"/>
                </a:solidFill>
                <a:latin typeface="Times New Roman"/>
                <a:cs typeface="Times New Roman"/>
              </a:rPr>
              <a:t>E</a:t>
            </a:r>
            <a:r>
              <a:rPr sz="1600" spc="-35" dirty="0">
                <a:solidFill>
                  <a:srgbClr val="9A744F"/>
                </a:solidFill>
                <a:latin typeface="Times New Roman"/>
                <a:cs typeface="Times New Roman"/>
              </a:rPr>
              <a:t>nv,ron</a:t>
            </a:r>
            <a:r>
              <a:rPr sz="1600" spc="-45" dirty="0">
                <a:solidFill>
                  <a:srgbClr val="9A744F"/>
                </a:solidFill>
                <a:latin typeface="Times New Roman"/>
                <a:cs typeface="Times New Roman"/>
              </a:rPr>
              <a:t>me</a:t>
            </a:r>
            <a:r>
              <a:rPr sz="1600" spc="-35" dirty="0">
                <a:solidFill>
                  <a:srgbClr val="9A744F"/>
                </a:solidFill>
                <a:latin typeface="Times New Roman"/>
                <a:cs typeface="Times New Roman"/>
              </a:rPr>
              <a:t>n</a:t>
            </a:r>
            <a:r>
              <a:rPr sz="1600" spc="-45" dirty="0">
                <a:solidFill>
                  <a:srgbClr val="9A744F"/>
                </a:solidFill>
                <a:latin typeface="Times New Roman"/>
                <a:cs typeface="Times New Roman"/>
              </a:rPr>
              <a:t>ta</a:t>
            </a:r>
            <a:r>
              <a:rPr sz="1600" u="sng" spc="-35" dirty="0">
                <a:solidFill>
                  <a:srgbClr val="9A744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600" u="sng" spc="455" dirty="0">
                <a:solidFill>
                  <a:srgbClr val="9A744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sng" dirty="0">
                <a:solidFill>
                  <a:srgbClr val="9A744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fict0&lt;s</a:t>
            </a:r>
            <a:r>
              <a:rPr sz="1450" u="sng" spc="270" dirty="0">
                <a:solidFill>
                  <a:srgbClr val="9A744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sng" spc="1420" dirty="0">
                <a:solidFill>
                  <a:srgbClr val="363636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1450" spc="1420" dirty="0">
                <a:solidFill>
                  <a:srgbClr val="363636"/>
                </a:solidFill>
                <a:latin typeface="Times New Roman"/>
                <a:cs typeface="Times New Roman"/>
              </a:rPr>
              <a:t>--</a:t>
            </a:r>
            <a:r>
              <a:rPr sz="1450" spc="1370" dirty="0">
                <a:solidFill>
                  <a:srgbClr val="363636"/>
                </a:solidFill>
                <a:latin typeface="Times New Roman"/>
                <a:cs typeface="Times New Roman"/>
              </a:rPr>
              <a:t>-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23669" y="101654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93" y="0"/>
                </a:lnTo>
              </a:path>
            </a:pathLst>
          </a:custGeom>
          <a:ln w="12735">
            <a:solidFill>
              <a:srgbClr val="367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78784" y="1016545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800681" y="0"/>
                </a:lnTo>
              </a:path>
              <a:path w="1153160">
                <a:moveTo>
                  <a:pt x="804942" y="0"/>
                </a:moveTo>
                <a:lnTo>
                  <a:pt x="1153055" y="0"/>
                </a:lnTo>
              </a:path>
            </a:pathLst>
          </a:custGeom>
          <a:ln w="12733">
            <a:solidFill>
              <a:srgbClr val="367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610971" y="373452"/>
            <a:ext cx="1555115" cy="782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-25" dirty="0">
                <a:solidFill>
                  <a:srgbClr val="36749E"/>
                </a:solidFill>
                <a:latin typeface="Arial"/>
                <a:cs typeface="Arial"/>
              </a:rPr>
              <a:t>■</a:t>
            </a:r>
            <a:r>
              <a:rPr sz="2200" b="1" spc="-25" dirty="0">
                <a:solidFill>
                  <a:srgbClr val="36749E"/>
                </a:solidFill>
                <a:latin typeface="Times New Roman"/>
                <a:cs typeface="Times New Roman"/>
              </a:rPr>
              <a:t>,j@:</a:t>
            </a:r>
            <a:r>
              <a:rPr sz="2200" b="1" spc="-95" dirty="0">
                <a:solidFill>
                  <a:srgbClr val="36749E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36749E"/>
                </a:solidFill>
                <a:latin typeface="Times New Roman"/>
                <a:cs typeface="Times New Roman"/>
              </a:rPr>
              <a:t>jl.</a:t>
            </a:r>
            <a:r>
              <a:rPr sz="4950" spc="-20" dirty="0">
                <a:solidFill>
                  <a:srgbClr val="36749E"/>
                </a:solidFill>
                <a:latin typeface="Arial"/>
                <a:cs typeface="Arial"/>
              </a:rPr>
              <a:t>■</a:t>
            </a:r>
            <a:endParaRPr sz="49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83592" y="1441279"/>
            <a:ext cx="847090" cy="173990"/>
            <a:chOff x="5983592" y="1441279"/>
            <a:chExt cx="847090" cy="173990"/>
          </a:xfrm>
        </p:grpSpPr>
        <p:sp>
          <p:nvSpPr>
            <p:cNvPr id="30" name="object 30"/>
            <p:cNvSpPr/>
            <p:nvPr/>
          </p:nvSpPr>
          <p:spPr>
            <a:xfrm>
              <a:off x="5983592" y="1441279"/>
              <a:ext cx="847090" cy="173990"/>
            </a:xfrm>
            <a:custGeom>
              <a:avLst/>
              <a:gdLst/>
              <a:ahLst/>
              <a:cxnLst/>
              <a:rect l="l" t="t" r="r" b="b"/>
              <a:pathLst>
                <a:path w="847090" h="173990">
                  <a:moveTo>
                    <a:pt x="847074" y="173740"/>
                  </a:moveTo>
                  <a:lnTo>
                    <a:pt x="0" y="173740"/>
                  </a:lnTo>
                  <a:lnTo>
                    <a:pt x="0" y="0"/>
                  </a:lnTo>
                  <a:lnTo>
                    <a:pt x="847074" y="0"/>
                  </a:lnTo>
                  <a:lnTo>
                    <a:pt x="847074" y="173740"/>
                  </a:lnTo>
                  <a:close/>
                </a:path>
              </a:pathLst>
            </a:custGeom>
            <a:solidFill>
              <a:srgbClr val="DF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83596" y="1540691"/>
              <a:ext cx="798830" cy="0"/>
            </a:xfrm>
            <a:custGeom>
              <a:avLst/>
              <a:gdLst/>
              <a:ahLst/>
              <a:cxnLst/>
              <a:rect l="l" t="t" r="r" b="b"/>
              <a:pathLst>
                <a:path w="798829">
                  <a:moveTo>
                    <a:pt x="0" y="0"/>
                  </a:moveTo>
                  <a:lnTo>
                    <a:pt x="798339" y="0"/>
                  </a:lnTo>
                </a:path>
              </a:pathLst>
            </a:custGeom>
            <a:ln w="11204">
              <a:solidFill>
                <a:srgbClr val="C7C7C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769236" y="1433615"/>
            <a:ext cx="1206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70" dirty="0">
                <a:solidFill>
                  <a:srgbClr val="C8C8C8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8472" y="1195485"/>
            <a:ext cx="3446145" cy="8032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600" u="heavy" dirty="0">
                <a:solidFill>
                  <a:srgbClr val="908E89"/>
                </a:solidFill>
                <a:uFill>
                  <a:solidFill>
                    <a:srgbClr val="908E89"/>
                  </a:solidFill>
                </a:uFill>
                <a:latin typeface="Times New Roman"/>
                <a:cs typeface="Times New Roman"/>
              </a:rPr>
              <a:t>P3thogenic</a:t>
            </a:r>
            <a:r>
              <a:rPr sz="1600" u="heavy" spc="135" dirty="0">
                <a:solidFill>
                  <a:srgbClr val="908E89"/>
                </a:solidFill>
                <a:uFill>
                  <a:solidFill>
                    <a:srgbClr val="908E8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heavy" spc="70" dirty="0">
                <a:solidFill>
                  <a:srgbClr val="908E89"/>
                </a:solidFill>
                <a:uFill>
                  <a:solidFill>
                    <a:srgbClr val="908E89"/>
                  </a:solidFill>
                </a:uFill>
                <a:latin typeface="Arial"/>
                <a:cs typeface="Arial"/>
              </a:rPr>
              <a:t>mKhanisms</a:t>
            </a:r>
            <a:r>
              <a:rPr sz="1450" spc="220" dirty="0">
                <a:solidFill>
                  <a:srgbClr val="908E89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908E89"/>
                </a:solidFill>
                <a:latin typeface="Arial"/>
                <a:cs typeface="Arial"/>
              </a:rPr>
              <a:t>of</a:t>
            </a:r>
            <a:r>
              <a:rPr sz="1450" spc="40" dirty="0">
                <a:solidFill>
                  <a:srgbClr val="908E89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908E89"/>
                </a:solidFill>
                <a:latin typeface="Arial"/>
                <a:cs typeface="Arial"/>
              </a:rPr>
              <a:t>kidney</a:t>
            </a:r>
            <a:r>
              <a:rPr sz="1450" spc="165" dirty="0">
                <a:solidFill>
                  <a:srgbClr val="908E89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A3A19C"/>
                </a:solidFill>
                <a:latin typeface="Arial"/>
                <a:cs typeface="Arial"/>
              </a:rPr>
              <a:t>,njury</a:t>
            </a:r>
            <a:endParaRPr sz="1450">
              <a:latin typeface="Arial"/>
              <a:cs typeface="Arial"/>
            </a:endParaRPr>
          </a:p>
          <a:p>
            <a:pPr marL="1219200">
              <a:lnSpc>
                <a:spcPts val="1830"/>
              </a:lnSpc>
              <a:spcBef>
                <a:spcPts val="275"/>
              </a:spcBef>
            </a:pPr>
            <a:r>
              <a:rPr sz="1600" spc="-10" dirty="0">
                <a:solidFill>
                  <a:srgbClr val="747474"/>
                </a:solidFill>
                <a:latin typeface="Times New Roman"/>
                <a:cs typeface="Times New Roman"/>
              </a:rPr>
              <a:t>Hyperg</a:t>
            </a:r>
            <a:r>
              <a:rPr sz="1600" spc="-10" dirty="0">
                <a:solidFill>
                  <a:srgbClr val="908E89"/>
                </a:solidFill>
                <a:latin typeface="Times New Roman"/>
                <a:cs typeface="Times New Roman"/>
              </a:rPr>
              <a:t>l</a:t>
            </a:r>
            <a:r>
              <a:rPr sz="1600" spc="-10" dirty="0">
                <a:solidFill>
                  <a:srgbClr val="747474"/>
                </a:solidFill>
                <a:latin typeface="Times New Roman"/>
                <a:cs typeface="Times New Roman"/>
              </a:rPr>
              <a:t>y</a:t>
            </a:r>
            <a:r>
              <a:rPr sz="1600" spc="-10" dirty="0">
                <a:solidFill>
                  <a:srgbClr val="908E89"/>
                </a:solidFill>
                <a:latin typeface="Times New Roman"/>
                <a:cs typeface="Times New Roman"/>
              </a:rPr>
              <a:t>t</a:t>
            </a:r>
            <a:r>
              <a:rPr sz="1600" spc="-10" dirty="0">
                <a:solidFill>
                  <a:srgbClr val="747474"/>
                </a:solidFill>
                <a:latin typeface="Times New Roman"/>
                <a:cs typeface="Times New Roman"/>
              </a:rPr>
              <a:t>em</a:t>
            </a:r>
            <a:r>
              <a:rPr sz="1600" spc="-10" dirty="0">
                <a:solidFill>
                  <a:srgbClr val="908E89"/>
                </a:solidFill>
                <a:latin typeface="Times New Roman"/>
                <a:cs typeface="Times New Roman"/>
              </a:rPr>
              <a:t>i</a:t>
            </a:r>
            <a:r>
              <a:rPr sz="1600" spc="-10" dirty="0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32384">
              <a:lnSpc>
                <a:spcPts val="1830"/>
              </a:lnSpc>
            </a:pPr>
            <a:r>
              <a:rPr sz="1600" dirty="0">
                <a:solidFill>
                  <a:srgbClr val="747474"/>
                </a:solidFill>
                <a:latin typeface="Times New Roman"/>
                <a:cs typeface="Times New Roman"/>
              </a:rPr>
              <a:t>lw\</a:t>
            </a:r>
            <a:r>
              <a:rPr sz="1600" dirty="0">
                <a:solidFill>
                  <a:srgbClr val="908E89"/>
                </a:solidFill>
                <a:latin typeface="Times New Roman"/>
                <a:cs typeface="Times New Roman"/>
              </a:rPr>
              <a:t>,</a:t>
            </a:r>
            <a:r>
              <a:rPr sz="1600" dirty="0">
                <a:solidFill>
                  <a:srgbClr val="747474"/>
                </a:solidFill>
                <a:latin typeface="Times New Roman"/>
                <a:cs typeface="Times New Roman"/>
              </a:rPr>
              <a:t>ri</a:t>
            </a:r>
            <a:r>
              <a:rPr sz="1600" dirty="0">
                <a:solidFill>
                  <a:srgbClr val="908E89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908E89"/>
                </a:solidFill>
                <a:latin typeface="Times New Roman"/>
                <a:cs typeface="Times New Roman"/>
              </a:rPr>
              <a:t>n</a:t>
            </a:r>
            <a:r>
              <a:rPr sz="1600" dirty="0">
                <a:solidFill>
                  <a:srgbClr val="747474"/>
                </a:solidFill>
                <a:latin typeface="Times New Roman"/>
                <a:cs typeface="Times New Roman"/>
              </a:rPr>
              <a:t>g,otens</a:t>
            </a:r>
            <a:r>
              <a:rPr sz="1600" dirty="0">
                <a:solidFill>
                  <a:srgbClr val="908E89"/>
                </a:solidFill>
                <a:latin typeface="Times New Roman"/>
                <a:cs typeface="Times New Roman"/>
              </a:rPr>
              <a:t>i</a:t>
            </a:r>
            <a:r>
              <a:rPr sz="1600" dirty="0">
                <a:solidFill>
                  <a:srgbClr val="747474"/>
                </a:solidFill>
                <a:latin typeface="Times New Roman"/>
                <a:cs typeface="Times New Roman"/>
              </a:rPr>
              <a:t>n</a:t>
            </a:r>
            <a:r>
              <a:rPr sz="1600" dirty="0">
                <a:solidFill>
                  <a:srgbClr val="908E89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747474"/>
                </a:solidFill>
                <a:latin typeface="Times New Roman"/>
                <a:cs typeface="Times New Roman"/>
              </a:rPr>
              <a:t>Aldasleron</a:t>
            </a:r>
            <a:r>
              <a:rPr sz="1600" dirty="0">
                <a:solidFill>
                  <a:srgbClr val="908E89"/>
                </a:solidFill>
                <a:latin typeface="Times New Roman"/>
                <a:cs typeface="Times New Roman"/>
              </a:rPr>
              <a:t>e</a:t>
            </a:r>
            <a:r>
              <a:rPr sz="1600" spc="375" dirty="0">
                <a:solidFill>
                  <a:srgbClr val="908E89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747474"/>
                </a:solidFill>
                <a:latin typeface="Times New Roman"/>
                <a:cs typeface="Times New Roman"/>
              </a:rPr>
              <a:t>System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71352" y="2213121"/>
            <a:ext cx="956944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A3A19C"/>
                </a:solidFill>
                <a:latin typeface="Times New Roman"/>
                <a:cs typeface="Times New Roman"/>
              </a:rPr>
              <a:t>Hlr!IOIJtl\l</a:t>
            </a:r>
            <a:r>
              <a:rPr sz="1200" b="1" spc="-5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350" spc="-25" dirty="0">
                <a:solidFill>
                  <a:srgbClr val="A3A19C"/>
                </a:solidFill>
                <a:latin typeface="Arial"/>
                <a:cs typeface="Arial"/>
              </a:rPr>
              <a:t>m</a:t>
            </a:r>
            <a:r>
              <a:rPr sz="1100" spc="-25" dirty="0">
                <a:solidFill>
                  <a:srgbClr val="A3A19C"/>
                </a:solidFill>
                <a:latin typeface="Times New Roman"/>
                <a:cs typeface="Times New Roman"/>
              </a:rPr>
              <a:t>•0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90561" y="2364007"/>
            <a:ext cx="14039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908E89"/>
                </a:solidFill>
                <a:latin typeface="Arial"/>
                <a:cs typeface="Arial"/>
              </a:rPr>
              <a:t>.\ru,tJII</a:t>
            </a:r>
            <a:r>
              <a:rPr sz="1100" b="1" spc="240" dirty="0">
                <a:solidFill>
                  <a:srgbClr val="908E89"/>
                </a:solidFill>
                <a:latin typeface="Arial"/>
                <a:cs typeface="Arial"/>
              </a:rPr>
              <a:t> </a:t>
            </a:r>
            <a:r>
              <a:rPr sz="1350" spc="-110" dirty="0">
                <a:solidFill>
                  <a:srgbClr val="A3A19C"/>
                </a:solidFill>
                <a:latin typeface="Times New Roman"/>
                <a:cs typeface="Times New Roman"/>
              </a:rPr>
              <a:t>hypf&lt;Wnslo</a:t>
            </a:r>
            <a:r>
              <a:rPr sz="1350" spc="-105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A3A19C"/>
                </a:solidFill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46232" y="2526502"/>
            <a:ext cx="16002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80" dirty="0">
                <a:solidFill>
                  <a:srgbClr val="9A744F"/>
                </a:solidFill>
                <a:latin typeface="Times New Roman"/>
                <a:cs typeface="Times New Roman"/>
              </a:rPr>
              <a:t>w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07732" y="2475562"/>
            <a:ext cx="264985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solidFill>
                  <a:srgbClr val="A3A19C"/>
                </a:solidFill>
                <a:latin typeface="Times New Roman"/>
                <a:cs typeface="Times New Roman"/>
              </a:rPr>
              <a:t>IOr•Van</a:t>
            </a:r>
            <a:r>
              <a:rPr sz="1400" spc="47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A3A19C"/>
                </a:solidFill>
                <a:latin typeface="Times New Roman"/>
                <a:cs typeface="Times New Roman"/>
              </a:rPr>
              <a:t>,n</a:t>
            </a:r>
            <a:r>
              <a:rPr sz="1400" spc="-4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A3A19C"/>
                </a:solidFill>
                <a:latin typeface="Times New Roman"/>
                <a:cs typeface="Times New Roman"/>
              </a:rPr>
              <a:t>rtnll</a:t>
            </a:r>
            <a:r>
              <a:rPr sz="1400" spc="1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750" b="1" spc="-30" dirty="0">
                <a:solidFill>
                  <a:srgbClr val="A3A19C"/>
                </a:solidFill>
                <a:latin typeface="Times New Roman"/>
                <a:cs typeface="Times New Roman"/>
              </a:rPr>
              <a:t>,._llbr</a:t>
            </a:r>
            <a:r>
              <a:rPr sz="1750" b="1" spc="19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908E89"/>
                </a:solidFill>
                <a:latin typeface="Times New Roman"/>
                <a:cs typeface="Times New Roman"/>
              </a:rPr>
              <a:t>rt5ij</a:t>
            </a:r>
            <a:r>
              <a:rPr sz="1400" spc="45" dirty="0">
                <a:solidFill>
                  <a:srgbClr val="908E89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908E89"/>
                </a:solidFill>
                <a:latin typeface="Times New Roman"/>
                <a:cs typeface="Times New Roman"/>
              </a:rPr>
              <a:t>ban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80867" y="2513767"/>
            <a:ext cx="165735" cy="247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55" dirty="0">
                <a:solidFill>
                  <a:srgbClr val="9A744F"/>
                </a:solidFill>
                <a:latin typeface="Times New Roman"/>
                <a:cs typeface="Times New Roman"/>
              </a:rPr>
              <a:t>w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10173" y="2697217"/>
            <a:ext cx="195135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65" dirty="0">
                <a:solidFill>
                  <a:srgbClr val="A3A19C"/>
                </a:solidFill>
                <a:latin typeface="Arial"/>
                <a:cs typeface="Arial"/>
              </a:rPr>
              <a:t>II,</a:t>
            </a:r>
            <a:r>
              <a:rPr sz="1050" spc="-65" dirty="0">
                <a:solidFill>
                  <a:srgbClr val="908E89"/>
                </a:solidFill>
                <a:latin typeface="Arial"/>
                <a:cs typeface="Arial"/>
              </a:rPr>
              <a:t>':C&lt;</a:t>
            </a:r>
            <a:r>
              <a:rPr sz="1650" spc="-65" dirty="0">
                <a:solidFill>
                  <a:srgbClr val="A3A19C"/>
                </a:solidFill>
                <a:latin typeface="Times New Roman"/>
                <a:cs typeface="Times New Roman"/>
              </a:rPr>
              <a:t>e1o""'"'</a:t>
            </a:r>
            <a:r>
              <a:rPr sz="1350" spc="-65" dirty="0">
                <a:solidFill>
                  <a:srgbClr val="A3A19C"/>
                </a:solidFill>
                <a:latin typeface="Times New Roman"/>
                <a:cs typeface="Times New Roman"/>
              </a:rPr>
              <a:t>1¥</a:t>
            </a:r>
            <a:r>
              <a:rPr sz="1350" spc="19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100" spc="60" dirty="0">
                <a:solidFill>
                  <a:srgbClr val="908E89"/>
                </a:solidFill>
                <a:latin typeface="Times New Roman"/>
                <a:cs typeface="Times New Roman"/>
              </a:rPr>
              <a:t>lr,Plf\</a:t>
            </a:r>
            <a:r>
              <a:rPr sz="1100" b="1" spc="60" dirty="0">
                <a:solidFill>
                  <a:srgbClr val="A3A19C"/>
                </a:solidFill>
                <a:latin typeface="Times New Roman"/>
                <a:cs typeface="Times New Roman"/>
              </a:rPr>
              <a:t>tn</a:t>
            </a:r>
            <a:r>
              <a:rPr sz="1050" spc="60" dirty="0">
                <a:solidFill>
                  <a:srgbClr val="A3A19C"/>
                </a:solidFill>
                <a:latin typeface="Times New Roman"/>
                <a:cs typeface="Times New Roman"/>
              </a:rPr>
              <a:t>II</a:t>
            </a:r>
            <a:r>
              <a:rPr sz="1000" spc="60" dirty="0">
                <a:solidFill>
                  <a:srgbClr val="A3A19C"/>
                </a:solidFill>
                <a:latin typeface="Times New Roman"/>
                <a:cs typeface="Times New Roman"/>
              </a:rPr>
              <a:t>OIi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32453" y="2876961"/>
            <a:ext cx="16402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908E89"/>
                </a:solidFill>
                <a:latin typeface="Times New Roman"/>
                <a:cs typeface="Times New Roman"/>
              </a:rPr>
              <a:t>Altl&lt;tcl</a:t>
            </a:r>
            <a:r>
              <a:rPr sz="1150" spc="140" dirty="0">
                <a:solidFill>
                  <a:srgbClr val="908E89"/>
                </a:solidFill>
                <a:latin typeface="Times New Roman"/>
                <a:cs typeface="Times New Roman"/>
              </a:rPr>
              <a:t> </a:t>
            </a:r>
            <a:r>
              <a:rPr sz="1150" spc="55" dirty="0">
                <a:solidFill>
                  <a:srgbClr val="A3A19C"/>
                </a:solidFill>
                <a:latin typeface="Times New Roman"/>
                <a:cs typeface="Times New Roman"/>
              </a:rPr>
              <a:t>100,u,..,,o;1lf!</a:t>
            </a:r>
            <a:r>
              <a:rPr sz="1150" spc="465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050" b="1" spc="-50" dirty="0">
                <a:solidFill>
                  <a:srgbClr val="A3A19C"/>
                </a:solidFill>
                <a:latin typeface="Arial"/>
                <a:cs typeface="Arial"/>
              </a:rPr>
              <a:t>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448849" y="3035211"/>
            <a:ext cx="6794500" cy="497205"/>
            <a:chOff x="1448849" y="3035211"/>
            <a:chExt cx="6794500" cy="497205"/>
          </a:xfrm>
        </p:grpSpPr>
        <p:sp>
          <p:nvSpPr>
            <p:cNvPr id="42" name="object 42"/>
            <p:cNvSpPr/>
            <p:nvPr/>
          </p:nvSpPr>
          <p:spPr>
            <a:xfrm>
              <a:off x="4262968" y="3035211"/>
              <a:ext cx="324485" cy="497205"/>
            </a:xfrm>
            <a:custGeom>
              <a:avLst/>
              <a:gdLst/>
              <a:ahLst/>
              <a:cxnLst/>
              <a:rect l="l" t="t" r="r" b="b"/>
              <a:pathLst>
                <a:path w="324485" h="497204">
                  <a:moveTo>
                    <a:pt x="324274" y="497175"/>
                  </a:moveTo>
                  <a:lnTo>
                    <a:pt x="0" y="497175"/>
                  </a:lnTo>
                  <a:lnTo>
                    <a:pt x="0" y="0"/>
                  </a:lnTo>
                  <a:lnTo>
                    <a:pt x="324274" y="0"/>
                  </a:lnTo>
                  <a:lnTo>
                    <a:pt x="324274" y="497175"/>
                  </a:lnTo>
                  <a:close/>
                </a:path>
              </a:pathLst>
            </a:custGeom>
            <a:solidFill>
              <a:srgbClr val="F9D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48849" y="3511993"/>
              <a:ext cx="3031490" cy="0"/>
            </a:xfrm>
            <a:custGeom>
              <a:avLst/>
              <a:gdLst/>
              <a:ahLst/>
              <a:cxnLst/>
              <a:rect l="l" t="t" r="r" b="b"/>
              <a:pathLst>
                <a:path w="3031490">
                  <a:moveTo>
                    <a:pt x="0" y="0"/>
                  </a:moveTo>
                  <a:lnTo>
                    <a:pt x="3031016" y="0"/>
                  </a:lnTo>
                </a:path>
              </a:pathLst>
            </a:custGeom>
            <a:ln w="12735">
              <a:solidFill>
                <a:srgbClr val="9A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40008" y="3035223"/>
              <a:ext cx="3503929" cy="497205"/>
            </a:xfrm>
            <a:custGeom>
              <a:avLst/>
              <a:gdLst/>
              <a:ahLst/>
              <a:cxnLst/>
              <a:rect l="l" t="t" r="r" b="b"/>
              <a:pathLst>
                <a:path w="3503929" h="497204">
                  <a:moveTo>
                    <a:pt x="602132" y="0"/>
                  </a:moveTo>
                  <a:lnTo>
                    <a:pt x="0" y="0"/>
                  </a:lnTo>
                  <a:lnTo>
                    <a:pt x="0" y="497166"/>
                  </a:lnTo>
                  <a:lnTo>
                    <a:pt x="602132" y="497166"/>
                  </a:lnTo>
                  <a:lnTo>
                    <a:pt x="602132" y="0"/>
                  </a:lnTo>
                  <a:close/>
                </a:path>
                <a:path w="3503929" h="497204">
                  <a:moveTo>
                    <a:pt x="3503345" y="0"/>
                  </a:moveTo>
                  <a:lnTo>
                    <a:pt x="1441259" y="0"/>
                  </a:lnTo>
                  <a:lnTo>
                    <a:pt x="1441259" y="497166"/>
                  </a:lnTo>
                  <a:lnTo>
                    <a:pt x="3503345" y="497166"/>
                  </a:lnTo>
                  <a:lnTo>
                    <a:pt x="3503345" y="0"/>
                  </a:lnTo>
                  <a:close/>
                </a:path>
              </a:pathLst>
            </a:custGeom>
            <a:solidFill>
              <a:srgbClr val="F9D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76838" y="3511993"/>
              <a:ext cx="2070735" cy="0"/>
            </a:xfrm>
            <a:custGeom>
              <a:avLst/>
              <a:gdLst/>
              <a:ahLst/>
              <a:cxnLst/>
              <a:rect l="l" t="t" r="r" b="b"/>
              <a:pathLst>
                <a:path w="2070734">
                  <a:moveTo>
                    <a:pt x="0" y="0"/>
                  </a:moveTo>
                  <a:lnTo>
                    <a:pt x="2070468" y="0"/>
                  </a:lnTo>
                </a:path>
              </a:pathLst>
            </a:custGeom>
            <a:ln w="12735">
              <a:solidFill>
                <a:srgbClr val="9A7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538785" y="2257694"/>
            <a:ext cx="1566545" cy="8191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5875" marR="256540" indent="368935">
              <a:lnSpc>
                <a:spcPct val="90400"/>
              </a:lnSpc>
              <a:spcBef>
                <a:spcPts val="215"/>
              </a:spcBef>
            </a:pPr>
            <a:r>
              <a:rPr sz="1000" spc="-10" dirty="0">
                <a:solidFill>
                  <a:srgbClr val="A3A19C"/>
                </a:solidFill>
                <a:latin typeface="Times New Roman"/>
                <a:cs typeface="Times New Roman"/>
              </a:rPr>
              <a:t>1nlllffl,1u11011 </a:t>
            </a:r>
            <a:r>
              <a:rPr sz="1100" b="1" spc="40" dirty="0">
                <a:solidFill>
                  <a:srgbClr val="A3A19C"/>
                </a:solidFill>
                <a:latin typeface="Times New Roman"/>
                <a:cs typeface="Times New Roman"/>
              </a:rPr>
              <a:t>hlf\,m</a:t>
            </a:r>
            <a:r>
              <a:rPr sz="1150" b="1" spc="40" dirty="0">
                <a:solidFill>
                  <a:srgbClr val="A3A19C"/>
                </a:solidFill>
                <a:latin typeface="Times New Roman"/>
                <a:cs typeface="Times New Roman"/>
              </a:rPr>
              <a:t>lftllarf </a:t>
            </a:r>
            <a:r>
              <a:rPr sz="1150" dirty="0">
                <a:solidFill>
                  <a:srgbClr val="A3A19C"/>
                </a:solidFill>
                <a:latin typeface="Times New Roman"/>
                <a:cs typeface="Times New Roman"/>
              </a:rPr>
              <a:t>Adhnoon</a:t>
            </a:r>
            <a:r>
              <a:rPr sz="1150" spc="425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150" spc="-10" dirty="0">
                <a:solidFill>
                  <a:srgbClr val="A3A19C"/>
                </a:solidFill>
                <a:latin typeface="Times New Roman"/>
                <a:cs typeface="Times New Roman"/>
              </a:rPr>
              <a:t>...ol«11lts</a:t>
            </a:r>
            <a:endParaRPr sz="1150">
              <a:latin typeface="Times New Roman"/>
              <a:cs typeface="Times New Roman"/>
            </a:endParaRPr>
          </a:p>
          <a:p>
            <a:pPr marL="299085">
              <a:lnSpc>
                <a:spcPts val="1295"/>
              </a:lnSpc>
            </a:pPr>
            <a:r>
              <a:rPr sz="1300" spc="-50" dirty="0">
                <a:solidFill>
                  <a:srgbClr val="A3A19C"/>
                </a:solidFill>
                <a:latin typeface="Arial"/>
                <a:cs typeface="Arial"/>
              </a:rPr>
              <a:t>Cll....ot&gt;</a:t>
            </a:r>
            <a:r>
              <a:rPr sz="1550" spc="-50" dirty="0">
                <a:solidFill>
                  <a:srgbClr val="A3A19C"/>
                </a:solidFill>
                <a:latin typeface="Times New Roman"/>
                <a:cs typeface="Times New Roman"/>
              </a:rPr>
              <a:t>r</a:t>
            </a:r>
            <a:r>
              <a:rPr sz="1550" spc="-10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908E89"/>
                </a:solidFill>
                <a:latin typeface="Arial"/>
                <a:cs typeface="Arial"/>
              </a:rPr>
              <a:t>l"J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100" spc="135" dirty="0">
                <a:solidFill>
                  <a:srgbClr val="A3A19C"/>
                </a:solidFill>
                <a:latin typeface="Times New Roman"/>
                <a:cs typeface="Times New Roman"/>
              </a:rPr>
              <a:t>11-</a:t>
            </a:r>
            <a:r>
              <a:rPr sz="1100" spc="100" dirty="0">
                <a:solidFill>
                  <a:srgbClr val="A3A19C"/>
                </a:solidFill>
                <a:latin typeface="Times New Roman"/>
                <a:cs typeface="Times New Roman"/>
              </a:rPr>
              <a:t>f</a:t>
            </a:r>
            <a:r>
              <a:rPr sz="1100" spc="9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100" spc="100" dirty="0">
                <a:solidFill>
                  <a:srgbClr val="A3A19C"/>
                </a:solidFill>
                <a:latin typeface="Times New Roman"/>
                <a:cs typeface="Times New Roman"/>
              </a:rPr>
              <a:t>l"II\Otl'</a:t>
            </a:r>
            <a:r>
              <a:rPr sz="1100" spc="8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100" b="1" spc="55" dirty="0">
                <a:solidFill>
                  <a:srgbClr val="A3A19C"/>
                </a:solidFill>
                <a:latin typeface="Times New Roman"/>
                <a:cs typeface="Times New Roman"/>
              </a:rPr>
              <a:t>c,10-</a:t>
            </a:r>
            <a:r>
              <a:rPr sz="1100" b="1" spc="-10" dirty="0">
                <a:solidFill>
                  <a:srgbClr val="A3A19C"/>
                </a:solidFill>
                <a:latin typeface="Times New Roman"/>
                <a:cs typeface="Times New Roman"/>
              </a:rPr>
              <a:t>otlft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98050" y="3129971"/>
            <a:ext cx="7308215" cy="87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1600" spc="-55" dirty="0">
                <a:solidFill>
                  <a:srgbClr val="9A744F"/>
                </a:solidFill>
                <a:latin typeface="Times New Roman"/>
                <a:cs typeface="Times New Roman"/>
              </a:rPr>
              <a:t>Actrvat•on</a:t>
            </a:r>
            <a:r>
              <a:rPr sz="1600" spc="330" dirty="0">
                <a:solidFill>
                  <a:srgbClr val="9A744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A744F"/>
                </a:solidFill>
                <a:latin typeface="Times New Roman"/>
                <a:cs typeface="Times New Roman"/>
              </a:rPr>
              <a:t>ot </a:t>
            </a:r>
            <a:r>
              <a:rPr sz="1550" spc="55" dirty="0">
                <a:solidFill>
                  <a:srgbClr val="9A744F"/>
                </a:solidFill>
                <a:latin typeface="Arial"/>
                <a:cs typeface="Arial"/>
              </a:rPr>
              <a:t>tell</a:t>
            </a:r>
            <a:r>
              <a:rPr sz="1550" spc="-90" dirty="0">
                <a:solidFill>
                  <a:srgbClr val="9A744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9A744F"/>
                </a:solidFill>
                <a:latin typeface="Times New Roman"/>
                <a:cs typeface="Times New Roman"/>
              </a:rPr>
              <a:t>signaling</a:t>
            </a:r>
            <a:r>
              <a:rPr sz="1700" spc="300" dirty="0">
                <a:solidFill>
                  <a:srgbClr val="9A744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9A744F"/>
                </a:solidFill>
                <a:latin typeface="Times New Roman"/>
                <a:cs typeface="Times New Roman"/>
              </a:rPr>
              <a:t>p</a:t>
            </a:r>
            <a:r>
              <a:rPr sz="1600" spc="-5" dirty="0">
                <a:solidFill>
                  <a:srgbClr val="9A744F"/>
                </a:solidFill>
                <a:latin typeface="Times New Roman"/>
                <a:cs typeface="Times New Roman"/>
              </a:rPr>
              <a:t>at</a:t>
            </a:r>
            <a:r>
              <a:rPr sz="1600" spc="-229" dirty="0">
                <a:solidFill>
                  <a:srgbClr val="9A744F"/>
                </a:solidFill>
                <a:latin typeface="Times New Roman"/>
                <a:cs typeface="Times New Roman"/>
              </a:rPr>
              <a:t>h</a:t>
            </a:r>
            <a:r>
              <a:rPr sz="4350" spc="-1695" baseline="14367" dirty="0">
                <a:solidFill>
                  <a:srgbClr val="C6C369"/>
                </a:solidFill>
                <a:latin typeface="Times New Roman"/>
                <a:cs typeface="Times New Roman"/>
              </a:rPr>
              <a:t>?</a:t>
            </a:r>
            <a:r>
              <a:rPr sz="1600" spc="5" dirty="0">
                <a:solidFill>
                  <a:srgbClr val="9A744F"/>
                </a:solidFill>
                <a:latin typeface="Times New Roman"/>
                <a:cs typeface="Times New Roman"/>
              </a:rPr>
              <a:t>w</a:t>
            </a:r>
            <a:r>
              <a:rPr sz="1600" spc="-265" dirty="0">
                <a:solidFill>
                  <a:srgbClr val="9A744F"/>
                </a:solidFill>
                <a:latin typeface="Times New Roman"/>
                <a:cs typeface="Times New Roman"/>
              </a:rPr>
              <a:t>a</a:t>
            </a:r>
            <a:r>
              <a:rPr sz="4350" spc="-1177" baseline="14367" dirty="0">
                <a:solidFill>
                  <a:srgbClr val="EBC3A3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9A744F"/>
                </a:solidFill>
                <a:latin typeface="Times New Roman"/>
                <a:cs typeface="Times New Roman"/>
              </a:rPr>
              <a:t>y1</a:t>
            </a:r>
            <a:r>
              <a:rPr sz="1600" spc="105" dirty="0">
                <a:solidFill>
                  <a:srgbClr val="9A744F"/>
                </a:solidFill>
                <a:latin typeface="Times New Roman"/>
                <a:cs typeface="Times New Roman"/>
              </a:rPr>
              <a:t> </a:t>
            </a:r>
            <a:r>
              <a:rPr sz="4350" spc="-1335" baseline="14367" dirty="0">
                <a:latin typeface="Times New Roman"/>
                <a:cs typeface="Times New Roman"/>
              </a:rPr>
              <a:t>-</a:t>
            </a:r>
            <a:r>
              <a:rPr sz="1450" spc="40" dirty="0">
                <a:solidFill>
                  <a:srgbClr val="9A744F"/>
                </a:solidFill>
                <a:latin typeface="Arial"/>
                <a:cs typeface="Arial"/>
              </a:rPr>
              <a:t>a</a:t>
            </a:r>
            <a:r>
              <a:rPr sz="1450" spc="-330" dirty="0">
                <a:solidFill>
                  <a:srgbClr val="9A744F"/>
                </a:solidFill>
                <a:latin typeface="Arial"/>
                <a:cs typeface="Arial"/>
              </a:rPr>
              <a:t>n</a:t>
            </a:r>
            <a:r>
              <a:rPr sz="4350" spc="-982" baseline="14367" dirty="0">
                <a:solidFill>
                  <a:srgbClr val="EBC3A3"/>
                </a:solidFill>
                <a:latin typeface="Times New Roman"/>
                <a:cs typeface="Times New Roman"/>
              </a:rPr>
              <a:t>-</a:t>
            </a:r>
            <a:r>
              <a:rPr sz="1450" dirty="0">
                <a:solidFill>
                  <a:srgbClr val="9A744F"/>
                </a:solidFill>
                <a:latin typeface="Arial"/>
                <a:cs typeface="Arial"/>
              </a:rPr>
              <a:t>d</a:t>
            </a:r>
            <a:r>
              <a:rPr sz="1450" spc="-254" dirty="0">
                <a:solidFill>
                  <a:srgbClr val="9A744F"/>
                </a:solidFill>
                <a:latin typeface="Arial"/>
                <a:cs typeface="Arial"/>
              </a:rPr>
              <a:t> </a:t>
            </a:r>
            <a:r>
              <a:rPr sz="4350" spc="-997" baseline="14367" dirty="0">
                <a:solidFill>
                  <a:srgbClr val="EBC3A3"/>
                </a:solidFill>
                <a:latin typeface="Times New Roman"/>
                <a:cs typeface="Times New Roman"/>
              </a:rPr>
              <a:t>-</a:t>
            </a:r>
            <a:r>
              <a:rPr sz="1600" spc="10" dirty="0">
                <a:solidFill>
                  <a:srgbClr val="9A744F"/>
                </a:solidFill>
                <a:latin typeface="Times New Roman"/>
                <a:cs typeface="Times New Roman"/>
              </a:rPr>
              <a:t>t</a:t>
            </a:r>
            <a:r>
              <a:rPr sz="1600" spc="20" dirty="0">
                <a:solidFill>
                  <a:srgbClr val="9A744F"/>
                </a:solidFill>
                <a:latin typeface="Times New Roman"/>
                <a:cs typeface="Times New Roman"/>
              </a:rPr>
              <a:t>r</a:t>
            </a:r>
            <a:r>
              <a:rPr sz="1600" spc="-560" dirty="0">
                <a:solidFill>
                  <a:srgbClr val="9A744F"/>
                </a:solidFill>
                <a:latin typeface="Times New Roman"/>
                <a:cs typeface="Times New Roman"/>
              </a:rPr>
              <a:t>a</a:t>
            </a:r>
            <a:r>
              <a:rPr sz="4350" spc="-847" baseline="14367" dirty="0">
                <a:solidFill>
                  <a:srgbClr val="EBC3A3"/>
                </a:solidFill>
                <a:latin typeface="Times New Roman"/>
                <a:cs typeface="Times New Roman"/>
              </a:rPr>
              <a:t>-</a:t>
            </a:r>
            <a:r>
              <a:rPr sz="1600" spc="35" dirty="0">
                <a:solidFill>
                  <a:srgbClr val="9A744F"/>
                </a:solidFill>
                <a:latin typeface="Times New Roman"/>
                <a:cs typeface="Times New Roman"/>
              </a:rPr>
              <a:t>n</a:t>
            </a:r>
            <a:r>
              <a:rPr sz="1600" spc="-535" dirty="0">
                <a:solidFill>
                  <a:srgbClr val="9A744F"/>
                </a:solidFill>
                <a:latin typeface="Times New Roman"/>
                <a:cs typeface="Times New Roman"/>
              </a:rPr>
              <a:t>s</a:t>
            </a:r>
            <a:r>
              <a:rPr sz="4350" spc="-832" baseline="14367" dirty="0">
                <a:solidFill>
                  <a:srgbClr val="DFAE83"/>
                </a:solidFill>
                <a:latin typeface="Times New Roman"/>
                <a:cs typeface="Times New Roman"/>
              </a:rPr>
              <a:t>-</a:t>
            </a:r>
            <a:r>
              <a:rPr sz="1600" spc="-5" dirty="0">
                <a:solidFill>
                  <a:srgbClr val="9A744F"/>
                </a:solidFill>
                <a:latin typeface="Times New Roman"/>
                <a:cs typeface="Times New Roman"/>
              </a:rPr>
              <a:t>c</a:t>
            </a:r>
            <a:r>
              <a:rPr sz="1600" spc="-285" dirty="0">
                <a:solidFill>
                  <a:srgbClr val="9A744F"/>
                </a:solidFill>
                <a:latin typeface="Times New Roman"/>
                <a:cs typeface="Times New Roman"/>
              </a:rPr>
              <a:t>:</a:t>
            </a:r>
            <a:r>
              <a:rPr sz="4350" spc="-1170" baseline="14367" dirty="0">
                <a:solidFill>
                  <a:srgbClr val="DFAE83"/>
                </a:solidFill>
                <a:latin typeface="Times New Roman"/>
                <a:cs typeface="Times New Roman"/>
              </a:rPr>
              <a:t>-</a:t>
            </a:r>
            <a:r>
              <a:rPr sz="1600" spc="35" dirty="0">
                <a:solidFill>
                  <a:srgbClr val="9A744F"/>
                </a:solidFill>
                <a:latin typeface="Times New Roman"/>
                <a:cs typeface="Times New Roman"/>
              </a:rPr>
              <a:t>n</a:t>
            </a:r>
            <a:r>
              <a:rPr sz="1600" spc="-420" dirty="0">
                <a:solidFill>
                  <a:srgbClr val="9A744F"/>
                </a:solidFill>
                <a:latin typeface="Times New Roman"/>
                <a:cs typeface="Times New Roman"/>
              </a:rPr>
              <a:t>p</a:t>
            </a:r>
            <a:r>
              <a:rPr sz="4350" spc="-592" baseline="14367" dirty="0">
                <a:solidFill>
                  <a:srgbClr val="DFAE83"/>
                </a:solidFill>
                <a:latin typeface="Times New Roman"/>
                <a:cs typeface="Times New Roman"/>
              </a:rPr>
              <a:t>.</a:t>
            </a:r>
            <a:r>
              <a:rPr sz="1600" spc="25" dirty="0">
                <a:solidFill>
                  <a:srgbClr val="9A744F"/>
                </a:solidFill>
                <a:latin typeface="Times New Roman"/>
                <a:cs typeface="Times New Roman"/>
              </a:rPr>
              <a:t>t</a:t>
            </a:r>
            <a:r>
              <a:rPr sz="1600" spc="-590" dirty="0">
                <a:solidFill>
                  <a:srgbClr val="9A744F"/>
                </a:solidFill>
                <a:latin typeface="Times New Roman"/>
                <a:cs typeface="Times New Roman"/>
              </a:rPr>
              <a:t>1</a:t>
            </a:r>
            <a:r>
              <a:rPr sz="4350" spc="-780" baseline="14367" dirty="0">
                <a:solidFill>
                  <a:srgbClr val="DFAE83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srgbClr val="9A744F"/>
                </a:solidFill>
                <a:latin typeface="Times New Roman"/>
                <a:cs typeface="Times New Roman"/>
              </a:rPr>
              <a:t>on</a:t>
            </a:r>
            <a:r>
              <a:rPr sz="1600" spc="310" dirty="0">
                <a:solidFill>
                  <a:srgbClr val="9A744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9A744F"/>
                </a:solidFill>
                <a:latin typeface="Arial"/>
                <a:cs typeface="Arial"/>
              </a:rPr>
              <a:t>f</a:t>
            </a:r>
            <a:r>
              <a:rPr sz="1450" spc="-495" dirty="0">
                <a:solidFill>
                  <a:srgbClr val="9A744F"/>
                </a:solidFill>
                <a:latin typeface="Arial"/>
                <a:cs typeface="Arial"/>
              </a:rPr>
              <a:t>a</a:t>
            </a:r>
            <a:r>
              <a:rPr sz="4350" spc="-877" baseline="14367" dirty="0">
                <a:solidFill>
                  <a:srgbClr val="EBC3A3"/>
                </a:solidFill>
                <a:latin typeface="Times New Roman"/>
                <a:cs typeface="Times New Roman"/>
              </a:rPr>
              <a:t>-</a:t>
            </a:r>
            <a:r>
              <a:rPr sz="1450" spc="65" dirty="0">
                <a:solidFill>
                  <a:srgbClr val="9A744F"/>
                </a:solidFill>
                <a:latin typeface="Arial"/>
                <a:cs typeface="Arial"/>
              </a:rPr>
              <a:t>c</a:t>
            </a:r>
            <a:r>
              <a:rPr sz="1450" spc="60" dirty="0">
                <a:solidFill>
                  <a:srgbClr val="9A744F"/>
                </a:solidFill>
                <a:latin typeface="Arial"/>
                <a:cs typeface="Arial"/>
              </a:rPr>
              <a:t>t</a:t>
            </a:r>
            <a:r>
              <a:rPr sz="1450" spc="-520" dirty="0">
                <a:solidFill>
                  <a:srgbClr val="9A744F"/>
                </a:solidFill>
                <a:latin typeface="Arial"/>
                <a:cs typeface="Arial"/>
              </a:rPr>
              <a:t>o</a:t>
            </a:r>
            <a:r>
              <a:rPr sz="4350" spc="-922" baseline="14367" dirty="0">
                <a:solidFill>
                  <a:srgbClr val="EBC3A3"/>
                </a:solidFill>
                <a:latin typeface="Times New Roman"/>
                <a:cs typeface="Times New Roman"/>
              </a:rPr>
              <a:t>-</a:t>
            </a:r>
            <a:r>
              <a:rPr sz="1450" dirty="0">
                <a:solidFill>
                  <a:srgbClr val="9A744F"/>
                </a:solidFill>
                <a:latin typeface="Arial"/>
                <a:cs typeface="Arial"/>
              </a:rPr>
              <a:t>rs</a:t>
            </a:r>
            <a:r>
              <a:rPr sz="1450" spc="-260" dirty="0">
                <a:solidFill>
                  <a:srgbClr val="9A744F"/>
                </a:solidFill>
                <a:latin typeface="Arial"/>
                <a:cs typeface="Arial"/>
              </a:rPr>
              <a:t> </a:t>
            </a:r>
            <a:r>
              <a:rPr sz="4350" spc="1447" baseline="14367" dirty="0">
                <a:solidFill>
                  <a:srgbClr val="EBC3A3"/>
                </a:solidFill>
                <a:latin typeface="Times New Roman"/>
                <a:cs typeface="Times New Roman"/>
              </a:rPr>
              <a:t>-------</a:t>
            </a:r>
            <a:r>
              <a:rPr sz="4350" spc="1447" baseline="14367" dirty="0">
                <a:solidFill>
                  <a:srgbClr val="363636"/>
                </a:solidFill>
                <a:latin typeface="Times New Roman"/>
                <a:cs typeface="Times New Roman"/>
              </a:rPr>
              <a:t>•</a:t>
            </a:r>
            <a:endParaRPr sz="4350" baseline="14367">
              <a:latin typeface="Times New Roman"/>
              <a:cs typeface="Times New Roman"/>
            </a:endParaRPr>
          </a:p>
          <a:p>
            <a:pPr marL="756920">
              <a:lnSpc>
                <a:spcPct val="100000"/>
              </a:lnSpc>
              <a:spcBef>
                <a:spcPts val="1295"/>
              </a:spcBef>
            </a:pPr>
            <a:r>
              <a:rPr sz="1550" spc="65" dirty="0">
                <a:solidFill>
                  <a:srgbClr val="82CDEB"/>
                </a:solidFill>
                <a:latin typeface="Times New Roman"/>
                <a:cs typeface="Times New Roman"/>
              </a:rPr>
              <a:t>Wects</a:t>
            </a:r>
            <a:r>
              <a:rPr sz="1550" spc="285" dirty="0">
                <a:solidFill>
                  <a:srgbClr val="82CDEB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82CDEB"/>
                </a:solidFill>
                <a:latin typeface="Times New Roman"/>
                <a:cs typeface="Times New Roman"/>
              </a:rPr>
              <a:t>related</a:t>
            </a:r>
            <a:r>
              <a:rPr sz="1550" spc="390" dirty="0">
                <a:solidFill>
                  <a:srgbClr val="82CDE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2CDEB"/>
                </a:solidFill>
                <a:latin typeface="Times New Roman"/>
                <a:cs typeface="Times New Roman"/>
              </a:rPr>
              <a:t>to</a:t>
            </a:r>
            <a:r>
              <a:rPr sz="1600" spc="175" dirty="0">
                <a:solidFill>
                  <a:srgbClr val="82CDE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2CDEB"/>
                </a:solidFill>
                <a:latin typeface="Times New Roman"/>
                <a:cs typeface="Times New Roman"/>
              </a:rPr>
              <a:t>the</a:t>
            </a:r>
            <a:r>
              <a:rPr sz="1600" spc="320" dirty="0">
                <a:solidFill>
                  <a:srgbClr val="82CDE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2CDEB"/>
                </a:solidFill>
                <a:latin typeface="Times New Roman"/>
                <a:cs typeface="Times New Roman"/>
              </a:rPr>
              <a:t>cellular</a:t>
            </a:r>
            <a:r>
              <a:rPr sz="1600" spc="290" dirty="0">
                <a:solidFill>
                  <a:srgbClr val="82CDEB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2CDEB"/>
                </a:solidFill>
                <a:latin typeface="Times New Roman"/>
                <a:cs typeface="Times New Roman"/>
              </a:rPr>
              <a:t>;ind</a:t>
            </a:r>
            <a:r>
              <a:rPr sz="1600" spc="-20" dirty="0">
                <a:solidFill>
                  <a:srgbClr val="82CDEB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82CDEB"/>
                </a:solidFill>
                <a:latin typeface="Times New Roman"/>
                <a:cs typeface="Times New Roman"/>
              </a:rPr>
              <a:t>extracellular</a:t>
            </a:r>
            <a:r>
              <a:rPr sz="1550" spc="440" dirty="0">
                <a:solidFill>
                  <a:srgbClr val="82CDEB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2CDEB"/>
                </a:solidFill>
                <a:latin typeface="Times New Roman"/>
                <a:cs typeface="Times New Roman"/>
              </a:rPr>
              <a:t>matrix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55796" y="4050369"/>
            <a:ext cx="95885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45"/>
              </a:lnSpc>
              <a:spcBef>
                <a:spcPts val="100"/>
              </a:spcBef>
            </a:pPr>
            <a:r>
              <a:rPr sz="1050" spc="45" dirty="0">
                <a:solidFill>
                  <a:srgbClr val="A3A19C"/>
                </a:solidFill>
                <a:latin typeface="Times New Roman"/>
                <a:cs typeface="Times New Roman"/>
              </a:rPr>
              <a:t>l)dll'ql!V011on</a:t>
            </a:r>
            <a:endParaRPr sz="1050">
              <a:latin typeface="Times New Roman"/>
              <a:cs typeface="Times New Roman"/>
            </a:endParaRPr>
          </a:p>
          <a:p>
            <a:pPr marR="85090" algn="r">
              <a:lnSpc>
                <a:spcPts val="1325"/>
              </a:lnSpc>
            </a:pPr>
            <a:r>
              <a:rPr sz="1300" dirty="0">
                <a:solidFill>
                  <a:srgbClr val="908E89"/>
                </a:solidFill>
                <a:latin typeface="Times New Roman"/>
                <a:cs typeface="Times New Roman"/>
              </a:rPr>
              <a:t>,,.olJ,i.too</a:t>
            </a:r>
            <a:r>
              <a:rPr sz="1300" spc="110" dirty="0">
                <a:solidFill>
                  <a:srgbClr val="908E89"/>
                </a:solidFill>
                <a:latin typeface="Times New Roman"/>
                <a:cs typeface="Times New Roman"/>
              </a:rPr>
              <a:t> </a:t>
            </a:r>
            <a:r>
              <a:rPr sz="1250" spc="-50" dirty="0">
                <a:solidFill>
                  <a:srgbClr val="A3A19C"/>
                </a:solidFill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  <a:p>
            <a:pPr marR="24765" algn="r">
              <a:lnSpc>
                <a:spcPts val="1410"/>
              </a:lnSpc>
            </a:pPr>
            <a:r>
              <a:rPr sz="1350" spc="-110" dirty="0">
                <a:solidFill>
                  <a:srgbClr val="908E89"/>
                </a:solidFill>
                <a:latin typeface="Times New Roman"/>
                <a:cs typeface="Times New Roman"/>
              </a:rPr>
              <a:t>l&gt;CfVoe&gt;llv</a:t>
            </a:r>
            <a:endParaRPr sz="1350">
              <a:latin typeface="Times New Roman"/>
              <a:cs typeface="Times New Roman"/>
            </a:endParaRPr>
          </a:p>
          <a:p>
            <a:pPr marL="1270" algn="ctr">
              <a:lnSpc>
                <a:spcPts val="1230"/>
              </a:lnSpc>
            </a:pPr>
            <a:r>
              <a:rPr sz="1100" spc="380" dirty="0">
                <a:solidFill>
                  <a:srgbClr val="908E89"/>
                </a:solidFill>
                <a:latin typeface="Times New Roman"/>
                <a:cs typeface="Times New Roman"/>
              </a:rPr>
              <a:t>Aoop</a:t>
            </a:r>
            <a:r>
              <a:rPr sz="1100" spc="165" dirty="0">
                <a:solidFill>
                  <a:srgbClr val="908E89"/>
                </a:solidFill>
                <a:latin typeface="Times New Roman"/>
                <a:cs typeface="Times New Roman"/>
              </a:rPr>
              <a:t> </a:t>
            </a:r>
            <a:r>
              <a:rPr sz="1100" spc="140" dirty="0">
                <a:solidFill>
                  <a:srgbClr val="908E89"/>
                </a:solidFill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55617" y="3998300"/>
            <a:ext cx="1978660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50"/>
              </a:lnSpc>
              <a:spcBef>
                <a:spcPts val="105"/>
              </a:spcBef>
            </a:pPr>
            <a:r>
              <a:rPr sz="1050" spc="-170" dirty="0">
                <a:solidFill>
                  <a:srgbClr val="908E89"/>
                </a:solidFill>
                <a:latin typeface="Arial"/>
                <a:cs typeface="Arial"/>
              </a:rPr>
              <a:t>I</a:t>
            </a:r>
            <a:r>
              <a:rPr sz="1550" spc="-170" dirty="0">
                <a:solidFill>
                  <a:srgbClr val="A3A19C"/>
                </a:solidFill>
                <a:latin typeface="Arial"/>
                <a:cs typeface="Arial"/>
              </a:rPr>
              <a:t>Cclbct11</a:t>
            </a:r>
            <a:r>
              <a:rPr sz="1550" spc="5" dirty="0">
                <a:solidFill>
                  <a:srgbClr val="A3A19C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908E89"/>
                </a:solidFill>
                <a:latin typeface="Arial"/>
                <a:cs typeface="Arial"/>
              </a:rPr>
              <a:t>$,</a:t>
            </a:r>
            <a:r>
              <a:rPr sz="1050" spc="175" dirty="0">
                <a:solidFill>
                  <a:srgbClr val="908E89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A3A19C"/>
                </a:solidFill>
                <a:latin typeface="Arial"/>
                <a:cs typeface="Arial"/>
              </a:rPr>
              <a:t>141fon«IIII</a:t>
            </a:r>
            <a:endParaRPr sz="1050">
              <a:latin typeface="Arial"/>
              <a:cs typeface="Arial"/>
            </a:endParaRPr>
          </a:p>
          <a:p>
            <a:pPr marL="21590">
              <a:lnSpc>
                <a:spcPts val="1140"/>
              </a:lnSpc>
            </a:pPr>
            <a:r>
              <a:rPr sz="1100" spc="80" dirty="0">
                <a:solidFill>
                  <a:srgbClr val="908E89"/>
                </a:solidFill>
                <a:latin typeface="Times New Roman"/>
                <a:cs typeface="Times New Roman"/>
              </a:rPr>
              <a:t>I</a:t>
            </a:r>
            <a:r>
              <a:rPr sz="1100" spc="80" dirty="0">
                <a:solidFill>
                  <a:srgbClr val="A3A19C"/>
                </a:solidFill>
                <a:latin typeface="Times New Roman"/>
                <a:cs typeface="Times New Roman"/>
              </a:rPr>
              <a:t>Conn4Ctvt</a:t>
            </a:r>
            <a:r>
              <a:rPr sz="1100" spc="360" dirty="0">
                <a:solidFill>
                  <a:srgbClr val="A3A19C"/>
                </a:solidFill>
                <a:latin typeface="Times New Roman"/>
                <a:cs typeface="Times New Roman"/>
              </a:rPr>
              <a:t> </a:t>
            </a:r>
            <a:r>
              <a:rPr sz="1100" spc="95" dirty="0">
                <a:solidFill>
                  <a:srgbClr val="A3A19C"/>
                </a:solidFill>
                <a:latin typeface="Times New Roman"/>
                <a:cs typeface="Times New Roman"/>
              </a:rPr>
              <a:t>lliWt</a:t>
            </a:r>
            <a:endParaRPr sz="1100">
              <a:latin typeface="Times New Roman"/>
              <a:cs typeface="Times New Roman"/>
            </a:endParaRPr>
          </a:p>
          <a:p>
            <a:pPr marL="20320">
              <a:lnSpc>
                <a:spcPts val="1340"/>
              </a:lnSpc>
            </a:pPr>
            <a:r>
              <a:rPr sz="1200" dirty="0">
                <a:solidFill>
                  <a:srgbClr val="908E89"/>
                </a:solidFill>
                <a:latin typeface="Times New Roman"/>
                <a:cs typeface="Times New Roman"/>
              </a:rPr>
              <a:t>l</a:t>
            </a:r>
            <a:r>
              <a:rPr sz="1200" spc="55" dirty="0">
                <a:solidFill>
                  <a:srgbClr val="908E89"/>
                </a:solidFill>
                <a:latin typeface="Times New Roman"/>
                <a:cs typeface="Times New Roman"/>
              </a:rPr>
              <a:t> </a:t>
            </a:r>
            <a:r>
              <a:rPr sz="1200" spc="60" dirty="0">
                <a:solidFill>
                  <a:srgbClr val="908E89"/>
                </a:solidFill>
                <a:latin typeface="Times New Roman"/>
                <a:cs typeface="Times New Roman"/>
              </a:rPr>
              <a:t>«IIIOp'1&gt;lt111Ht</a:t>
            </a:r>
            <a:r>
              <a:rPr sz="1200" spc="190" dirty="0">
                <a:solidFill>
                  <a:srgbClr val="908E89"/>
                </a:solidFill>
                <a:latin typeface="Times New Roman"/>
                <a:cs typeface="Times New Roman"/>
              </a:rPr>
              <a:t>  </a:t>
            </a:r>
            <a:r>
              <a:rPr sz="1200" spc="90" dirty="0">
                <a:solidFill>
                  <a:srgbClr val="A3A19C"/>
                </a:solidFill>
                <a:latin typeface="Times New Roman"/>
                <a:cs typeface="Times New Roman"/>
              </a:rPr>
              <a:t>hil•bon</a:t>
            </a:r>
            <a:endParaRPr sz="1200">
              <a:latin typeface="Times New Roman"/>
              <a:cs typeface="Times New Roman"/>
            </a:endParaRPr>
          </a:p>
          <a:p>
            <a:pPr marL="21590">
              <a:lnSpc>
                <a:spcPts val="1290"/>
              </a:lnSpc>
              <a:tabLst>
                <a:tab pos="638810" algn="l"/>
              </a:tabLst>
            </a:pPr>
            <a:r>
              <a:rPr sz="1100" spc="135" dirty="0">
                <a:solidFill>
                  <a:srgbClr val="908E89"/>
                </a:solidFill>
                <a:latin typeface="Times New Roman"/>
                <a:cs typeface="Times New Roman"/>
              </a:rPr>
              <a:t>IMit,,.</a:t>
            </a:r>
            <a:r>
              <a:rPr sz="1100" dirty="0">
                <a:solidFill>
                  <a:srgbClr val="908E89"/>
                </a:solidFill>
                <a:latin typeface="Times New Roman"/>
                <a:cs typeface="Times New Roman"/>
              </a:rPr>
              <a:t>	</a:t>
            </a:r>
            <a:r>
              <a:rPr sz="1100" spc="445" dirty="0">
                <a:solidFill>
                  <a:srgbClr val="908E89"/>
                </a:solidFill>
                <a:latin typeface="Times New Roman"/>
                <a:cs typeface="Times New Roman"/>
              </a:rPr>
              <a:t>dlbOfl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76707"/>
            <a:ext cx="18510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URINARY </a:t>
            </a:r>
            <a:r>
              <a:rPr sz="4000" spc="-10" dirty="0"/>
              <a:t>SISTEM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418" y="0"/>
            <a:ext cx="704658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329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4414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3800"/>
            <a:ext cx="9144000" cy="5664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301942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PATOGENESIS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648" y="228600"/>
            <a:ext cx="8153400" cy="990600"/>
          </a:xfrm>
          <a:custGeom>
            <a:avLst/>
            <a:gdLst/>
            <a:ahLst/>
            <a:cxnLst/>
            <a:rect l="l" t="t" r="r" b="b"/>
            <a:pathLst>
              <a:path w="8153400" h="990600">
                <a:moveTo>
                  <a:pt x="0" y="0"/>
                </a:moveTo>
                <a:lnTo>
                  <a:pt x="8153400" y="0"/>
                </a:lnTo>
                <a:lnTo>
                  <a:pt x="81534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D8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4840" marR="508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00"/>
                </a:solidFill>
              </a:rPr>
              <a:t>PHYSICAL</a:t>
            </a:r>
            <a:r>
              <a:rPr sz="4000" spc="-7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ASSESSMENT/CLINICAL MANIFESTATIONS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465262"/>
            <a:ext cx="6324600" cy="53560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8995"/>
            <a:ext cx="3024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DIAGNOSTIC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2" y="1845265"/>
            <a:ext cx="9124627" cy="40221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8995"/>
            <a:ext cx="3024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DIAGNOSTIC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758696"/>
            <a:ext cx="21780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8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127" y="1684020"/>
            <a:ext cx="1250315" cy="393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0"/>
              </a:lnSpc>
            </a:pPr>
            <a:r>
              <a:rPr sz="2900" spc="-1814" dirty="0">
                <a:latin typeface="Tw Cen MT"/>
                <a:cs typeface="Tw Cen MT"/>
              </a:rPr>
              <a:t>Elektrolit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2961" y="1606296"/>
            <a:ext cx="487172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Tw Cen MT"/>
                <a:cs typeface="Tw Cen MT"/>
              </a:rPr>
              <a:t>: </a:t>
            </a:r>
            <a:r>
              <a:rPr sz="2900" spc="-30" dirty="0">
                <a:latin typeface="Tw Cen MT"/>
                <a:cs typeface="Tw Cen MT"/>
              </a:rPr>
              <a:t>hiperkalemia </a:t>
            </a:r>
            <a:r>
              <a:rPr sz="2900" spc="-20" dirty="0">
                <a:latin typeface="Tw Cen MT"/>
                <a:cs typeface="Tw Cen MT"/>
              </a:rPr>
              <a:t>atau </a:t>
            </a:r>
            <a:r>
              <a:rPr sz="2900" spc="-10" dirty="0">
                <a:latin typeface="Tw Cen MT"/>
                <a:cs typeface="Tw Cen MT"/>
              </a:rPr>
              <a:t>hipokalemia,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427" y="2051304"/>
            <a:ext cx="7009765" cy="9124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900" dirty="0">
                <a:latin typeface="Tw Cen MT"/>
                <a:cs typeface="Tw Cen MT"/>
              </a:rPr>
              <a:t>hiponatremia,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spc="-1650" dirty="0">
                <a:latin typeface="Tw Cen MT"/>
                <a:cs typeface="Tw Cen MT"/>
              </a:rPr>
              <a:t>hiperkloremia</a:t>
            </a:r>
            <a:r>
              <a:rPr sz="2900" dirty="0">
                <a:latin typeface="Tw Cen MT"/>
                <a:cs typeface="Tw Cen MT"/>
              </a:rPr>
              <a:t> atau</a:t>
            </a:r>
            <a:r>
              <a:rPr sz="2900" spc="-10" dirty="0">
                <a:latin typeface="Tw Cen MT"/>
                <a:cs typeface="Tw Cen MT"/>
              </a:rPr>
              <a:t> hipokloremia, hiperfosfatemia, hipokalemia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387" y="3182111"/>
            <a:ext cx="21780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8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127" y="3106420"/>
            <a:ext cx="1689100" cy="393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5"/>
              </a:lnSpc>
            </a:pPr>
            <a:r>
              <a:rPr sz="2900" spc="-1470" dirty="0">
                <a:latin typeface="Tw Cen MT"/>
                <a:cs typeface="Tw Cen MT"/>
              </a:rPr>
              <a:t>Hematologi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387" y="3715511"/>
            <a:ext cx="21780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8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127" y="3639820"/>
            <a:ext cx="1786255" cy="3937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5"/>
              </a:lnSpc>
            </a:pPr>
            <a:r>
              <a:rPr sz="2900" dirty="0">
                <a:latin typeface="Tw Cen MT"/>
                <a:cs typeface="Tw Cen MT"/>
              </a:rPr>
              <a:t>USG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510" dirty="0">
                <a:latin typeface="Tw Cen MT"/>
                <a:cs typeface="Tw Cen MT"/>
              </a:rPr>
              <a:t>Ginjal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7365" y="2938272"/>
            <a:ext cx="5530215" cy="10922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19"/>
              </a:spcBef>
            </a:pPr>
            <a:r>
              <a:rPr sz="2900" dirty="0">
                <a:latin typeface="Tw Cen MT"/>
                <a:cs typeface="Tw Cen MT"/>
              </a:rPr>
              <a:t>:</a:t>
            </a:r>
            <a:r>
              <a:rPr sz="2900" spc="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Hb</a:t>
            </a:r>
            <a:r>
              <a:rPr sz="2900" spc="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menurun,</a:t>
            </a:r>
            <a:r>
              <a:rPr sz="2900" spc="20" dirty="0">
                <a:latin typeface="Tw Cen MT"/>
                <a:cs typeface="Tw Cen MT"/>
              </a:rPr>
              <a:t> </a:t>
            </a:r>
            <a:r>
              <a:rPr sz="2900" spc="-385" dirty="0">
                <a:latin typeface="Tw Cen MT"/>
                <a:cs typeface="Tw Cen MT"/>
              </a:rPr>
              <a:t>asam </a:t>
            </a:r>
            <a:r>
              <a:rPr sz="2900" spc="-20" dirty="0">
                <a:latin typeface="Tw Cen MT"/>
                <a:cs typeface="Tw Cen MT"/>
              </a:rPr>
              <a:t>urat</a:t>
            </a:r>
            <a:endParaRPr sz="2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900" dirty="0">
                <a:latin typeface="Tw Cen MT"/>
                <a:cs typeface="Tw Cen MT"/>
              </a:rPr>
              <a:t>: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ukuran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ginjal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spc="-2095" dirty="0">
                <a:latin typeface="Tw Cen MT"/>
                <a:cs typeface="Tw Cen MT"/>
              </a:rPr>
              <a:t>yang</a:t>
            </a:r>
            <a:r>
              <a:rPr sz="2900" spc="-10" dirty="0">
                <a:latin typeface="Tw Cen MT"/>
                <a:cs typeface="Tw Cen MT"/>
              </a:rPr>
              <a:t> mengecil, korteks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1427" y="3995928"/>
            <a:ext cx="6731634" cy="9124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900" dirty="0">
                <a:latin typeface="Tw Cen MT"/>
                <a:cs typeface="Tw Cen MT"/>
              </a:rPr>
              <a:t>yang</a:t>
            </a:r>
            <a:r>
              <a:rPr sz="2900" spc="-1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menipis,</a:t>
            </a:r>
            <a:r>
              <a:rPr sz="2900" spc="-90" dirty="0">
                <a:latin typeface="Tw Cen MT"/>
                <a:cs typeface="Tw Cen MT"/>
              </a:rPr>
              <a:t> </a:t>
            </a:r>
            <a:r>
              <a:rPr sz="2900" spc="-150" dirty="0">
                <a:latin typeface="Tw Cen MT"/>
                <a:cs typeface="Tw Cen MT"/>
              </a:rPr>
              <a:t>adanya </a:t>
            </a:r>
            <a:r>
              <a:rPr sz="2900" dirty="0">
                <a:latin typeface="Tw Cen MT"/>
                <a:cs typeface="Tw Cen MT"/>
              </a:rPr>
              <a:t>hidronefrosis</a:t>
            </a:r>
            <a:r>
              <a:rPr sz="2900" spc="-145" dirty="0">
                <a:latin typeface="Tw Cen MT"/>
                <a:cs typeface="Tw Cen MT"/>
              </a:rPr>
              <a:t> </a:t>
            </a:r>
            <a:r>
              <a:rPr sz="2900" spc="-20" dirty="0">
                <a:latin typeface="Tw Cen MT"/>
                <a:cs typeface="Tw Cen MT"/>
              </a:rPr>
              <a:t>atau </a:t>
            </a:r>
            <a:r>
              <a:rPr sz="2900" dirty="0">
                <a:latin typeface="Tw Cen MT"/>
                <a:cs typeface="Tw Cen MT"/>
              </a:rPr>
              <a:t>batu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ginjal,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kista, massa,</a:t>
            </a:r>
            <a:r>
              <a:rPr sz="2900" spc="72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kalsifikasi.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228600"/>
            <a:ext cx="4800600" cy="65827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81507"/>
            <a:ext cx="3143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MANAGEMENT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PENATALAKSANAAN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14856"/>
            <a:ext cx="7371080" cy="32137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spc="-20" dirty="0">
                <a:latin typeface="Tw Cen MT"/>
                <a:cs typeface="Tw Cen MT"/>
              </a:rPr>
              <a:t>Terapi</a:t>
            </a:r>
            <a:r>
              <a:rPr sz="2900" spc="-1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spesfik</a:t>
            </a:r>
            <a:r>
              <a:rPr sz="2900" spc="-9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yang</a:t>
            </a:r>
            <a:r>
              <a:rPr sz="2900" spc="-100" dirty="0">
                <a:latin typeface="Tw Cen MT"/>
                <a:cs typeface="Tw Cen MT"/>
              </a:rPr>
              <a:t> </a:t>
            </a:r>
            <a:r>
              <a:rPr sz="2900" spc="-2435" dirty="0">
                <a:latin typeface="Tw Cen MT"/>
                <a:cs typeface="Tw Cen MT"/>
              </a:rPr>
              <a:t>mendasarinya</a:t>
            </a:r>
            <a:endParaRPr sz="2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spc="-10" dirty="0">
                <a:latin typeface="Tw Cen MT"/>
                <a:cs typeface="Tw Cen MT"/>
              </a:rPr>
              <a:t>Pencegahan</a:t>
            </a:r>
            <a:r>
              <a:rPr sz="2900" spc="-10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terapi</a:t>
            </a:r>
            <a:r>
              <a:rPr sz="2900" spc="-90" dirty="0">
                <a:latin typeface="Tw Cen MT"/>
                <a:cs typeface="Tw Cen MT"/>
              </a:rPr>
              <a:t> </a:t>
            </a:r>
            <a:r>
              <a:rPr sz="2900" spc="-1775" dirty="0">
                <a:latin typeface="Tw Cen MT"/>
                <a:cs typeface="Tw Cen MT"/>
              </a:rPr>
              <a:t>terhadap</a:t>
            </a:r>
            <a:r>
              <a:rPr sz="2900" dirty="0">
                <a:latin typeface="Tw Cen MT"/>
                <a:cs typeface="Tw Cen MT"/>
              </a:rPr>
              <a:t> kondisi</a:t>
            </a:r>
            <a:r>
              <a:rPr sz="2900" spc="-4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komorbid</a:t>
            </a:r>
            <a:endParaRPr sz="2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dirty="0">
                <a:latin typeface="Tw Cen MT"/>
                <a:cs typeface="Tw Cen MT"/>
              </a:rPr>
              <a:t>Memperlambat</a:t>
            </a:r>
            <a:r>
              <a:rPr sz="2900" spc="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fungsi</a:t>
            </a:r>
            <a:r>
              <a:rPr sz="2900" spc="10" dirty="0">
                <a:latin typeface="Tw Cen MT"/>
                <a:cs typeface="Tw Cen MT"/>
              </a:rPr>
              <a:t> </a:t>
            </a:r>
            <a:r>
              <a:rPr sz="2900" spc="-2545" dirty="0">
                <a:latin typeface="Tw Cen MT"/>
                <a:cs typeface="Tw Cen MT"/>
              </a:rPr>
              <a:t>g</a:t>
            </a:r>
            <a:r>
              <a:rPr sz="2900" spc="-2540" dirty="0">
                <a:latin typeface="Tw Cen MT"/>
                <a:cs typeface="Tw Cen MT"/>
              </a:rPr>
              <a:t>i</a:t>
            </a:r>
            <a:r>
              <a:rPr sz="2900" spc="-2535" dirty="0">
                <a:latin typeface="Tw Cen MT"/>
                <a:cs typeface="Tw Cen MT"/>
              </a:rPr>
              <a:t>n</a:t>
            </a:r>
            <a:r>
              <a:rPr sz="2900" spc="-2540" dirty="0">
                <a:latin typeface="Tw Cen MT"/>
                <a:cs typeface="Tw Cen MT"/>
              </a:rPr>
              <a:t>j</a:t>
            </a:r>
            <a:r>
              <a:rPr sz="2900" spc="-2545" dirty="0">
                <a:latin typeface="Tw Cen MT"/>
                <a:cs typeface="Tw Cen MT"/>
              </a:rPr>
              <a:t>al</a:t>
            </a:r>
            <a:endParaRPr sz="2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spc="-10" dirty="0">
                <a:latin typeface="Tw Cen MT"/>
                <a:cs typeface="Tw Cen MT"/>
              </a:rPr>
              <a:t>Pencegahan</a:t>
            </a:r>
            <a:r>
              <a:rPr sz="2900" spc="-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dan</a:t>
            </a:r>
            <a:r>
              <a:rPr sz="2900" spc="-7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terapi </a:t>
            </a:r>
            <a:r>
              <a:rPr sz="2900" spc="-2955" dirty="0">
                <a:latin typeface="Tw Cen MT"/>
                <a:cs typeface="Tw Cen MT"/>
              </a:rPr>
              <a:t>terhadap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komplikasi</a:t>
            </a:r>
            <a:endParaRPr sz="2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spc="-10" dirty="0">
                <a:latin typeface="Tw Cen MT"/>
                <a:cs typeface="Tw Cen MT"/>
              </a:rPr>
              <a:t>Pencegahan</a:t>
            </a:r>
            <a:r>
              <a:rPr sz="2900" spc="-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dan</a:t>
            </a:r>
            <a:r>
              <a:rPr sz="2900" spc="-75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terapi </a:t>
            </a:r>
            <a:r>
              <a:rPr sz="2900" spc="-2930" dirty="0">
                <a:latin typeface="Tw Cen MT"/>
                <a:cs typeface="Tw Cen MT"/>
              </a:rPr>
              <a:t>p</a:t>
            </a:r>
            <a:r>
              <a:rPr sz="2900" spc="-2925" dirty="0">
                <a:latin typeface="Tw Cen MT"/>
                <a:cs typeface="Tw Cen MT"/>
              </a:rPr>
              <a:t>e</a:t>
            </a:r>
            <a:r>
              <a:rPr sz="2900" spc="-3010" dirty="0">
                <a:latin typeface="Tw Cen MT"/>
                <a:cs typeface="Tw Cen MT"/>
              </a:rPr>
              <a:t>n</a:t>
            </a:r>
            <a:r>
              <a:rPr sz="2900" spc="-3045" dirty="0">
                <a:latin typeface="Tw Cen MT"/>
                <a:cs typeface="Tw Cen MT"/>
              </a:rPr>
              <a:t>y</a:t>
            </a:r>
            <a:r>
              <a:rPr sz="2900" spc="-2930" dirty="0">
                <a:latin typeface="Tw Cen MT"/>
                <a:cs typeface="Tw Cen MT"/>
              </a:rPr>
              <a:t>a</a:t>
            </a:r>
            <a:r>
              <a:rPr sz="2900" spc="-2920" dirty="0">
                <a:latin typeface="Tw Cen MT"/>
                <a:cs typeface="Tw Cen MT"/>
              </a:rPr>
              <a:t>k</a:t>
            </a:r>
            <a:r>
              <a:rPr sz="2900" spc="-2925" dirty="0">
                <a:latin typeface="Tw Cen MT"/>
                <a:cs typeface="Tw Cen MT"/>
              </a:rPr>
              <a:t>it</a:t>
            </a:r>
            <a:r>
              <a:rPr sz="2900" dirty="0">
                <a:latin typeface="Tw Cen MT"/>
                <a:cs typeface="Tw Cen MT"/>
              </a:rPr>
              <a:t> </a:t>
            </a:r>
            <a:r>
              <a:rPr sz="2900" spc="-10" dirty="0">
                <a:latin typeface="Tw Cen MT"/>
                <a:cs typeface="Tw Cen MT"/>
              </a:rPr>
              <a:t>kardiovaskuler</a:t>
            </a:r>
            <a:endParaRPr sz="29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32105" algn="l"/>
              </a:tabLst>
            </a:pPr>
            <a:r>
              <a:rPr sz="1700" spc="229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900" spc="-20" dirty="0">
                <a:latin typeface="Tw Cen MT"/>
                <a:cs typeface="Tw Cen MT"/>
              </a:rPr>
              <a:t>Terapi</a:t>
            </a:r>
            <a:r>
              <a:rPr sz="2900" spc="-1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pengganti</a:t>
            </a:r>
            <a:r>
              <a:rPr sz="2900" spc="-110" dirty="0">
                <a:latin typeface="Tw Cen MT"/>
                <a:cs typeface="Tw Cen MT"/>
              </a:rPr>
              <a:t> </a:t>
            </a:r>
            <a:r>
              <a:rPr sz="2900" spc="-875" dirty="0">
                <a:latin typeface="Tw Cen MT"/>
                <a:cs typeface="Tw Cen MT"/>
              </a:rPr>
              <a:t>g</a:t>
            </a:r>
            <a:r>
              <a:rPr sz="2900" spc="-869" dirty="0">
                <a:latin typeface="Tw Cen MT"/>
                <a:cs typeface="Tw Cen MT"/>
              </a:rPr>
              <a:t>i</a:t>
            </a:r>
            <a:r>
              <a:rPr sz="2900" spc="-865" dirty="0">
                <a:latin typeface="Tw Cen MT"/>
                <a:cs typeface="Tw Cen MT"/>
              </a:rPr>
              <a:t>n</a:t>
            </a:r>
            <a:r>
              <a:rPr sz="2900" spc="-869" dirty="0">
                <a:latin typeface="Tw Cen MT"/>
                <a:cs typeface="Tw Cen MT"/>
              </a:rPr>
              <a:t>j</a:t>
            </a:r>
            <a:r>
              <a:rPr sz="2900" spc="-875" dirty="0">
                <a:latin typeface="Tw Cen MT"/>
                <a:cs typeface="Tw Cen MT"/>
              </a:rPr>
              <a:t>al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1"/>
                </a:moveTo>
                <a:lnTo>
                  <a:pt x="9144000" y="5971031"/>
                </a:lnTo>
                <a:lnTo>
                  <a:pt x="9144000" y="0"/>
                </a:lnTo>
                <a:lnTo>
                  <a:pt x="0" y="0"/>
                </a:lnTo>
                <a:lnTo>
                  <a:pt x="0" y="5971031"/>
                </a:lnTo>
                <a:close/>
              </a:path>
            </a:pathLst>
          </a:custGeom>
          <a:solidFill>
            <a:srgbClr val="775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71032"/>
            <a:ext cx="9144000" cy="887094"/>
            <a:chOff x="0" y="5971032"/>
            <a:chExt cx="9144000" cy="887094"/>
          </a:xfrm>
        </p:grpSpPr>
        <p:sp>
          <p:nvSpPr>
            <p:cNvPr id="4" name="object 4"/>
            <p:cNvSpPr/>
            <p:nvPr/>
          </p:nvSpPr>
          <p:spPr>
            <a:xfrm>
              <a:off x="0" y="5971032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5">
                  <a:moveTo>
                    <a:pt x="9144000" y="0"/>
                  </a:moveTo>
                  <a:lnTo>
                    <a:pt x="0" y="0"/>
                  </a:lnTo>
                  <a:lnTo>
                    <a:pt x="0" y="886967"/>
                  </a:lnTo>
                  <a:lnTo>
                    <a:pt x="9144000" y="8869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53328"/>
              <a:ext cx="2240280" cy="713740"/>
            </a:xfrm>
            <a:custGeom>
              <a:avLst/>
              <a:gdLst/>
              <a:ahLst/>
              <a:cxnLst/>
              <a:rect l="l" t="t" r="r" b="b"/>
              <a:pathLst>
                <a:path w="2240280" h="713740">
                  <a:moveTo>
                    <a:pt x="0" y="713231"/>
                  </a:moveTo>
                  <a:lnTo>
                    <a:pt x="0" y="0"/>
                  </a:lnTo>
                  <a:lnTo>
                    <a:pt x="2240280" y="0"/>
                  </a:lnTo>
                  <a:lnTo>
                    <a:pt x="2240280" y="713231"/>
                  </a:lnTo>
                  <a:lnTo>
                    <a:pt x="0" y="713231"/>
                  </a:lnTo>
                  <a:close/>
                </a:path>
              </a:pathLst>
            </a:custGeom>
            <a:solidFill>
              <a:srgbClr val="DD8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9151" y="6044184"/>
              <a:ext cx="6784975" cy="713740"/>
            </a:xfrm>
            <a:custGeom>
              <a:avLst/>
              <a:gdLst/>
              <a:ahLst/>
              <a:cxnLst/>
              <a:rect l="l" t="t" r="r" b="b"/>
              <a:pathLst>
                <a:path w="6784975" h="713740">
                  <a:moveTo>
                    <a:pt x="678484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784848" y="713231"/>
                  </a:lnTo>
                  <a:lnTo>
                    <a:pt x="6784848" y="0"/>
                  </a:lnTo>
                  <a:close/>
                </a:path>
              </a:pathLst>
            </a:custGeom>
            <a:solidFill>
              <a:srgbClr val="94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6725" y="1326387"/>
            <a:ext cx="68567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EBDDC3"/>
                </a:solidFill>
                <a:latin typeface="Arial"/>
                <a:cs typeface="Arial"/>
              </a:rPr>
              <a:t>MASALAH</a:t>
            </a:r>
            <a:r>
              <a:rPr sz="4000" spc="-40" dirty="0">
                <a:solidFill>
                  <a:srgbClr val="EBDDC3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EBDDC3"/>
                </a:solidFill>
                <a:latin typeface="Arial"/>
                <a:cs typeface="Arial"/>
              </a:rPr>
              <a:t>KEPERAWATAN, </a:t>
            </a:r>
            <a:r>
              <a:rPr sz="4000" dirty="0">
                <a:solidFill>
                  <a:srgbClr val="EBDDC3"/>
                </a:solidFill>
                <a:latin typeface="Arial"/>
                <a:cs typeface="Arial"/>
              </a:rPr>
              <a:t>INTERVENSI</a:t>
            </a:r>
            <a:r>
              <a:rPr sz="4000" spc="-75" dirty="0">
                <a:solidFill>
                  <a:srgbClr val="EBDDC3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EBDDC3"/>
                </a:solidFill>
                <a:latin typeface="Arial"/>
                <a:cs typeface="Arial"/>
              </a:rPr>
              <a:t>DAN</a:t>
            </a:r>
            <a:r>
              <a:rPr sz="4000" spc="-70" dirty="0">
                <a:solidFill>
                  <a:srgbClr val="EBDDC3"/>
                </a:solidFill>
                <a:latin typeface="Arial"/>
                <a:cs typeface="Arial"/>
              </a:rPr>
              <a:t> </a:t>
            </a:r>
            <a:r>
              <a:rPr sz="4000" spc="-50" dirty="0">
                <a:solidFill>
                  <a:srgbClr val="EBDDC3"/>
                </a:solidFill>
                <a:latin typeface="Arial"/>
                <a:cs typeface="Arial"/>
              </a:rPr>
              <a:t>EVALUASI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6800" y="2794000"/>
            <a:ext cx="19304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75" y="0"/>
            <a:ext cx="8985493" cy="4542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0249" y="592206"/>
            <a:ext cx="3265652" cy="37834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885" y="4848569"/>
            <a:ext cx="989591" cy="20094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1731" y="4513577"/>
            <a:ext cx="316669" cy="3941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9479" y="454267"/>
            <a:ext cx="20320" cy="6403975"/>
          </a:xfrm>
          <a:custGeom>
            <a:avLst/>
            <a:gdLst/>
            <a:ahLst/>
            <a:cxnLst/>
            <a:rect l="l" t="t" r="r" b="b"/>
            <a:pathLst>
              <a:path w="20319" h="6403975">
                <a:moveTo>
                  <a:pt x="0" y="0"/>
                </a:moveTo>
                <a:lnTo>
                  <a:pt x="19791" y="0"/>
                </a:lnTo>
                <a:lnTo>
                  <a:pt x="19791" y="6403731"/>
                </a:lnTo>
                <a:lnTo>
                  <a:pt x="0" y="64037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6408" y="4119469"/>
            <a:ext cx="0" cy="1537335"/>
          </a:xfrm>
          <a:custGeom>
            <a:avLst/>
            <a:gdLst/>
            <a:ahLst/>
            <a:cxnLst/>
            <a:rect l="l" t="t" r="r" b="b"/>
            <a:pathLst>
              <a:path h="1537335">
                <a:moveTo>
                  <a:pt x="0" y="1537019"/>
                </a:moveTo>
                <a:lnTo>
                  <a:pt x="0" y="0"/>
                </a:lnTo>
              </a:path>
            </a:pathLst>
          </a:custGeom>
          <a:ln w="19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2349" y="4099762"/>
            <a:ext cx="811530" cy="808355"/>
          </a:xfrm>
          <a:custGeom>
            <a:avLst/>
            <a:gdLst/>
            <a:ahLst/>
            <a:cxnLst/>
            <a:rect l="l" t="t" r="r" b="b"/>
            <a:pathLst>
              <a:path w="811529" h="808354">
                <a:moveTo>
                  <a:pt x="0" y="0"/>
                </a:moveTo>
                <a:lnTo>
                  <a:pt x="811465" y="0"/>
                </a:lnTo>
                <a:lnTo>
                  <a:pt x="811465" y="807920"/>
                </a:lnTo>
                <a:lnTo>
                  <a:pt x="0" y="8079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9443" y="4119469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5">
                <a:moveTo>
                  <a:pt x="0" y="394107"/>
                </a:moveTo>
                <a:lnTo>
                  <a:pt x="0" y="0"/>
                </a:lnTo>
              </a:path>
            </a:pathLst>
          </a:custGeom>
          <a:ln w="19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41221" y="3213021"/>
            <a:ext cx="0" cy="1419225"/>
          </a:xfrm>
          <a:custGeom>
            <a:avLst/>
            <a:gdLst/>
            <a:ahLst/>
            <a:cxnLst/>
            <a:rect l="l" t="t" r="r" b="b"/>
            <a:pathLst>
              <a:path h="1419225">
                <a:moveTo>
                  <a:pt x="0" y="1418786"/>
                </a:moveTo>
                <a:lnTo>
                  <a:pt x="0" y="0"/>
                </a:lnTo>
              </a:path>
            </a:pathLst>
          </a:custGeom>
          <a:ln w="29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5288" y="217803"/>
            <a:ext cx="20320" cy="6640195"/>
          </a:xfrm>
          <a:custGeom>
            <a:avLst/>
            <a:gdLst/>
            <a:ahLst/>
            <a:cxnLst/>
            <a:rect l="l" t="t" r="r" b="b"/>
            <a:pathLst>
              <a:path w="20320" h="6640195">
                <a:moveTo>
                  <a:pt x="0" y="0"/>
                </a:moveTo>
                <a:lnTo>
                  <a:pt x="19791" y="0"/>
                </a:lnTo>
                <a:lnTo>
                  <a:pt x="19791" y="6640195"/>
                </a:lnTo>
                <a:lnTo>
                  <a:pt x="0" y="66401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97986" y="3242578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4">
                <a:moveTo>
                  <a:pt x="0" y="0"/>
                </a:moveTo>
                <a:lnTo>
                  <a:pt x="712507" y="0"/>
                </a:lnTo>
              </a:path>
            </a:pathLst>
          </a:custGeom>
          <a:ln w="19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5688" y="4602249"/>
            <a:ext cx="1445260" cy="0"/>
          </a:xfrm>
          <a:custGeom>
            <a:avLst/>
            <a:gdLst/>
            <a:ahLst/>
            <a:cxnLst/>
            <a:rect l="l" t="t" r="r" b="b"/>
            <a:pathLst>
              <a:path w="1445259">
                <a:moveTo>
                  <a:pt x="0" y="0"/>
                </a:moveTo>
                <a:lnTo>
                  <a:pt x="1444805" y="0"/>
                </a:lnTo>
              </a:path>
            </a:pathLst>
          </a:custGeom>
          <a:ln w="9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328" y="150974"/>
            <a:ext cx="4241800" cy="54679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653415">
              <a:lnSpc>
                <a:spcPct val="100000"/>
              </a:lnSpc>
              <a:spcBef>
                <a:spcPts val="805"/>
              </a:spcBef>
            </a:pPr>
            <a:r>
              <a:rPr sz="1350" b="1" spc="65" dirty="0">
                <a:solidFill>
                  <a:srgbClr val="57A357"/>
                </a:solidFill>
                <a:latin typeface="Times New Roman"/>
                <a:cs typeface="Times New Roman"/>
              </a:rPr>
              <a:t>Signs</a:t>
            </a:r>
            <a:r>
              <a:rPr sz="1350" b="1" spc="40" dirty="0">
                <a:solidFill>
                  <a:srgbClr val="57A357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57A357"/>
                </a:solidFill>
                <a:latin typeface="Times New Roman"/>
                <a:cs typeface="Times New Roman"/>
              </a:rPr>
              <a:t>and</a:t>
            </a:r>
            <a:r>
              <a:rPr sz="1350" b="1" spc="45" dirty="0">
                <a:solidFill>
                  <a:srgbClr val="57A357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57A357"/>
                </a:solidFill>
                <a:latin typeface="Times New Roman"/>
                <a:cs typeface="Times New Roman"/>
              </a:rPr>
              <a:t>Symptoms</a:t>
            </a:r>
            <a:r>
              <a:rPr sz="1350" b="1" spc="120" dirty="0">
                <a:solidFill>
                  <a:srgbClr val="57A357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57A357"/>
                </a:solidFill>
                <a:latin typeface="Times New Roman"/>
                <a:cs typeface="Times New Roman"/>
              </a:rPr>
              <a:t>of</a:t>
            </a:r>
            <a:r>
              <a:rPr sz="1350" b="1" spc="110" dirty="0">
                <a:solidFill>
                  <a:srgbClr val="57A357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57A357"/>
                </a:solidFill>
                <a:latin typeface="Times New Roman"/>
                <a:cs typeface="Times New Roman"/>
              </a:rPr>
              <a:t>Chronic</a:t>
            </a:r>
            <a:r>
              <a:rPr sz="1350" b="1" spc="265" dirty="0">
                <a:solidFill>
                  <a:srgbClr val="57A357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57A357"/>
                </a:solidFill>
                <a:latin typeface="Times New Roman"/>
                <a:cs typeface="Times New Roman"/>
              </a:rPr>
              <a:t>Renal</a:t>
            </a:r>
            <a:r>
              <a:rPr sz="1350" b="1" spc="90" dirty="0">
                <a:solidFill>
                  <a:srgbClr val="57A357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>
                <a:solidFill>
                  <a:srgbClr val="57A357"/>
                </a:solidFill>
                <a:latin typeface="Times New Roman"/>
                <a:cs typeface="Times New Roman"/>
              </a:rPr>
              <a:t>Failure</a:t>
            </a:r>
            <a:endParaRPr sz="1350">
              <a:latin typeface="Times New Roman"/>
              <a:cs typeface="Times New Roman"/>
            </a:endParaRPr>
          </a:p>
          <a:p>
            <a:pPr marL="27305">
              <a:lnSpc>
                <a:spcPts val="1540"/>
              </a:lnSpc>
              <a:spcBef>
                <a:spcPts val="680"/>
              </a:spcBef>
            </a:pP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Neu</a:t>
            </a:r>
            <a:r>
              <a:rPr sz="1300" b="1" spc="-10" dirty="0">
                <a:solidFill>
                  <a:srgbClr val="3B2B87"/>
                </a:solidFill>
                <a:latin typeface="Times New Roman"/>
                <a:cs typeface="Times New Roman"/>
              </a:rPr>
              <a:t>r</a:t>
            </a: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ologic</a:t>
            </a:r>
            <a:endParaRPr sz="1300">
              <a:latin typeface="Times New Roman"/>
              <a:cs typeface="Times New Roman"/>
            </a:endParaRPr>
          </a:p>
          <a:p>
            <a:pPr marL="27305">
              <a:lnSpc>
                <a:spcPts val="1300"/>
              </a:lnSpc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Weakness</a:t>
            </a:r>
            <a:r>
              <a:rPr sz="1100" spc="22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and</a:t>
            </a:r>
            <a:r>
              <a:rPr sz="1100" spc="40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futigue;</a:t>
            </a:r>
            <a:r>
              <a:rPr sz="1100" spc="5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confusion;</a:t>
            </a:r>
            <a:r>
              <a:rPr sz="1100" spc="14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inability</a:t>
            </a:r>
            <a:r>
              <a:rPr sz="1100" spc="13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to</a:t>
            </a:r>
            <a:r>
              <a:rPr sz="1100" spc="27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concentrate;</a:t>
            </a:r>
            <a:r>
              <a:rPr sz="1100" spc="19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disorienta­</a:t>
            </a:r>
            <a:endParaRPr sz="1100">
              <a:latin typeface="Times New Roman"/>
              <a:cs typeface="Times New Roman"/>
            </a:endParaRPr>
          </a:p>
          <a:p>
            <a:pPr marL="24130" marR="28575" indent="3175">
              <a:lnSpc>
                <a:spcPct val="105800"/>
              </a:lnSpc>
            </a:pPr>
            <a:r>
              <a:rPr sz="1100" spc="50" dirty="0">
                <a:solidFill>
                  <a:srgbClr val="606467"/>
                </a:solidFill>
                <a:latin typeface="Times New Roman"/>
                <a:cs typeface="Times New Roman"/>
              </a:rPr>
              <a:t>tion;</a:t>
            </a:r>
            <a:r>
              <a:rPr sz="1100" spc="3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tremors;</a:t>
            </a:r>
            <a:r>
              <a:rPr sz="1100" spc="-5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seizures;</a:t>
            </a:r>
            <a:r>
              <a:rPr sz="1100" spc="155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asterixis;</a:t>
            </a:r>
            <a:r>
              <a:rPr sz="1100" spc="30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restlessness</a:t>
            </a:r>
            <a:r>
              <a:rPr sz="1100" spc="13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of</a:t>
            </a:r>
            <a:r>
              <a:rPr sz="1100" spc="21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legs;</a:t>
            </a:r>
            <a:r>
              <a:rPr sz="1100" spc="17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55" dirty="0">
                <a:solidFill>
                  <a:srgbClr val="606467"/>
                </a:solidFill>
                <a:latin typeface="Times New Roman"/>
                <a:cs typeface="Times New Roman"/>
              </a:rPr>
              <a:t>burning</a:t>
            </a:r>
            <a:r>
              <a:rPr sz="1100" spc="9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606467"/>
                </a:solidFill>
                <a:latin typeface="Times New Roman"/>
                <a:cs typeface="Times New Roman"/>
              </a:rPr>
              <a:t>of</a:t>
            </a:r>
            <a:r>
              <a:rPr sz="1100" spc="-4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707779"/>
                </a:solidFill>
                <a:latin typeface="Times New Roman"/>
                <a:cs typeface="Times New Roman"/>
              </a:rPr>
              <a:t>soles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of</a:t>
            </a:r>
            <a:r>
              <a:rPr sz="1100" spc="10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feet;</a:t>
            </a:r>
            <a:r>
              <a:rPr sz="1100" spc="15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behavior</a:t>
            </a:r>
            <a:r>
              <a:rPr sz="1100" spc="17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changes</a:t>
            </a:r>
            <a:endParaRPr sz="110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495"/>
              </a:spcBef>
            </a:pPr>
            <a:r>
              <a:rPr sz="1200" b="1" spc="-10" dirty="0">
                <a:solidFill>
                  <a:srgbClr val="524697"/>
                </a:solidFill>
                <a:latin typeface="Arial"/>
                <a:cs typeface="Arial"/>
              </a:rPr>
              <a:t>In</a:t>
            </a: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tegumenta</a:t>
            </a:r>
            <a:r>
              <a:rPr sz="1300" b="1" spc="-10" dirty="0">
                <a:solidFill>
                  <a:srgbClr val="3B2B87"/>
                </a:solidFill>
                <a:latin typeface="Times New Roman"/>
                <a:cs typeface="Times New Roman"/>
              </a:rPr>
              <a:t>r</a:t>
            </a: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  <a:p>
            <a:pPr marL="27940" marR="38100" indent="-3810">
              <a:lnSpc>
                <a:spcPts val="1240"/>
              </a:lnSpc>
              <a:spcBef>
                <a:spcPts val="145"/>
              </a:spcBef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Gray-</a:t>
            </a:r>
            <a:r>
              <a:rPr sz="1100" spc="50" dirty="0">
                <a:solidFill>
                  <a:srgbClr val="606467"/>
                </a:solidFill>
                <a:latin typeface="Times New Roman"/>
                <a:cs typeface="Times New Roman"/>
              </a:rPr>
              <a:t>bronze</a:t>
            </a:r>
            <a:r>
              <a:rPr sz="1100" spc="50" dirty="0">
                <a:solidFill>
                  <a:srgbClr val="707779"/>
                </a:solidFill>
                <a:latin typeface="Times New Roman"/>
                <a:cs typeface="Times New Roman"/>
              </a:rPr>
              <a:t>skin</a:t>
            </a:r>
            <a:r>
              <a:rPr sz="1100" spc="125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color;</a:t>
            </a:r>
            <a:r>
              <a:rPr sz="1100" spc="6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65" dirty="0">
                <a:solidFill>
                  <a:srgbClr val="606467"/>
                </a:solidFill>
                <a:latin typeface="Times New Roman"/>
                <a:cs typeface="Times New Roman"/>
              </a:rPr>
              <a:t>dry,</a:t>
            </a:r>
            <a:r>
              <a:rPr sz="1100" spc="3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flaky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skin;</a:t>
            </a:r>
            <a:r>
              <a:rPr sz="1100" spc="11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prurirus;</a:t>
            </a:r>
            <a:r>
              <a:rPr sz="1100" spc="10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ecchymosis;</a:t>
            </a:r>
            <a:r>
              <a:rPr sz="1100" spc="22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purpura; </a:t>
            </a:r>
            <a:r>
              <a:rPr sz="1100" spc="55" dirty="0">
                <a:solidFill>
                  <a:srgbClr val="606467"/>
                </a:solidFill>
                <a:latin typeface="Times New Roman"/>
                <a:cs typeface="Times New Roman"/>
              </a:rPr>
              <a:t>thin,</a:t>
            </a:r>
            <a:r>
              <a:rPr sz="1100" spc="16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brittle</a:t>
            </a:r>
            <a:r>
              <a:rPr sz="1100" spc="11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nails;</a:t>
            </a:r>
            <a:r>
              <a:rPr sz="1100" spc="-3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coarse,</a:t>
            </a:r>
            <a:r>
              <a:rPr sz="1100" spc="18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55" dirty="0">
                <a:solidFill>
                  <a:srgbClr val="707779"/>
                </a:solidFill>
                <a:latin typeface="Times New Roman"/>
                <a:cs typeface="Times New Roman"/>
              </a:rPr>
              <a:t>thinning</a:t>
            </a:r>
            <a:r>
              <a:rPr sz="1100" spc="15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606467"/>
                </a:solidFill>
                <a:latin typeface="Times New Roman"/>
                <a:cs typeface="Times New Roman"/>
              </a:rPr>
              <a:t>hair</a:t>
            </a:r>
            <a:endParaRPr sz="11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395"/>
              </a:spcBef>
            </a:pP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Ca</a:t>
            </a:r>
            <a:r>
              <a:rPr sz="1300" b="1" spc="-10" dirty="0">
                <a:solidFill>
                  <a:srgbClr val="3B2B87"/>
                </a:solidFill>
                <a:latin typeface="Times New Roman"/>
                <a:cs typeface="Times New Roman"/>
              </a:rPr>
              <a:t>r</a:t>
            </a: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diovascu</a:t>
            </a:r>
            <a:r>
              <a:rPr sz="1300" b="1" spc="-10" dirty="0">
                <a:solidFill>
                  <a:srgbClr val="3B2B87"/>
                </a:solidFill>
                <a:latin typeface="Times New Roman"/>
                <a:cs typeface="Times New Roman"/>
              </a:rPr>
              <a:t>l</a:t>
            </a: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a</a:t>
            </a:r>
            <a:r>
              <a:rPr sz="1300" b="1" spc="-10" dirty="0">
                <a:solidFill>
                  <a:srgbClr val="3B2B87"/>
                </a:solidFill>
                <a:latin typeface="Times New Roman"/>
                <a:cs typeface="Times New Roman"/>
              </a:rPr>
              <a:t>r</a:t>
            </a:r>
            <a:endParaRPr sz="1300">
              <a:latin typeface="Times New Roman"/>
              <a:cs typeface="Times New Roman"/>
            </a:endParaRPr>
          </a:p>
          <a:p>
            <a:pPr marL="24130" marR="24765" indent="12700" algn="just">
              <a:lnSpc>
                <a:spcPct val="105800"/>
              </a:lnSpc>
              <a:spcBef>
                <a:spcPts val="35"/>
              </a:spcBef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Hypertension;</a:t>
            </a:r>
            <a:r>
              <a:rPr sz="1100" spc="33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pitting</a:t>
            </a:r>
            <a:r>
              <a:rPr sz="1100" spc="24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edema</a:t>
            </a:r>
            <a:r>
              <a:rPr sz="1100" spc="6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{feet,</a:t>
            </a:r>
            <a:r>
              <a:rPr sz="1100" spc="19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hands,</a:t>
            </a:r>
            <a:r>
              <a:rPr sz="1100" spc="3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sacrum);</a:t>
            </a:r>
            <a:r>
              <a:rPr sz="1100" spc="25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periorbital</a:t>
            </a:r>
            <a:r>
              <a:rPr sz="1100" spc="29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edema;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pericardia)</a:t>
            </a:r>
            <a:r>
              <a:rPr sz="1100" spc="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friction</a:t>
            </a:r>
            <a:r>
              <a:rPr sz="1100" spc="11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rub;</a:t>
            </a:r>
            <a:r>
              <a:rPr sz="1100" spc="-7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engorged</a:t>
            </a:r>
            <a:r>
              <a:rPr sz="1100" spc="14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neck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veins;</a:t>
            </a:r>
            <a:r>
              <a:rPr sz="1100" spc="3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pericacditis;</a:t>
            </a:r>
            <a:r>
              <a:rPr sz="1100" spc="9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pericardia)</a:t>
            </a:r>
            <a:r>
              <a:rPr sz="1100" spc="13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606467"/>
                </a:solidFill>
                <a:latin typeface="Times New Roman"/>
                <a:cs typeface="Times New Roman"/>
              </a:rPr>
              <a:t>ef­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fusion;</a:t>
            </a:r>
            <a:r>
              <a:rPr sz="1100" spc="18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pericardia)</a:t>
            </a:r>
            <a:r>
              <a:rPr sz="1100" spc="114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tamponade;</a:t>
            </a:r>
            <a:r>
              <a:rPr sz="1100" spc="22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hyperkalemia;</a:t>
            </a:r>
            <a:r>
              <a:rPr sz="1100" spc="11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hyperlipidemia</a:t>
            </a:r>
            <a:endParaRPr sz="11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340"/>
              </a:spcBef>
            </a:pP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Pulmonary</a:t>
            </a:r>
            <a:endParaRPr sz="1300">
              <a:latin typeface="Times New Roman"/>
              <a:cs typeface="Times New Roman"/>
            </a:endParaRPr>
          </a:p>
          <a:p>
            <a:pPr marL="29845" indent="-6350">
              <a:lnSpc>
                <a:spcPct val="100000"/>
              </a:lnSpc>
              <a:spcBef>
                <a:spcPts val="40"/>
              </a:spcBef>
            </a:pP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Crackles;</a:t>
            </a:r>
            <a:r>
              <a:rPr sz="1100" spc="315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spc="55" dirty="0">
                <a:solidFill>
                  <a:srgbClr val="707779"/>
                </a:solidFill>
                <a:latin typeface="Times New Roman"/>
                <a:cs typeface="Times New Roman"/>
              </a:rPr>
              <a:t>thick,</a:t>
            </a:r>
            <a:r>
              <a:rPr sz="1100" spc="15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tenacious</a:t>
            </a:r>
            <a:r>
              <a:rPr sz="1100" spc="8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spc="85" dirty="0">
                <a:solidFill>
                  <a:srgbClr val="707779"/>
                </a:solidFill>
                <a:latin typeface="Times New Roman"/>
                <a:cs typeface="Times New Roman"/>
              </a:rPr>
              <a:t>sputum;</a:t>
            </a:r>
            <a:r>
              <a:rPr sz="1100" spc="114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depressed</a:t>
            </a:r>
            <a:r>
              <a:rPr sz="1100" spc="254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cough</a:t>
            </a:r>
            <a:r>
              <a:rPr sz="1100" spc="38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reflex;</a:t>
            </a:r>
            <a:r>
              <a:rPr sz="1100" spc="15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pleuritic</a:t>
            </a:r>
            <a:endParaRPr sz="1100">
              <a:latin typeface="Times New Roman"/>
              <a:cs typeface="Times New Roman"/>
            </a:endParaRPr>
          </a:p>
          <a:p>
            <a:pPr marL="27940" marR="25400" indent="1270">
              <a:lnSpc>
                <a:spcPct val="100000"/>
              </a:lnSpc>
              <a:spcBef>
                <a:spcPts val="75"/>
              </a:spcBef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pain;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shortness</a:t>
            </a:r>
            <a:r>
              <a:rPr sz="1100" spc="8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spc="60" dirty="0">
                <a:solidFill>
                  <a:srgbClr val="606467"/>
                </a:solidFill>
                <a:latin typeface="Times New Roman"/>
                <a:cs typeface="Times New Roman"/>
              </a:rPr>
              <a:t>ofbreath;</a:t>
            </a:r>
            <a:r>
              <a:rPr sz="1100" spc="24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tachypnea;</a:t>
            </a:r>
            <a:r>
              <a:rPr sz="1100" spc="41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Kussmaul-type</a:t>
            </a:r>
            <a:r>
              <a:rPr sz="1100" spc="40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respirations;</a:t>
            </a:r>
            <a:r>
              <a:rPr sz="1100" spc="32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606467"/>
                </a:solidFill>
                <a:latin typeface="Times New Roman"/>
                <a:cs typeface="Times New Roman"/>
              </a:rPr>
              <a:t>ure­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mic</a:t>
            </a:r>
            <a:r>
              <a:rPr sz="1100" spc="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606467"/>
                </a:solidFill>
                <a:latin typeface="Times New Roman"/>
                <a:cs typeface="Times New Roman"/>
              </a:rPr>
              <a:t>pneumonitis;</a:t>
            </a:r>
            <a:r>
              <a:rPr sz="1100" spc="-2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65" dirty="0">
                <a:solidFill>
                  <a:srgbClr val="707779"/>
                </a:solidFill>
                <a:latin typeface="Times New Roman"/>
                <a:cs typeface="Times New Roman"/>
              </a:rPr>
              <a:t>"uremic</a:t>
            </a:r>
            <a:r>
              <a:rPr sz="1100" spc="5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606467"/>
                </a:solidFill>
                <a:latin typeface="Times New Roman"/>
                <a:cs typeface="Times New Roman"/>
              </a:rPr>
              <a:t>lung"</a:t>
            </a:r>
            <a:endParaRPr sz="1100">
              <a:latin typeface="Times New Roman"/>
              <a:cs typeface="Times New Roman"/>
            </a:endParaRPr>
          </a:p>
          <a:p>
            <a:pPr marL="22225">
              <a:lnSpc>
                <a:spcPts val="1480"/>
              </a:lnSpc>
              <a:spcBef>
                <a:spcPts val="420"/>
              </a:spcBef>
            </a:pP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Gastrointestinal</a:t>
            </a:r>
            <a:endParaRPr sz="1300">
              <a:latin typeface="Times New Roman"/>
              <a:cs typeface="Times New Roman"/>
            </a:endParaRPr>
          </a:p>
          <a:p>
            <a:pPr marL="12700" marR="25400" indent="15240" algn="just">
              <a:lnSpc>
                <a:spcPts val="1400"/>
              </a:lnSpc>
              <a:spcBef>
                <a:spcPts val="95"/>
              </a:spcBef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Ammonia</a:t>
            </a:r>
            <a:r>
              <a:rPr sz="1100" spc="27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75" dirty="0">
                <a:solidFill>
                  <a:srgbClr val="606467"/>
                </a:solidFill>
                <a:latin typeface="Times New Roman"/>
                <a:cs typeface="Times New Roman"/>
              </a:rPr>
              <a:t>odor</a:t>
            </a:r>
            <a:r>
              <a:rPr sz="1100" spc="114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60" dirty="0">
                <a:solidFill>
                  <a:srgbClr val="707779"/>
                </a:solidFill>
                <a:latin typeface="Times New Roman"/>
                <a:cs typeface="Times New Roman"/>
              </a:rPr>
              <a:t>to</a:t>
            </a:r>
            <a:r>
              <a:rPr sz="1100" spc="36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breath</a:t>
            </a:r>
            <a:r>
              <a:rPr sz="1100" spc="-7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50" dirty="0">
                <a:solidFill>
                  <a:srgbClr val="707779"/>
                </a:solidFill>
                <a:latin typeface="Times New Roman"/>
                <a:cs typeface="Times New Roman"/>
              </a:rPr>
              <a:t>{"uremic</a:t>
            </a:r>
            <a:r>
              <a:rPr sz="1100" spc="4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fetor");</a:t>
            </a:r>
            <a:r>
              <a:rPr sz="1100" spc="14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metallic</a:t>
            </a:r>
            <a:r>
              <a:rPr sz="1100" spc="21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taste;</a:t>
            </a:r>
            <a:r>
              <a:rPr sz="1100" spc="25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spc="75" dirty="0">
                <a:solidFill>
                  <a:srgbClr val="606467"/>
                </a:solidFill>
                <a:latin typeface="Times New Roman"/>
                <a:cs typeface="Times New Roman"/>
              </a:rPr>
              <a:t>mouth</a:t>
            </a:r>
            <a:r>
              <a:rPr sz="1100" spc="21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606467"/>
                </a:solidFill>
                <a:latin typeface="Times New Roman"/>
                <a:cs typeface="Times New Roman"/>
              </a:rPr>
              <a:t>ul­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cerations</a:t>
            </a:r>
            <a:r>
              <a:rPr sz="1100" spc="12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and</a:t>
            </a:r>
            <a:r>
              <a:rPr sz="1100" spc="39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bleeding;</a:t>
            </a:r>
            <a:r>
              <a:rPr sz="1100" spc="8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anorexia,</a:t>
            </a:r>
            <a:r>
              <a:rPr sz="1100" spc="22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nausea,</a:t>
            </a:r>
            <a:r>
              <a:rPr sz="1100" spc="24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and</a:t>
            </a:r>
            <a:r>
              <a:rPr sz="1100" spc="39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vomiting;</a:t>
            </a:r>
            <a:r>
              <a:rPr sz="1100" spc="155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hiccups;</a:t>
            </a:r>
            <a:r>
              <a:rPr sz="1100" spc="9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606467"/>
                </a:solidFill>
                <a:latin typeface="Times New Roman"/>
                <a:cs typeface="Times New Roman"/>
              </a:rPr>
              <a:t>con­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stipation</a:t>
            </a:r>
            <a:r>
              <a:rPr sz="1100" spc="29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spc="55" dirty="0">
                <a:solidFill>
                  <a:srgbClr val="606467"/>
                </a:solidFill>
                <a:latin typeface="Times New Roman"/>
                <a:cs typeface="Times New Roman"/>
              </a:rPr>
              <a:t>or</a:t>
            </a:r>
            <a:r>
              <a:rPr sz="1100" spc="35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diarrhea;</a:t>
            </a:r>
            <a:r>
              <a:rPr sz="1100" spc="229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bleeding</a:t>
            </a:r>
            <a:r>
              <a:rPr sz="1100" spc="24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65" dirty="0">
                <a:solidFill>
                  <a:srgbClr val="606467"/>
                </a:solidFill>
                <a:latin typeface="Times New Roman"/>
                <a:cs typeface="Times New Roman"/>
              </a:rPr>
              <a:t>from</a:t>
            </a:r>
            <a:r>
              <a:rPr sz="1100" spc="21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gastrointestinal</a:t>
            </a:r>
            <a:r>
              <a:rPr sz="1100" spc="18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40" dirty="0">
                <a:solidFill>
                  <a:srgbClr val="707779"/>
                </a:solidFill>
                <a:latin typeface="Times New Roman"/>
                <a:cs typeface="Times New Roman"/>
              </a:rPr>
              <a:t>tract</a:t>
            </a:r>
            <a:endParaRPr sz="1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75"/>
              </a:spcBef>
            </a:pP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Hematologic</a:t>
            </a:r>
            <a:endParaRPr sz="1300">
              <a:latin typeface="Times New Roman"/>
              <a:cs typeface="Times New Roman"/>
            </a:endParaRPr>
          </a:p>
          <a:p>
            <a:pPr marL="2794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Anemia;</a:t>
            </a:r>
            <a:r>
              <a:rPr sz="1100" spc="16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45" dirty="0">
                <a:solidFill>
                  <a:srgbClr val="707779"/>
                </a:solidFill>
                <a:latin typeface="Times New Roman"/>
                <a:cs typeface="Times New Roman"/>
              </a:rPr>
              <a:t>thrombocytopenia</a:t>
            </a:r>
            <a:endParaRPr sz="110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345"/>
              </a:spcBef>
            </a:pP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Rep</a:t>
            </a:r>
            <a:r>
              <a:rPr sz="1300" b="1" spc="-10" dirty="0">
                <a:solidFill>
                  <a:srgbClr val="3B2B87"/>
                </a:solidFill>
                <a:latin typeface="Times New Roman"/>
                <a:cs typeface="Times New Roman"/>
              </a:rPr>
              <a:t>r</a:t>
            </a: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oductive</a:t>
            </a:r>
            <a:endParaRPr sz="1300">
              <a:latin typeface="Times New Roman"/>
              <a:cs typeface="Times New Roman"/>
            </a:endParaRPr>
          </a:p>
          <a:p>
            <a:pPr marL="27940">
              <a:lnSpc>
                <a:spcPct val="100000"/>
              </a:lnSpc>
              <a:spcBef>
                <a:spcPts val="110"/>
              </a:spcBef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Amenorrhea;</a:t>
            </a:r>
            <a:r>
              <a:rPr sz="1100" spc="45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07779"/>
                </a:solidFill>
                <a:latin typeface="Times New Roman"/>
                <a:cs typeface="Times New Roman"/>
              </a:rPr>
              <a:t>testicular</a:t>
            </a:r>
            <a:r>
              <a:rPr sz="1100" spc="290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atrophy;</a:t>
            </a:r>
            <a:r>
              <a:rPr sz="1100" spc="13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infertility;</a:t>
            </a:r>
            <a:r>
              <a:rPr sz="1100" spc="35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decreased</a:t>
            </a:r>
            <a:r>
              <a:rPr sz="1100" spc="32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606467"/>
                </a:solidFill>
                <a:latin typeface="Times New Roman"/>
                <a:cs typeface="Times New Roman"/>
              </a:rPr>
              <a:t>libido</a:t>
            </a:r>
            <a:endParaRPr sz="11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345"/>
              </a:spcBef>
            </a:pPr>
            <a:r>
              <a:rPr sz="1300" b="1" spc="-10" dirty="0">
                <a:solidFill>
                  <a:srgbClr val="524697"/>
                </a:solidFill>
                <a:latin typeface="Times New Roman"/>
                <a:cs typeface="Times New Roman"/>
              </a:rPr>
              <a:t>Musculoskeleta</a:t>
            </a:r>
            <a:r>
              <a:rPr sz="1300" b="1" spc="-10" dirty="0">
                <a:solidFill>
                  <a:srgbClr val="3B2B87"/>
                </a:solidFill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  <a:p>
            <a:pPr marL="29845" marR="28575" indent="-3175">
              <a:lnSpc>
                <a:spcPct val="100000"/>
              </a:lnSpc>
              <a:spcBef>
                <a:spcPts val="35"/>
              </a:spcBef>
            </a:pP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Muscle</a:t>
            </a:r>
            <a:r>
              <a:rPr sz="1100" spc="21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cramps;</a:t>
            </a:r>
            <a:r>
              <a:rPr sz="1100" spc="28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loss</a:t>
            </a:r>
            <a:r>
              <a:rPr sz="1100" spc="13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of</a:t>
            </a:r>
            <a:r>
              <a:rPr sz="1100" spc="30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muscle</a:t>
            </a:r>
            <a:r>
              <a:rPr sz="1100" spc="7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55" dirty="0">
                <a:solidFill>
                  <a:srgbClr val="707779"/>
                </a:solidFill>
                <a:latin typeface="Times New Roman"/>
                <a:cs typeface="Times New Roman"/>
              </a:rPr>
              <a:t>strength;</a:t>
            </a:r>
            <a:r>
              <a:rPr sz="1100" spc="465" dirty="0">
                <a:solidFill>
                  <a:srgbClr val="70777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renal</a:t>
            </a:r>
            <a:r>
              <a:rPr sz="1100" spc="29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osteodystrophy;</a:t>
            </a:r>
            <a:r>
              <a:rPr sz="1100" spc="18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40" dirty="0">
                <a:solidFill>
                  <a:srgbClr val="606467"/>
                </a:solidFill>
                <a:latin typeface="Times New Roman"/>
                <a:cs typeface="Times New Roman"/>
              </a:rPr>
              <a:t>bone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pain;</a:t>
            </a:r>
            <a:r>
              <a:rPr sz="1100" spc="5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80" dirty="0">
                <a:solidFill>
                  <a:srgbClr val="606467"/>
                </a:solidFill>
                <a:latin typeface="Times New Roman"/>
                <a:cs typeface="Times New Roman"/>
              </a:rPr>
              <a:t>bone</a:t>
            </a:r>
            <a:r>
              <a:rPr sz="1100" spc="85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606467"/>
                </a:solidFill>
                <a:latin typeface="Times New Roman"/>
                <a:cs typeface="Times New Roman"/>
              </a:rPr>
              <a:t>fractures;</a:t>
            </a:r>
            <a:r>
              <a:rPr sz="1100" spc="7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80" dirty="0">
                <a:solidFill>
                  <a:srgbClr val="606467"/>
                </a:solidFill>
                <a:latin typeface="Times New Roman"/>
                <a:cs typeface="Times New Roman"/>
              </a:rPr>
              <a:t>foot</a:t>
            </a:r>
            <a:r>
              <a:rPr sz="1100" spc="-30" dirty="0">
                <a:solidFill>
                  <a:srgbClr val="606467"/>
                </a:solidFill>
                <a:latin typeface="Times New Roman"/>
                <a:cs typeface="Times New Roman"/>
              </a:rPr>
              <a:t> </a:t>
            </a:r>
            <a:r>
              <a:rPr sz="1100" spc="90" dirty="0">
                <a:solidFill>
                  <a:srgbClr val="606467"/>
                </a:solidFill>
                <a:latin typeface="Times New Roman"/>
                <a:cs typeface="Times New Roman"/>
              </a:rPr>
              <a:t>drop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1176" y="2035651"/>
            <a:ext cx="10864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70" dirty="0">
                <a:solidFill>
                  <a:srgbClr val="602F21"/>
                </a:solidFill>
                <a:latin typeface="Times New Roman"/>
                <a:cs typeface="Times New Roman"/>
              </a:rPr>
              <a:t>-</a:t>
            </a:r>
            <a:r>
              <a:rPr sz="1100" spc="315" dirty="0">
                <a:solidFill>
                  <a:srgbClr val="602F21"/>
                </a:solidFill>
                <a:latin typeface="Times New Roman"/>
                <a:cs typeface="Times New Roman"/>
              </a:rPr>
              <a:t>&gt;,</a:t>
            </a:r>
            <a:r>
              <a:rPr sz="1100" spc="315" dirty="0">
                <a:solidFill>
                  <a:srgbClr val="606467"/>
                </a:solidFill>
                <a:latin typeface="Times New Roman"/>
                <a:cs typeface="Times New Roman"/>
              </a:rPr>
              <a:t>-</a:t>
            </a:r>
            <a:r>
              <a:rPr sz="1100" spc="365" dirty="0">
                <a:solidFill>
                  <a:srgbClr val="665249"/>
                </a:solidFill>
                <a:latin typeface="Times New Roman"/>
                <a:cs typeface="Times New Roman"/>
              </a:rPr>
              <a:t>+c</a:t>
            </a:r>
            <a:r>
              <a:rPr sz="1100" spc="365" dirty="0">
                <a:solidFill>
                  <a:srgbClr val="464241"/>
                </a:solidFill>
                <a:latin typeface="Times New Roman"/>
                <a:cs typeface="Times New Roman"/>
              </a:rPr>
              <a:t>-</a:t>
            </a:r>
            <a:r>
              <a:rPr sz="1100" spc="345" dirty="0">
                <a:solidFill>
                  <a:srgbClr val="606467"/>
                </a:solidFill>
                <a:latin typeface="Times New Roman"/>
                <a:cs typeface="Times New Roman"/>
              </a:rPr>
              <a:t>1-</a:t>
            </a:r>
            <a:r>
              <a:rPr sz="1100" spc="270" dirty="0">
                <a:solidFill>
                  <a:srgbClr val="606467"/>
                </a:solidFill>
                <a:latin typeface="Times New Roman"/>
                <a:cs typeface="Times New Roman"/>
              </a:rPr>
              <a:t>-</a:t>
            </a:r>
            <a:r>
              <a:rPr sz="1100" spc="220" dirty="0">
                <a:solidFill>
                  <a:srgbClr val="606467"/>
                </a:solidFill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2016" y="2295311"/>
            <a:ext cx="7918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i="1" spc="160" dirty="0">
                <a:solidFill>
                  <a:srgbClr val="665249"/>
                </a:solidFill>
                <a:latin typeface="Arial"/>
                <a:cs typeface="Arial"/>
              </a:rPr>
              <a:t>r-</a:t>
            </a:r>
            <a:r>
              <a:rPr sz="1150" b="1" i="1" spc="145" dirty="0">
                <a:solidFill>
                  <a:srgbClr val="665249"/>
                </a:solidFill>
                <a:latin typeface="Arial"/>
                <a:cs typeface="Arial"/>
              </a:rPr>
              <a:t>--</a:t>
            </a:r>
            <a:r>
              <a:rPr sz="1150" b="1" i="1" spc="160" dirty="0">
                <a:solidFill>
                  <a:srgbClr val="665249"/>
                </a:solidFill>
                <a:latin typeface="Arial"/>
                <a:cs typeface="Arial"/>
              </a:rPr>
              <a:t>""'ui.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8269" y="2327127"/>
            <a:ext cx="6318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0" dirty="0">
                <a:solidFill>
                  <a:srgbClr val="464241"/>
                </a:solidFill>
                <a:latin typeface="Times New Roman"/>
                <a:cs typeface="Times New Roman"/>
              </a:rPr>
              <a:t>-</a:t>
            </a:r>
            <a:r>
              <a:rPr sz="900" spc="100" dirty="0">
                <a:solidFill>
                  <a:srgbClr val="464241"/>
                </a:solidFill>
                <a:latin typeface="Times New Roman"/>
                <a:cs typeface="Times New Roman"/>
              </a:rPr>
              <a:t>1-</a:t>
            </a:r>
            <a:r>
              <a:rPr sz="900" spc="80" dirty="0">
                <a:solidFill>
                  <a:srgbClr val="464241"/>
                </a:solidFill>
                <a:latin typeface="Times New Roman"/>
                <a:cs typeface="Times New Roman"/>
              </a:rPr>
              <a:t>----</a:t>
            </a:r>
            <a:r>
              <a:rPr sz="900" spc="55" dirty="0">
                <a:solidFill>
                  <a:srgbClr val="464241"/>
                </a:solidFill>
                <a:latin typeface="Times New Roman"/>
                <a:cs typeface="Times New Roman"/>
              </a:rPr>
              <a:t>'</a:t>
            </a:r>
            <a:r>
              <a:rPr sz="900" spc="55" dirty="0">
                <a:solidFill>
                  <a:srgbClr val="606467"/>
                </a:solidFill>
                <a:latin typeface="Times New Roman"/>
                <a:cs typeface="Times New Roman"/>
              </a:rPr>
              <a:t>'t-</a:t>
            </a:r>
            <a:r>
              <a:rPr sz="900" spc="80" dirty="0">
                <a:solidFill>
                  <a:srgbClr val="606467"/>
                </a:solidFill>
                <a:latin typeface="Times New Roman"/>
                <a:cs typeface="Times New Roman"/>
              </a:rPr>
              <a:t>-</a:t>
            </a:r>
            <a:r>
              <a:rPr sz="900" spc="30" dirty="0">
                <a:solidFill>
                  <a:srgbClr val="606467"/>
                </a:solidFill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28052" y="2042014"/>
            <a:ext cx="9569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Car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di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ovascu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l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ar</a:t>
            </a:r>
            <a:endParaRPr sz="10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835"/>
              </a:spcBef>
            </a:pP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Pu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l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monary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25428" y="4564304"/>
            <a:ext cx="13106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6955" algn="l"/>
                <a:tab pos="1179830" algn="l"/>
              </a:tabLst>
            </a:pPr>
            <a:r>
              <a:rPr sz="1050" dirty="0">
                <a:solidFill>
                  <a:srgbClr val="464241"/>
                </a:solidFill>
                <a:latin typeface="Arial"/>
                <a:cs typeface="Arial"/>
              </a:rPr>
              <a:t>H</a:t>
            </a:r>
            <a:r>
              <a:rPr sz="1050" dirty="0">
                <a:solidFill>
                  <a:srgbClr val="606467"/>
                </a:solidFill>
                <a:latin typeface="Arial"/>
                <a:cs typeface="Arial"/>
              </a:rPr>
              <a:t>emato</a:t>
            </a:r>
            <a:r>
              <a:rPr sz="1050" dirty="0">
                <a:solidFill>
                  <a:srgbClr val="464241"/>
                </a:solidFill>
                <a:latin typeface="Arial"/>
                <a:cs typeface="Arial"/>
              </a:rPr>
              <a:t>l</a:t>
            </a:r>
            <a:r>
              <a:rPr sz="1050" dirty="0">
                <a:solidFill>
                  <a:srgbClr val="606467"/>
                </a:solidFill>
                <a:latin typeface="Arial"/>
                <a:cs typeface="Arial"/>
              </a:rPr>
              <a:t>og</a:t>
            </a:r>
            <a:r>
              <a:rPr sz="1050" dirty="0">
                <a:solidFill>
                  <a:srgbClr val="464241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606467"/>
                </a:solidFill>
                <a:latin typeface="Arial"/>
                <a:cs typeface="Arial"/>
              </a:rPr>
              <a:t>c </a:t>
            </a:r>
            <a:r>
              <a:rPr sz="1050" u="sng" dirty="0">
                <a:solidFill>
                  <a:srgbClr val="606467"/>
                </a:solidFill>
                <a:uFill>
                  <a:solidFill>
                    <a:srgbClr val="5F6366"/>
                  </a:solidFill>
                </a:uFill>
                <a:latin typeface="Arial"/>
                <a:cs typeface="Arial"/>
              </a:rPr>
              <a:t>	</a:t>
            </a:r>
            <a:r>
              <a:rPr sz="1050" dirty="0">
                <a:solidFill>
                  <a:srgbClr val="606467"/>
                </a:solidFill>
                <a:latin typeface="Arial"/>
                <a:cs typeface="Arial"/>
              </a:rPr>
              <a:t>	</a:t>
            </a:r>
            <a:r>
              <a:rPr sz="1050" spc="-25" dirty="0">
                <a:solidFill>
                  <a:srgbClr val="665249"/>
                </a:solidFill>
                <a:latin typeface="Arial"/>
                <a:cs typeface="Arial"/>
              </a:rPr>
              <a:t>,_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27650" y="2859788"/>
            <a:ext cx="100203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Gastro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i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ntestina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93303" y="4859884"/>
            <a:ext cx="128206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80" dirty="0">
                <a:solidFill>
                  <a:srgbClr val="606467"/>
                </a:solidFill>
                <a:latin typeface="Arial"/>
                <a:cs typeface="Arial"/>
              </a:rPr>
              <a:t>'-</a:t>
            </a:r>
            <a:r>
              <a:rPr sz="1050" spc="615" dirty="0">
                <a:solidFill>
                  <a:srgbClr val="606467"/>
                </a:solidFill>
                <a:latin typeface="Arial"/>
                <a:cs typeface="Arial"/>
              </a:rPr>
              <a:t>--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Reproduct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i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ve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60802" y="5175170"/>
            <a:ext cx="199263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1190" dirty="0">
                <a:solidFill>
                  <a:srgbClr val="464241"/>
                </a:solidFill>
                <a:latin typeface="Arial"/>
                <a:cs typeface="Arial"/>
              </a:rPr>
              <a:t>----</a:t>
            </a:r>
            <a:r>
              <a:rPr sz="1050" spc="1055" dirty="0">
                <a:solidFill>
                  <a:srgbClr val="464241"/>
                </a:solidFill>
                <a:latin typeface="Arial"/>
                <a:cs typeface="Arial"/>
              </a:rPr>
              <a:t>-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Muscu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l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oske</a:t>
            </a:r>
            <a:r>
              <a:rPr sz="1050" spc="-10" dirty="0">
                <a:solidFill>
                  <a:srgbClr val="464241"/>
                </a:solidFill>
                <a:latin typeface="Arial"/>
                <a:cs typeface="Arial"/>
              </a:rPr>
              <a:t>l</a:t>
            </a:r>
            <a:r>
              <a:rPr sz="1050" spc="-10" dirty="0">
                <a:solidFill>
                  <a:srgbClr val="606467"/>
                </a:solidFill>
                <a:latin typeface="Arial"/>
                <a:cs typeface="Arial"/>
              </a:rPr>
              <a:t>etal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ANATOMI</a:t>
            </a:r>
            <a:r>
              <a:rPr spc="-260" dirty="0"/>
              <a:t> </a:t>
            </a:r>
            <a:r>
              <a:rPr spc="-10" dirty="0"/>
              <a:t>GINJAL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81" y="2160591"/>
            <a:ext cx="8612261" cy="38658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/>
              <a:t>NURSING</a:t>
            </a:r>
            <a:r>
              <a:rPr spc="-25" dirty="0"/>
              <a:t> </a:t>
            </a:r>
            <a:r>
              <a:rPr spc="-10" dirty="0"/>
              <a:t>PROBLEMS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32740" marR="290830" indent="-320040" algn="just">
              <a:lnSpc>
                <a:spcPts val="2590"/>
              </a:lnSpc>
              <a:spcBef>
                <a:spcPts val="725"/>
              </a:spcBef>
            </a:pPr>
            <a:r>
              <a:rPr sz="1600" spc="26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600" spc="75" dirty="0">
                <a:solidFill>
                  <a:srgbClr val="DD8047"/>
                </a:solidFill>
                <a:latin typeface="Arial"/>
                <a:cs typeface="Arial"/>
              </a:rPr>
              <a:t>  </a:t>
            </a:r>
            <a:r>
              <a:rPr dirty="0"/>
              <a:t>Excess</a:t>
            </a:r>
            <a:r>
              <a:rPr spc="-20" dirty="0"/>
              <a:t> </a:t>
            </a:r>
            <a:r>
              <a:rPr dirty="0"/>
              <a:t>fluid</a:t>
            </a:r>
            <a:r>
              <a:rPr spc="-25" dirty="0"/>
              <a:t> </a:t>
            </a:r>
            <a:r>
              <a:rPr dirty="0"/>
              <a:t>volume</a:t>
            </a:r>
            <a:r>
              <a:rPr spc="-25" dirty="0"/>
              <a:t> </a:t>
            </a:r>
            <a:r>
              <a:rPr spc="-1085" dirty="0"/>
              <a:t>re</a:t>
            </a:r>
            <a:r>
              <a:rPr spc="-1090" dirty="0"/>
              <a:t>la</a:t>
            </a:r>
            <a:r>
              <a:rPr spc="-1080" dirty="0"/>
              <a:t>t</a:t>
            </a:r>
            <a:r>
              <a:rPr spc="-1085" dirty="0"/>
              <a:t>ed</a:t>
            </a:r>
            <a:r>
              <a:rPr dirty="0"/>
              <a:t> to decreased</a:t>
            </a:r>
            <a:r>
              <a:rPr spc="-5" dirty="0"/>
              <a:t> </a:t>
            </a:r>
            <a:r>
              <a:rPr spc="-10" dirty="0"/>
              <a:t>urine </a:t>
            </a:r>
            <a:r>
              <a:rPr dirty="0"/>
              <a:t>output,</a:t>
            </a:r>
            <a:r>
              <a:rPr spc="-5" dirty="0"/>
              <a:t> </a:t>
            </a:r>
            <a:r>
              <a:rPr spc="-10" dirty="0"/>
              <a:t>dietary excesses,</a:t>
            </a:r>
            <a:r>
              <a:rPr spc="-110" dirty="0"/>
              <a:t> </a:t>
            </a:r>
            <a:r>
              <a:rPr spc="-25" dirty="0"/>
              <a:t>and</a:t>
            </a:r>
            <a:r>
              <a:rPr spc="675" dirty="0"/>
              <a:t> </a:t>
            </a:r>
            <a:r>
              <a:rPr dirty="0"/>
              <a:t>retention</a:t>
            </a:r>
            <a:r>
              <a:rPr spc="-5" dirty="0"/>
              <a:t> </a:t>
            </a:r>
            <a:r>
              <a:rPr dirty="0"/>
              <a:t>of</a:t>
            </a:r>
            <a:r>
              <a:rPr spc="85" dirty="0"/>
              <a:t> </a:t>
            </a:r>
            <a:r>
              <a:rPr dirty="0"/>
              <a:t>sodium </a:t>
            </a:r>
            <a:r>
              <a:rPr spc="-25" dirty="0"/>
              <a:t>and </a:t>
            </a:r>
            <a:r>
              <a:rPr spc="-10" dirty="0"/>
              <a:t>water</a:t>
            </a:r>
            <a:endParaRPr sz="1600">
              <a:latin typeface="Arial"/>
              <a:cs typeface="Arial"/>
            </a:endParaRPr>
          </a:p>
          <a:p>
            <a:pPr marL="332740" marR="817880" indent="-320040" algn="just">
              <a:lnSpc>
                <a:spcPct val="80400"/>
              </a:lnSpc>
              <a:spcBef>
                <a:spcPts val="735"/>
              </a:spcBef>
            </a:pPr>
            <a:r>
              <a:rPr sz="1600" spc="26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600" spc="90" dirty="0">
                <a:solidFill>
                  <a:srgbClr val="DD8047"/>
                </a:solidFill>
                <a:latin typeface="Arial"/>
                <a:cs typeface="Arial"/>
              </a:rPr>
              <a:t>  </a:t>
            </a:r>
            <a:r>
              <a:rPr dirty="0"/>
              <a:t>Imbalanced</a:t>
            </a:r>
            <a:r>
              <a:rPr spc="-5" dirty="0"/>
              <a:t> </a:t>
            </a:r>
            <a:r>
              <a:rPr dirty="0"/>
              <a:t>nutrition:</a:t>
            </a:r>
            <a:r>
              <a:rPr spc="-10" dirty="0"/>
              <a:t> </a:t>
            </a:r>
            <a:r>
              <a:rPr spc="-2635" dirty="0"/>
              <a:t>l</a:t>
            </a:r>
            <a:r>
              <a:rPr spc="-2630" dirty="0"/>
              <a:t>ess</a:t>
            </a:r>
            <a:r>
              <a:rPr dirty="0"/>
              <a:t> than</a:t>
            </a:r>
            <a:r>
              <a:rPr spc="10" dirty="0"/>
              <a:t> </a:t>
            </a:r>
            <a:r>
              <a:rPr spc="-20" dirty="0"/>
              <a:t>body </a:t>
            </a:r>
            <a:r>
              <a:rPr dirty="0"/>
              <a:t>requirements</a:t>
            </a:r>
            <a:r>
              <a:rPr spc="-20" dirty="0"/>
              <a:t> </a:t>
            </a:r>
            <a:r>
              <a:rPr spc="-10" dirty="0"/>
              <a:t>related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anorexia,</a:t>
            </a:r>
            <a:r>
              <a:rPr spc="-45" dirty="0"/>
              <a:t> </a:t>
            </a:r>
            <a:r>
              <a:rPr spc="-10" dirty="0"/>
              <a:t>nausea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vomiting,</a:t>
            </a:r>
            <a:r>
              <a:rPr spc="-60" dirty="0"/>
              <a:t> </a:t>
            </a:r>
            <a:r>
              <a:rPr spc="-10" dirty="0"/>
              <a:t>dietary </a:t>
            </a:r>
            <a:r>
              <a:rPr dirty="0"/>
              <a:t>restrictions,</a:t>
            </a:r>
            <a:r>
              <a:rPr spc="-60" dirty="0"/>
              <a:t> </a:t>
            </a:r>
            <a:r>
              <a:rPr spc="-25" dirty="0"/>
              <a:t>and </a:t>
            </a:r>
            <a:r>
              <a:rPr dirty="0"/>
              <a:t>altered</a:t>
            </a:r>
            <a:r>
              <a:rPr spc="-30" dirty="0"/>
              <a:t> </a:t>
            </a:r>
            <a:r>
              <a:rPr dirty="0"/>
              <a:t>oral</a:t>
            </a:r>
            <a:r>
              <a:rPr spc="-20" dirty="0"/>
              <a:t> </a:t>
            </a:r>
            <a:r>
              <a:rPr spc="-10" dirty="0"/>
              <a:t>mucous membranes</a:t>
            </a:r>
            <a:endParaRPr sz="1600">
              <a:latin typeface="Arial"/>
              <a:cs typeface="Arial"/>
            </a:endParaRPr>
          </a:p>
          <a:p>
            <a:pPr marL="332740" marR="83820" indent="-320040">
              <a:lnSpc>
                <a:spcPct val="80000"/>
              </a:lnSpc>
              <a:spcBef>
                <a:spcPts val="695"/>
              </a:spcBef>
              <a:tabLst>
                <a:tab pos="332105" algn="l"/>
              </a:tabLst>
            </a:pPr>
            <a:r>
              <a:rPr sz="1600" spc="21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dirty="0"/>
              <a:t>Deficient</a:t>
            </a:r>
            <a:r>
              <a:rPr spc="-95" dirty="0"/>
              <a:t> </a:t>
            </a:r>
            <a:r>
              <a:rPr dirty="0"/>
              <a:t>knowledge</a:t>
            </a:r>
            <a:r>
              <a:rPr spc="-85" dirty="0"/>
              <a:t> </a:t>
            </a:r>
            <a:r>
              <a:rPr spc="-1520" dirty="0"/>
              <a:t>re</a:t>
            </a:r>
            <a:r>
              <a:rPr spc="-1580" dirty="0"/>
              <a:t>g</a:t>
            </a:r>
            <a:r>
              <a:rPr spc="-1525" dirty="0"/>
              <a:t>a</a:t>
            </a:r>
            <a:r>
              <a:rPr spc="-1520" dirty="0"/>
              <a:t>r</a:t>
            </a:r>
            <a:r>
              <a:rPr spc="-1525" dirty="0"/>
              <a:t>di</a:t>
            </a:r>
            <a:r>
              <a:rPr spc="-1520" dirty="0"/>
              <a:t>ng</a:t>
            </a:r>
            <a:r>
              <a:rPr dirty="0"/>
              <a:t> condition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treatment regimen</a:t>
            </a:r>
            <a:endParaRPr sz="16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720"/>
              </a:spcBef>
              <a:tabLst>
                <a:tab pos="332105" algn="l"/>
              </a:tabLst>
            </a:pPr>
            <a:r>
              <a:rPr sz="1600" spc="21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dirty="0"/>
              <a:t>Activity</a:t>
            </a:r>
            <a:r>
              <a:rPr spc="-35" dirty="0"/>
              <a:t> </a:t>
            </a:r>
            <a:r>
              <a:rPr dirty="0"/>
              <a:t>intolerance</a:t>
            </a:r>
            <a:r>
              <a:rPr spc="-25" dirty="0"/>
              <a:t> </a:t>
            </a:r>
            <a:r>
              <a:rPr spc="-1505" dirty="0"/>
              <a:t>re</a:t>
            </a:r>
            <a:r>
              <a:rPr spc="-1510" dirty="0"/>
              <a:t>la</a:t>
            </a:r>
            <a:r>
              <a:rPr spc="-1500" dirty="0"/>
              <a:t>t</a:t>
            </a:r>
            <a:r>
              <a:rPr spc="-1505" dirty="0"/>
              <a:t>ed</a:t>
            </a:r>
            <a:r>
              <a:rPr dirty="0"/>
              <a:t> to</a:t>
            </a:r>
            <a:r>
              <a:rPr spc="-65" dirty="0"/>
              <a:t> </a:t>
            </a:r>
            <a:r>
              <a:rPr dirty="0"/>
              <a:t>fatigue,</a:t>
            </a:r>
            <a:r>
              <a:rPr spc="-55" dirty="0"/>
              <a:t> </a:t>
            </a:r>
            <a:r>
              <a:rPr spc="-10" dirty="0"/>
              <a:t>anemia, </a:t>
            </a:r>
            <a:r>
              <a:rPr dirty="0"/>
              <a:t>retention</a:t>
            </a:r>
            <a:r>
              <a:rPr spc="-10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spc="-10" dirty="0"/>
              <a:t>waste </a:t>
            </a:r>
            <a:r>
              <a:rPr dirty="0"/>
              <a:t>products,</a:t>
            </a:r>
            <a:r>
              <a:rPr spc="-7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dialysis procedure</a:t>
            </a:r>
            <a:endParaRPr sz="1600">
              <a:latin typeface="Arial"/>
              <a:cs typeface="Arial"/>
            </a:endParaRPr>
          </a:p>
          <a:p>
            <a:pPr marL="332740" marR="306705" indent="-320040">
              <a:lnSpc>
                <a:spcPct val="80000"/>
              </a:lnSpc>
              <a:spcBef>
                <a:spcPts val="720"/>
              </a:spcBef>
              <a:tabLst>
                <a:tab pos="332105" algn="l"/>
              </a:tabLst>
            </a:pPr>
            <a:r>
              <a:rPr sz="1600" spc="21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dirty="0"/>
              <a:t>Low</a:t>
            </a:r>
            <a:r>
              <a:rPr spc="-25" dirty="0"/>
              <a:t> </a:t>
            </a:r>
            <a:r>
              <a:rPr spc="-10" dirty="0"/>
              <a:t>self-</a:t>
            </a:r>
            <a:r>
              <a:rPr dirty="0"/>
              <a:t>esteem</a:t>
            </a:r>
            <a:r>
              <a:rPr spc="-15" dirty="0"/>
              <a:t> </a:t>
            </a:r>
            <a:r>
              <a:rPr dirty="0"/>
              <a:t>related</a:t>
            </a:r>
            <a:r>
              <a:rPr spc="-15" dirty="0"/>
              <a:t> </a:t>
            </a:r>
            <a:r>
              <a:rPr spc="-2445" dirty="0"/>
              <a:t>to</a:t>
            </a:r>
            <a:r>
              <a:rPr dirty="0"/>
              <a:t> dependency,</a:t>
            </a:r>
            <a:r>
              <a:rPr spc="-180" dirty="0"/>
              <a:t> </a:t>
            </a:r>
            <a:r>
              <a:rPr spc="-20" dirty="0"/>
              <a:t>role </a:t>
            </a:r>
            <a:r>
              <a:rPr dirty="0"/>
              <a:t>changes, changes</a:t>
            </a:r>
            <a:r>
              <a:rPr spc="20" dirty="0"/>
              <a:t> </a:t>
            </a:r>
            <a:r>
              <a:rPr spc="-25" dirty="0"/>
              <a:t>in </a:t>
            </a:r>
            <a:r>
              <a:rPr dirty="0"/>
              <a:t>body</a:t>
            </a:r>
            <a:r>
              <a:rPr spc="-100" dirty="0"/>
              <a:t> </a:t>
            </a:r>
            <a:r>
              <a:rPr dirty="0"/>
              <a:t>image,</a:t>
            </a:r>
            <a:r>
              <a:rPr spc="-95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sexual dysfunction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332105" algn="l"/>
              </a:tabLst>
            </a:pPr>
            <a:r>
              <a:rPr sz="1600" spc="21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pc="-25" dirty="0"/>
              <a:t>Etc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/>
              <a:t>NURSING</a:t>
            </a:r>
            <a:r>
              <a:rPr spc="-25" dirty="0"/>
              <a:t> </a:t>
            </a:r>
            <a:r>
              <a:rPr spc="-10" dirty="0"/>
              <a:t>PROBLEMS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080" y="1574200"/>
            <a:ext cx="6744411" cy="456377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892300"/>
            <a:ext cx="8991600" cy="37464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8763000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394" y="0"/>
            <a:ext cx="612960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INTERVENSI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1607820"/>
            <a:ext cx="3223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TERIMA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KASIH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7" y="1857364"/>
            <a:ext cx="3048007" cy="30480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/>
              <a:t>SIRKULASI</a:t>
            </a:r>
            <a:r>
              <a:rPr spc="-25" dirty="0"/>
              <a:t> </a:t>
            </a:r>
            <a:r>
              <a:rPr spc="-10" dirty="0"/>
              <a:t>GINJAL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462" y="1729373"/>
            <a:ext cx="8926657" cy="5122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NEPHRON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" y="2209800"/>
            <a:ext cx="8788400" cy="4648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0"/>
            <a:ext cx="500248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NEPHRON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dirty="0"/>
              <a:t>FUNCTIONS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KIDNEY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4828"/>
            <a:ext cx="5100320" cy="383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Urine</a:t>
            </a:r>
            <a:r>
              <a:rPr sz="2400" spc="-20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formations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Excretion</a:t>
            </a:r>
            <a:r>
              <a:rPr sz="2400" spc="-5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40" dirty="0">
                <a:latin typeface="Tw Cen MT"/>
                <a:cs typeface="Tw Cen MT"/>
              </a:rPr>
              <a:t> </a:t>
            </a:r>
            <a:r>
              <a:rPr sz="2400" spc="-185" dirty="0">
                <a:latin typeface="Tw Cen MT"/>
                <a:cs typeface="Tw Cen MT"/>
              </a:rPr>
              <a:t>waste </a:t>
            </a:r>
            <a:r>
              <a:rPr sz="2400" spc="-10" dirty="0">
                <a:latin typeface="Tw Cen MT"/>
                <a:cs typeface="Tw Cen MT"/>
              </a:rPr>
              <a:t>products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Regulation</a:t>
            </a:r>
            <a:r>
              <a:rPr sz="2400" spc="-5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20" dirty="0">
                <a:latin typeface="Tw Cen MT"/>
                <a:cs typeface="Tw Cen MT"/>
              </a:rPr>
              <a:t> </a:t>
            </a:r>
            <a:r>
              <a:rPr sz="2400" spc="-1689" dirty="0">
                <a:latin typeface="Tw Cen MT"/>
                <a:cs typeface="Tw Cen MT"/>
              </a:rPr>
              <a:t>e</a:t>
            </a:r>
            <a:r>
              <a:rPr sz="2400" spc="-1695" dirty="0">
                <a:latin typeface="Tw Cen MT"/>
                <a:cs typeface="Tw Cen MT"/>
              </a:rPr>
              <a:t>l</a:t>
            </a:r>
            <a:r>
              <a:rPr sz="2400" spc="-1689" dirty="0">
                <a:latin typeface="Tw Cen MT"/>
                <a:cs typeface="Tw Cen MT"/>
              </a:rPr>
              <a:t>ec</a:t>
            </a:r>
            <a:r>
              <a:rPr sz="2400" spc="-1695" dirty="0">
                <a:latin typeface="Tw Cen MT"/>
                <a:cs typeface="Tw Cen MT"/>
              </a:rPr>
              <a:t>t</a:t>
            </a:r>
            <a:r>
              <a:rPr sz="2400" spc="-1739" dirty="0">
                <a:latin typeface="Tw Cen MT"/>
                <a:cs typeface="Tw Cen MT"/>
              </a:rPr>
              <a:t>r</a:t>
            </a:r>
            <a:r>
              <a:rPr sz="2400" spc="-1689" dirty="0">
                <a:latin typeface="Tw Cen MT"/>
                <a:cs typeface="Tw Cen MT"/>
              </a:rPr>
              <a:t>o</a:t>
            </a:r>
            <a:r>
              <a:rPr sz="2400" spc="-1695" dirty="0">
                <a:latin typeface="Tw Cen MT"/>
                <a:cs typeface="Tw Cen MT"/>
              </a:rPr>
              <a:t>l</a:t>
            </a:r>
            <a:r>
              <a:rPr sz="2400" spc="-1689" dirty="0">
                <a:latin typeface="Tw Cen MT"/>
                <a:cs typeface="Tw Cen MT"/>
              </a:rPr>
              <a:t>y</a:t>
            </a:r>
            <a:r>
              <a:rPr sz="2400" spc="-1695" dirty="0">
                <a:latin typeface="Tw Cen MT"/>
                <a:cs typeface="Tw Cen MT"/>
              </a:rPr>
              <a:t>t</a:t>
            </a:r>
            <a:r>
              <a:rPr sz="2400" spc="-1689" dirty="0">
                <a:latin typeface="Tw Cen MT"/>
                <a:cs typeface="Tw Cen MT"/>
              </a:rPr>
              <a:t>es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Regulation</a:t>
            </a:r>
            <a:r>
              <a:rPr sz="2400" spc="-6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20" dirty="0">
                <a:latin typeface="Tw Cen MT"/>
                <a:cs typeface="Tw Cen MT"/>
              </a:rPr>
              <a:t> </a:t>
            </a:r>
            <a:r>
              <a:rPr sz="2400" spc="-1455" dirty="0">
                <a:latin typeface="Tw Cen MT"/>
                <a:cs typeface="Tw Cen MT"/>
              </a:rPr>
              <a:t>ac</a:t>
            </a:r>
            <a:r>
              <a:rPr sz="2400" spc="-1460" dirty="0">
                <a:latin typeface="Tw Cen MT"/>
                <a:cs typeface="Tw Cen MT"/>
              </a:rPr>
              <a:t>i</a:t>
            </a:r>
            <a:r>
              <a:rPr sz="2400" spc="-1455" dirty="0">
                <a:latin typeface="Tw Cen MT"/>
                <a:cs typeface="Tw Cen MT"/>
              </a:rPr>
              <a:t>d–base</a:t>
            </a:r>
            <a:r>
              <a:rPr sz="2400" spc="-10" dirty="0">
                <a:latin typeface="Tw Cen MT"/>
                <a:cs typeface="Tw Cen MT"/>
              </a:rPr>
              <a:t> balance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Control</a:t>
            </a:r>
            <a:r>
              <a:rPr sz="2400" spc="-6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1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water</a:t>
            </a:r>
            <a:r>
              <a:rPr sz="2400" spc="-50" dirty="0">
                <a:latin typeface="Tw Cen MT"/>
                <a:cs typeface="Tw Cen MT"/>
              </a:rPr>
              <a:t> </a:t>
            </a:r>
            <a:r>
              <a:rPr sz="2400" spc="-1989" dirty="0">
                <a:latin typeface="Tw Cen MT"/>
                <a:cs typeface="Tw Cen MT"/>
              </a:rPr>
              <a:t>ba</a:t>
            </a:r>
            <a:r>
              <a:rPr sz="2400" spc="-1995" dirty="0">
                <a:latin typeface="Tw Cen MT"/>
                <a:cs typeface="Tw Cen MT"/>
              </a:rPr>
              <a:t>l</a:t>
            </a:r>
            <a:r>
              <a:rPr sz="2400" spc="-1989" dirty="0">
                <a:latin typeface="Tw Cen MT"/>
                <a:cs typeface="Tw Cen MT"/>
              </a:rPr>
              <a:t>a</a:t>
            </a:r>
            <a:r>
              <a:rPr sz="2400" spc="-1995" dirty="0">
                <a:latin typeface="Tw Cen MT"/>
                <a:cs typeface="Tw Cen MT"/>
              </a:rPr>
              <a:t>n</a:t>
            </a:r>
            <a:r>
              <a:rPr sz="2400" spc="-1989" dirty="0">
                <a:latin typeface="Tw Cen MT"/>
                <a:cs typeface="Tw Cen MT"/>
              </a:rPr>
              <a:t>ce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Control</a:t>
            </a:r>
            <a:r>
              <a:rPr sz="2400" spc="-4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5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blood</a:t>
            </a:r>
            <a:r>
              <a:rPr sz="2400" spc="-20" dirty="0">
                <a:latin typeface="Tw Cen MT"/>
                <a:cs typeface="Tw Cen MT"/>
              </a:rPr>
              <a:t> </a:t>
            </a:r>
            <a:r>
              <a:rPr sz="2400" spc="-2055" dirty="0">
                <a:latin typeface="Tw Cen MT"/>
                <a:cs typeface="Tw Cen MT"/>
              </a:rPr>
              <a:t>press</a:t>
            </a:r>
            <a:r>
              <a:rPr sz="2400" spc="-2060" dirty="0">
                <a:latin typeface="Tw Cen MT"/>
                <a:cs typeface="Tw Cen MT"/>
              </a:rPr>
              <a:t>u</a:t>
            </a:r>
            <a:r>
              <a:rPr sz="2400" spc="-2055" dirty="0">
                <a:latin typeface="Tw Cen MT"/>
                <a:cs typeface="Tw Cen MT"/>
              </a:rPr>
              <a:t>re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Renal</a:t>
            </a:r>
            <a:r>
              <a:rPr sz="2400" spc="-9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clearance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Regulation</a:t>
            </a:r>
            <a:r>
              <a:rPr sz="2400" spc="-4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4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red</a:t>
            </a:r>
            <a:r>
              <a:rPr sz="2400" spc="-30" dirty="0">
                <a:latin typeface="Tw Cen MT"/>
                <a:cs typeface="Tw Cen MT"/>
              </a:rPr>
              <a:t> </a:t>
            </a:r>
            <a:r>
              <a:rPr sz="2400" spc="-2275" dirty="0">
                <a:latin typeface="Tw Cen MT"/>
                <a:cs typeface="Tw Cen MT"/>
              </a:rPr>
              <a:t>b</a:t>
            </a:r>
            <a:r>
              <a:rPr sz="2400" spc="-2280" dirty="0">
                <a:latin typeface="Tw Cen MT"/>
                <a:cs typeface="Tw Cen MT"/>
              </a:rPr>
              <a:t>l</a:t>
            </a:r>
            <a:r>
              <a:rPr sz="2400" spc="-2275" dirty="0">
                <a:latin typeface="Tw Cen MT"/>
                <a:cs typeface="Tw Cen MT"/>
              </a:rPr>
              <a:t>ood</a:t>
            </a:r>
            <a:r>
              <a:rPr sz="2400" dirty="0">
                <a:latin typeface="Tw Cen MT"/>
                <a:cs typeface="Tw Cen MT"/>
              </a:rPr>
              <a:t> cell</a:t>
            </a:r>
            <a:r>
              <a:rPr sz="2400" spc="-10" dirty="0">
                <a:latin typeface="Tw Cen MT"/>
                <a:cs typeface="Tw Cen MT"/>
              </a:rPr>
              <a:t> production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Synthesis</a:t>
            </a:r>
            <a:r>
              <a:rPr sz="2400" spc="-2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60" dirty="0">
                <a:latin typeface="Tw Cen MT"/>
                <a:cs typeface="Tw Cen MT"/>
              </a:rPr>
              <a:t> </a:t>
            </a:r>
            <a:r>
              <a:rPr sz="2400" spc="-855" dirty="0">
                <a:latin typeface="Tw Cen MT"/>
                <a:cs typeface="Tw Cen MT"/>
              </a:rPr>
              <a:t>vitamin</a:t>
            </a:r>
            <a:r>
              <a:rPr sz="2400" dirty="0">
                <a:latin typeface="Tw Cen MT"/>
                <a:cs typeface="Tw Cen MT"/>
              </a:rPr>
              <a:t> D</a:t>
            </a:r>
            <a:r>
              <a:rPr sz="2400" spc="-2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to</a:t>
            </a:r>
            <a:r>
              <a:rPr sz="2400" spc="-2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active</a:t>
            </a:r>
            <a:r>
              <a:rPr sz="2400" spc="-20" dirty="0">
                <a:latin typeface="Tw Cen MT"/>
                <a:cs typeface="Tw Cen MT"/>
              </a:rPr>
              <a:t> form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2105" algn="l"/>
              </a:tabLst>
            </a:pPr>
            <a:r>
              <a:rPr sz="1400" spc="180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DD8047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Tw Cen MT"/>
                <a:cs typeface="Tw Cen MT"/>
              </a:rPr>
              <a:t>Secretion</a:t>
            </a:r>
            <a:r>
              <a:rPr sz="2400" spc="-1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of</a:t>
            </a:r>
            <a:r>
              <a:rPr sz="2400" spc="65" dirty="0">
                <a:latin typeface="Tw Cen MT"/>
                <a:cs typeface="Tw Cen MT"/>
              </a:rPr>
              <a:t> </a:t>
            </a:r>
            <a:r>
              <a:rPr sz="2400" spc="-1639" dirty="0">
                <a:latin typeface="Tw Cen MT"/>
                <a:cs typeface="Tw Cen MT"/>
              </a:rPr>
              <a:t>prostaglandins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397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REABSORPSI</a:t>
            </a:r>
            <a:r>
              <a:rPr sz="4000" spc="-95" dirty="0"/>
              <a:t> </a:t>
            </a:r>
            <a:r>
              <a:rPr sz="4000" dirty="0"/>
              <a:t>AIR</a:t>
            </a:r>
            <a:r>
              <a:rPr sz="4000" spc="-85" dirty="0"/>
              <a:t> </a:t>
            </a:r>
            <a:r>
              <a:rPr sz="4000" dirty="0"/>
              <a:t>DAN</a:t>
            </a:r>
            <a:r>
              <a:rPr sz="4000" spc="-90" dirty="0"/>
              <a:t> </a:t>
            </a:r>
            <a:r>
              <a:rPr sz="4000" dirty="0"/>
              <a:t>ZAT</a:t>
            </a:r>
            <a:r>
              <a:rPr sz="4000" spc="-85" dirty="0"/>
              <a:t> </a:t>
            </a:r>
            <a:r>
              <a:rPr sz="4000" spc="-10" dirty="0"/>
              <a:t>TERLARUT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3248" y="1872191"/>
            <a:ext cx="3229530" cy="4808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1387" y="1531111"/>
            <a:ext cx="3889375" cy="40703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32740" marR="5080" indent="-320040">
              <a:lnSpc>
                <a:spcPct val="80300"/>
              </a:lnSpc>
              <a:spcBef>
                <a:spcPts val="735"/>
              </a:spcBef>
              <a:tabLst>
                <a:tab pos="427355" algn="l"/>
              </a:tabLst>
            </a:pPr>
            <a:r>
              <a:rPr sz="1600" spc="215" dirty="0">
                <a:solidFill>
                  <a:srgbClr val="DD8047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DD8047"/>
                </a:solidFill>
                <a:latin typeface="Arial"/>
                <a:cs typeface="Arial"/>
              </a:rPr>
              <a:t>		</a:t>
            </a:r>
            <a:r>
              <a:rPr sz="2700" dirty="0">
                <a:latin typeface="Tw Cen MT"/>
                <a:cs typeface="Tw Cen MT"/>
              </a:rPr>
              <a:t>Zat</a:t>
            </a:r>
            <a:r>
              <a:rPr sz="2700" spc="5" dirty="0">
                <a:latin typeface="Tw Cen MT"/>
                <a:cs typeface="Tw Cen MT"/>
              </a:rPr>
              <a:t> </a:t>
            </a:r>
            <a:r>
              <a:rPr sz="2700" spc="-254" dirty="0">
                <a:latin typeface="Tw Cen MT"/>
                <a:cs typeface="Tw Cen MT"/>
              </a:rPr>
              <a:t>terlarut </a:t>
            </a:r>
            <a:r>
              <a:rPr sz="2700" dirty="0">
                <a:latin typeface="Tw Cen MT"/>
                <a:cs typeface="Tw Cen MT"/>
              </a:rPr>
              <a:t>di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0" dirty="0">
                <a:latin typeface="Tw Cen MT"/>
                <a:cs typeface="Tw Cen MT"/>
              </a:rPr>
              <a:t>angkut melewati jalur </a:t>
            </a:r>
            <a:r>
              <a:rPr sz="2700" spc="-175" dirty="0">
                <a:latin typeface="Tw Cen MT"/>
                <a:cs typeface="Tw Cen MT"/>
              </a:rPr>
              <a:t>transeluler </a:t>
            </a:r>
            <a:r>
              <a:rPr sz="2700" spc="-10" dirty="0">
                <a:latin typeface="Tw Cen MT"/>
                <a:cs typeface="Tw Cen MT"/>
              </a:rPr>
              <a:t>dengan difusi </a:t>
            </a:r>
            <a:r>
              <a:rPr sz="2700" dirty="0">
                <a:latin typeface="Tw Cen MT"/>
                <a:cs typeface="Tw Cen MT"/>
              </a:rPr>
              <a:t>pasif</a:t>
            </a:r>
            <a:r>
              <a:rPr sz="2700" spc="70" dirty="0">
                <a:latin typeface="Tw Cen MT"/>
                <a:cs typeface="Tw Cen MT"/>
              </a:rPr>
              <a:t> </a:t>
            </a:r>
            <a:r>
              <a:rPr sz="2700" spc="-25" dirty="0">
                <a:latin typeface="Tw Cen MT"/>
                <a:cs typeface="Tw Cen MT"/>
              </a:rPr>
              <a:t>dan </a:t>
            </a:r>
            <a:r>
              <a:rPr sz="2700" spc="-10" dirty="0">
                <a:latin typeface="Tw Cen MT"/>
                <a:cs typeface="Tw Cen MT"/>
              </a:rPr>
              <a:t>transpor aktif, diantara </a:t>
            </a:r>
            <a:r>
              <a:rPr sz="2700" dirty="0">
                <a:latin typeface="Tw Cen MT"/>
                <a:cs typeface="Tw Cen MT"/>
              </a:rPr>
              <a:t>sel2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spc="-10" dirty="0">
                <a:latin typeface="Tw Cen MT"/>
                <a:cs typeface="Tw Cen MT"/>
              </a:rPr>
              <a:t>(jalur </a:t>
            </a:r>
            <a:r>
              <a:rPr sz="2700" spc="-220" dirty="0">
                <a:latin typeface="Tw Cen MT"/>
                <a:cs typeface="Tw Cen MT"/>
              </a:rPr>
              <a:t>paraseluler) </a:t>
            </a:r>
            <a:r>
              <a:rPr sz="2700" spc="-10" dirty="0">
                <a:latin typeface="Tw Cen MT"/>
                <a:cs typeface="Tw Cen MT"/>
              </a:rPr>
              <a:t>dengan </a:t>
            </a:r>
            <a:r>
              <a:rPr sz="2700" dirty="0">
                <a:latin typeface="Tw Cen MT"/>
                <a:cs typeface="Tw Cen MT"/>
              </a:rPr>
              <a:t>difusi.</a:t>
            </a:r>
            <a:r>
              <a:rPr sz="2700" spc="-25" dirty="0">
                <a:latin typeface="Tw Cen MT"/>
                <a:cs typeface="Tw Cen MT"/>
              </a:rPr>
              <a:t> Air </a:t>
            </a:r>
            <a:r>
              <a:rPr sz="2700" spc="-10" dirty="0">
                <a:latin typeface="Tw Cen MT"/>
                <a:cs typeface="Tw Cen MT"/>
              </a:rPr>
              <a:t>diangkut dengan osmosis. </a:t>
            </a:r>
            <a:r>
              <a:rPr sz="2700" spc="-275" dirty="0">
                <a:latin typeface="Tw Cen MT"/>
                <a:cs typeface="Tw Cen MT"/>
              </a:rPr>
              <a:t>Pengangkutan </a:t>
            </a:r>
            <a:r>
              <a:rPr sz="2700" dirty="0">
                <a:latin typeface="Tw Cen MT"/>
                <a:cs typeface="Tw Cen MT"/>
              </a:rPr>
              <a:t>air</a:t>
            </a:r>
            <a:r>
              <a:rPr sz="2700" spc="-5" dirty="0">
                <a:latin typeface="Tw Cen MT"/>
                <a:cs typeface="Tw Cen MT"/>
              </a:rPr>
              <a:t> </a:t>
            </a:r>
            <a:r>
              <a:rPr sz="2700" dirty="0">
                <a:latin typeface="Tw Cen MT"/>
                <a:cs typeface="Tw Cen MT"/>
              </a:rPr>
              <a:t>dan </a:t>
            </a:r>
            <a:r>
              <a:rPr sz="2700" spc="-25" dirty="0">
                <a:latin typeface="Tw Cen MT"/>
                <a:cs typeface="Tw Cen MT"/>
              </a:rPr>
              <a:t>zat </a:t>
            </a:r>
            <a:r>
              <a:rPr sz="2700" spc="-10" dirty="0">
                <a:latin typeface="Tw Cen MT"/>
                <a:cs typeface="Tw Cen MT"/>
              </a:rPr>
              <a:t>terlarut </a:t>
            </a:r>
            <a:r>
              <a:rPr sz="2700" dirty="0">
                <a:latin typeface="Tw Cen MT"/>
                <a:cs typeface="Tw Cen MT"/>
              </a:rPr>
              <a:t>dari</a:t>
            </a:r>
            <a:r>
              <a:rPr sz="2700" spc="-10" dirty="0">
                <a:latin typeface="Tw Cen MT"/>
                <a:cs typeface="Tw Cen MT"/>
              </a:rPr>
              <a:t> cairan </a:t>
            </a:r>
            <a:r>
              <a:rPr sz="2700" spc="-385" dirty="0">
                <a:latin typeface="Tw Cen MT"/>
                <a:cs typeface="Tw Cen MT"/>
              </a:rPr>
              <a:t>interstisial </a:t>
            </a:r>
            <a:r>
              <a:rPr sz="2700" dirty="0">
                <a:latin typeface="Tw Cen MT"/>
                <a:cs typeface="Tw Cen MT"/>
              </a:rPr>
              <a:t>ke</a:t>
            </a:r>
            <a:r>
              <a:rPr sz="2700" spc="-45" dirty="0">
                <a:latin typeface="Tw Cen MT"/>
                <a:cs typeface="Tw Cen MT"/>
              </a:rPr>
              <a:t> </a:t>
            </a:r>
            <a:r>
              <a:rPr sz="2700" spc="-10" dirty="0">
                <a:latin typeface="Tw Cen MT"/>
                <a:cs typeface="Tw Cen MT"/>
              </a:rPr>
              <a:t>kapiler </a:t>
            </a:r>
            <a:r>
              <a:rPr sz="2700" spc="-175" dirty="0">
                <a:latin typeface="Tw Cen MT"/>
                <a:cs typeface="Tw Cen MT"/>
              </a:rPr>
              <a:t>peritubulus </a:t>
            </a:r>
            <a:r>
              <a:rPr sz="2700" dirty="0">
                <a:latin typeface="Tw Cen MT"/>
                <a:cs typeface="Tw Cen MT"/>
              </a:rPr>
              <a:t>dengan</a:t>
            </a:r>
            <a:r>
              <a:rPr sz="2700" spc="-60" dirty="0">
                <a:latin typeface="Tw Cen MT"/>
                <a:cs typeface="Tw Cen MT"/>
              </a:rPr>
              <a:t> </a:t>
            </a:r>
            <a:r>
              <a:rPr sz="2700" spc="-20" dirty="0">
                <a:latin typeface="Tw Cen MT"/>
                <a:cs typeface="Tw Cen MT"/>
              </a:rPr>
              <a:t>cara </a:t>
            </a:r>
            <a:r>
              <a:rPr sz="2700" dirty="0">
                <a:latin typeface="Tw Cen MT"/>
                <a:cs typeface="Tw Cen MT"/>
              </a:rPr>
              <a:t>bulk </a:t>
            </a:r>
            <a:r>
              <a:rPr sz="2700" spc="-20" dirty="0">
                <a:latin typeface="Tw Cen MT"/>
                <a:cs typeface="Tw Cen MT"/>
              </a:rPr>
              <a:t>flow.</a:t>
            </a:r>
            <a:endParaRPr sz="27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559</Words>
  <Application>Microsoft Office PowerPoint</Application>
  <PresentationFormat>On-screen Show (4:3)</PresentationFormat>
  <Paragraphs>140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Berlin Sans FB</vt:lpstr>
      <vt:lpstr>Kepler Std Cn Subh</vt:lpstr>
      <vt:lpstr>Square721 BT</vt:lpstr>
      <vt:lpstr>Times New Roman</vt:lpstr>
      <vt:lpstr>Tw Cen MT</vt:lpstr>
      <vt:lpstr>Wingdings 2</vt:lpstr>
      <vt:lpstr>Office Theme</vt:lpstr>
      <vt:lpstr>PowerPoint Presentation</vt:lpstr>
      <vt:lpstr>URINARY SISTEM</vt:lpstr>
      <vt:lpstr>ANATOMI GINJAL</vt:lpstr>
      <vt:lpstr>SIRKULASI GINJAL</vt:lpstr>
      <vt:lpstr>NEPHRON</vt:lpstr>
      <vt:lpstr>NEPHRON</vt:lpstr>
      <vt:lpstr>FUNCTIONS OF THE KIDNEY</vt:lpstr>
      <vt:lpstr>PowerPoint Presentation</vt:lpstr>
      <vt:lpstr>REABSORPSI AIR DAN ZAT TERLARUT</vt:lpstr>
      <vt:lpstr>PowerPoint Presentation</vt:lpstr>
      <vt:lpstr>MEKANISME HORMON PADA NEFRON</vt:lpstr>
      <vt:lpstr>EFEK HORMON TERHADAP GINJAL</vt:lpstr>
      <vt:lpstr>RAA SYSTEM</vt:lpstr>
      <vt:lpstr>CKD</vt:lpstr>
      <vt:lpstr>KRITERIA PENYAKIT GINJAL KRONIK (NKF)</vt:lpstr>
      <vt:lpstr>Chronic Renal Disease</vt:lpstr>
      <vt:lpstr>PowerPoint Presentation</vt:lpstr>
      <vt:lpstr>Menghitung GFR</vt:lpstr>
      <vt:lpstr>:------1""'"----•1Env,ronmenta1 fict0&lt;s ----</vt:lpstr>
      <vt:lpstr>PowerPoint Presentation</vt:lpstr>
      <vt:lpstr>PowerPoint Presentation</vt:lpstr>
      <vt:lpstr>PATOGENESIS</vt:lpstr>
      <vt:lpstr>PHYSICAL ASSESSMENT/CLINICAL MANIFESTATIONS</vt:lpstr>
      <vt:lpstr>DIAGNOSTIC</vt:lpstr>
      <vt:lpstr>DIAGNOSTIC</vt:lpstr>
      <vt:lpstr>MANAGEMENT</vt:lpstr>
      <vt:lpstr>PENATALAKSANAAN</vt:lpstr>
      <vt:lpstr>MASALAH KEPERAWATAN, INTERVENSI DAN EVALUASI</vt:lpstr>
      <vt:lpstr>PowerPoint Presentation</vt:lpstr>
      <vt:lpstr>NURSING PROBLEMS</vt:lpstr>
      <vt:lpstr>NURSING PROBLEMS</vt:lpstr>
      <vt:lpstr>PowerPoint Presentation</vt:lpstr>
      <vt:lpstr>PowerPoint Presentation</vt:lpstr>
      <vt:lpstr>PowerPoint Presentation</vt:lpstr>
      <vt:lpstr>PowerPoint Presentation</vt:lpstr>
      <vt:lpstr>INTERVENSI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1</cp:revision>
  <dcterms:created xsi:type="dcterms:W3CDTF">2023-04-04T00:20:35Z</dcterms:created>
  <dcterms:modified xsi:type="dcterms:W3CDTF">2023-04-04T00:28:08Z</dcterms:modified>
</cp:coreProperties>
</file>