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360" r:id="rId3"/>
    <p:sldId id="375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9" r:id="rId17"/>
    <p:sldId id="311" r:id="rId18"/>
    <p:sldId id="376" r:id="rId19"/>
    <p:sldId id="379" r:id="rId20"/>
    <p:sldId id="377" r:id="rId21"/>
    <p:sldId id="274" r:id="rId22"/>
    <p:sldId id="275" r:id="rId23"/>
    <p:sldId id="315" r:id="rId24"/>
    <p:sldId id="316" r:id="rId25"/>
    <p:sldId id="317" r:id="rId26"/>
    <p:sldId id="318" r:id="rId27"/>
    <p:sldId id="319" r:id="rId28"/>
    <p:sldId id="321" r:id="rId29"/>
    <p:sldId id="341" r:id="rId30"/>
    <p:sldId id="323" r:id="rId31"/>
    <p:sldId id="361" r:id="rId32"/>
    <p:sldId id="326" r:id="rId33"/>
    <p:sldId id="327" r:id="rId34"/>
    <p:sldId id="329" r:id="rId35"/>
    <p:sldId id="353" r:id="rId36"/>
    <p:sldId id="335" r:id="rId37"/>
    <p:sldId id="337" r:id="rId38"/>
    <p:sldId id="338" r:id="rId39"/>
    <p:sldId id="380" r:id="rId40"/>
    <p:sldId id="288" r:id="rId41"/>
    <p:sldId id="289" r:id="rId42"/>
    <p:sldId id="381" r:id="rId43"/>
    <p:sldId id="290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298" r:id="rId54"/>
    <p:sldId id="291" r:id="rId55"/>
    <p:sldId id="292" r:id="rId56"/>
    <p:sldId id="293" r:id="rId57"/>
    <p:sldId id="294" r:id="rId58"/>
    <p:sldId id="344" r:id="rId59"/>
    <p:sldId id="351" r:id="rId60"/>
    <p:sldId id="346" r:id="rId61"/>
    <p:sldId id="347" r:id="rId62"/>
    <p:sldId id="348" r:id="rId63"/>
    <p:sldId id="349" r:id="rId64"/>
    <p:sldId id="357" r:id="rId65"/>
    <p:sldId id="358" r:id="rId66"/>
    <p:sldId id="359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804D-D2F2-4C91-A121-474CCF98A655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5FDCB3-CCCA-427F-98D6-11DF29C09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329022-7E03-4E1D-B899-DD55B1E5EB19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9F0608-4418-4210-BC43-28B7ED31B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7787DB-2368-43CA-9C92-89EA629577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074C3-61EC-4C2E-ADFA-DE1B404266FB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79B2-9E34-4493-8ED5-455DBD23E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9AD52-B4A1-4DD8-AD43-72280FD0F36B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F808-EC0D-4B08-A142-9EC2085BF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86997-44C1-4B5A-BFA7-678715013E18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F2CA-9BDB-4674-AC10-E58375DF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BC22-9CA5-4EA1-9947-F132E2AC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290-151E-4D78-8E42-5FCBFBEF4E7E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9D9C-2AAF-471F-B400-DAF8823CC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1DE3-AEF0-400F-A0FA-3DBB4AA0E374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B5A9-37F8-4BDF-AB1E-AB7DA703E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C3D1-A12B-4A60-8479-E511184BFC5B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56E0-86AF-4911-912F-B9AE5A5A8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F4AC-C3AB-401A-B52C-70541789E44F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AEEB-D09A-48BD-874B-2FE430DA9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4E46-4505-4DF7-A96B-E91568B045E8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C67F-69BD-4A98-8832-60AE5BB82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C053-BB1C-4047-9E53-D5027BB26536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DD8E-B524-460C-8A46-99E7C608E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D4E6-C27A-4F0B-A587-FB605E72F48C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FA72-1990-4236-B1AB-FAEC65D6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7912-8D9F-46C7-8D2D-A866BD975D1F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DE8A-DA5A-4F75-BE9C-CF2AFE1E7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04C63C-D51E-4156-BA1B-86DFF9B4E11E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26139-40FD-4F32-8CBC-33E7E32E6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9" r:id="rId9"/>
    <p:sldLayoutId id="2147483680" r:id="rId10"/>
    <p:sldLayoutId id="2147483679" r:id="rId11"/>
    <p:sldLayoutId id="214748369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rgbClr val="FF0000"/>
                </a:solidFill>
              </a:rPr>
              <a:t>Proses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pembentukan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urin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Senyawa yang tidak bisa di</a:t>
            </a:r>
            <a:r>
              <a:rPr lang="en-US" dirty="0" smtClean="0">
                <a:solidFill>
                  <a:srgbClr val="FF0000"/>
                </a:solidFill>
              </a:rPr>
              <a:t>reabsorb</a:t>
            </a:r>
            <a:r>
              <a:rPr lang="id-ID" dirty="0" smtClean="0">
                <a:solidFill>
                  <a:srgbClr val="FF0000"/>
                </a:solidFill>
              </a:rPr>
              <a:t>si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389438"/>
          </a:xfrm>
        </p:spPr>
        <p:txBody>
          <a:bodyPr/>
          <a:lstStyle/>
          <a:p>
            <a:r>
              <a:rPr lang="id-ID" dirty="0" smtClean="0"/>
              <a:t>Suatu senyawa tidak bisa direabsorbsi jika : </a:t>
            </a:r>
            <a:r>
              <a:rPr lang="en-US" dirty="0" smtClean="0"/>
              <a:t>: </a:t>
            </a:r>
          </a:p>
          <a:p>
            <a:pPr lvl="1"/>
            <a:r>
              <a:rPr lang="id-ID" dirty="0" smtClean="0"/>
              <a:t>Tidak ada protein transport untuk rabsosrbsi </a:t>
            </a:r>
            <a:endParaRPr lang="en-US" dirty="0" smtClean="0"/>
          </a:p>
          <a:p>
            <a:pPr lvl="1"/>
            <a:r>
              <a:rPr lang="id-ID" dirty="0" smtClean="0"/>
              <a:t>Tidak larut lemak</a:t>
            </a:r>
            <a:endParaRPr lang="en-US" dirty="0" smtClean="0"/>
          </a:p>
          <a:p>
            <a:pPr lvl="1"/>
            <a:r>
              <a:rPr lang="id-ID" dirty="0" smtClean="0"/>
              <a:t>Ukuran terlalu besar untuk melewati pori-pori membran</a:t>
            </a:r>
            <a:endParaRPr lang="en-US" dirty="0" smtClean="0"/>
          </a:p>
          <a:p>
            <a:r>
              <a:rPr lang="id-ID" dirty="0" smtClean="0"/>
              <a:t>k</a:t>
            </a:r>
            <a:r>
              <a:rPr lang="en-US" dirty="0" err="1" smtClean="0"/>
              <a:t>reatinin</a:t>
            </a:r>
            <a:r>
              <a:rPr lang="en-US" dirty="0" smtClean="0"/>
              <a:t> </a:t>
            </a:r>
            <a:r>
              <a:rPr lang="id-ID" dirty="0" smtClean="0"/>
              <a:t>d</a:t>
            </a:r>
            <a:r>
              <a:rPr lang="en-US" dirty="0" smtClean="0"/>
              <a:t>an</a:t>
            </a:r>
            <a:r>
              <a:rPr lang="id-ID" dirty="0" smtClean="0"/>
              <a:t> asam urat adalah senyawa yang paling penting yang tidak dapat direabsorbsi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digunakan untuk menilai fungsi filtrasi ginjal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Sekresi </a:t>
            </a:r>
            <a:r>
              <a:rPr lang="en-US" b="1" dirty="0" smtClean="0">
                <a:solidFill>
                  <a:srgbClr val="FF0000"/>
                </a:solidFill>
              </a:rPr>
              <a:t>Tubular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2800" dirty="0" smtClean="0"/>
              <a:t>Sekresi tubulus penting untuk: </a:t>
            </a:r>
            <a:r>
              <a:rPr lang="en-US" sz="2800" dirty="0" smtClean="0"/>
              <a:t>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Membuang senyawa yang tidak dapat dibuang melalui filtrasi glomerulus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Membuang senyawa yang tidak diperlukan oleh tubuh seperti urea dan asam urat 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Membuang kelebihan ion </a:t>
            </a:r>
            <a:r>
              <a:rPr lang="en-US" dirty="0" smtClean="0"/>
              <a:t>potassium </a:t>
            </a:r>
            <a:r>
              <a:rPr lang="id-ID" dirty="0" smtClean="0"/>
              <a:t>(K)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 smtClean="0"/>
              <a:t>Mengontrol </a:t>
            </a:r>
            <a:r>
              <a:rPr lang="en-US" dirty="0" smtClean="0"/>
              <a:t>pH</a:t>
            </a:r>
            <a:r>
              <a:rPr lang="id-ID" dirty="0" smtClean="0"/>
              <a:t> darah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32092"/>
          </a:xfrm>
        </p:spPr>
        <p:txBody>
          <a:bodyPr wrap="square">
            <a:spAutoFit/>
          </a:bodyPr>
          <a:lstStyle/>
          <a:p>
            <a:r>
              <a:rPr lang="id-ID" sz="2800" dirty="0" smtClean="0"/>
              <a:t>Filtrasi glomerulus menghasilkan  cairan ultrafiltrat yang mirip seperti cairan plasma tetapi tanpa protein albumin </a:t>
            </a:r>
            <a:endParaRPr lang="en-US" sz="2800" dirty="0" smtClean="0"/>
          </a:p>
          <a:p>
            <a:r>
              <a:rPr lang="id-ID" sz="2800" dirty="0" smtClean="0"/>
              <a:t>pada</a:t>
            </a:r>
            <a:r>
              <a:rPr lang="en-US" sz="2800" dirty="0" smtClean="0"/>
              <a:t> PCT </a:t>
            </a:r>
            <a:r>
              <a:rPr lang="id-ID" sz="2800" dirty="0" smtClean="0"/>
              <a:t> terjadi reabsorbsi ultrafiltrat sampai </a:t>
            </a:r>
            <a:r>
              <a:rPr lang="en-US" sz="2800" dirty="0" smtClean="0"/>
              <a:t>60-70%  </a:t>
            </a:r>
          </a:p>
          <a:p>
            <a:pPr lvl="1"/>
            <a:r>
              <a:rPr lang="id-ID" sz="2800" dirty="0" smtClean="0"/>
              <a:t>Na (</a:t>
            </a:r>
            <a:r>
              <a:rPr lang="en-US" sz="2800" dirty="0" smtClean="0"/>
              <a:t>Sodium</a:t>
            </a:r>
            <a:r>
              <a:rPr lang="id-ID" sz="2800" dirty="0" smtClean="0"/>
              <a:t>),   semua nutrien, kation, anion </a:t>
            </a:r>
            <a:r>
              <a:rPr lang="en-US" sz="2800" dirty="0" smtClean="0"/>
              <a:t>(HCO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), </a:t>
            </a:r>
            <a:r>
              <a:rPr lang="id-ID" sz="2800" dirty="0" smtClean="0"/>
              <a:t>d</a:t>
            </a:r>
            <a:r>
              <a:rPr lang="en-US" sz="2800" dirty="0" smtClean="0"/>
              <a:t>an</a:t>
            </a:r>
            <a:r>
              <a:rPr lang="id-ID" sz="2800" dirty="0" smtClean="0"/>
              <a:t> air </a:t>
            </a:r>
            <a:endParaRPr lang="en-US" sz="2800" dirty="0" smtClean="0"/>
          </a:p>
          <a:p>
            <a:pPr lvl="1"/>
            <a:r>
              <a:rPr lang="id-ID" sz="2800" dirty="0" smtClean="0"/>
              <a:t>Senyawa yang larut lemak </a:t>
            </a:r>
            <a:endParaRPr lang="en-US" sz="2800" dirty="0" smtClean="0"/>
          </a:p>
          <a:p>
            <a:pPr lvl="1"/>
            <a:r>
              <a:rPr lang="id-ID" sz="2800" dirty="0" smtClean="0"/>
              <a:t>Asam amino</a:t>
            </a:r>
            <a:endParaRPr lang="en-US" sz="2800" dirty="0" smtClean="0"/>
          </a:p>
          <a:p>
            <a:r>
              <a:rPr lang="id-ID" sz="2800" dirty="0" smtClean="0"/>
              <a:t>Sekresi ion </a:t>
            </a:r>
            <a:r>
              <a:rPr lang="en-US" sz="2800" dirty="0" smtClean="0"/>
              <a:t>H+ </a:t>
            </a:r>
            <a:r>
              <a:rPr lang="id-ID" sz="2800" dirty="0" smtClean="0">
                <a:sym typeface="Wingdings" pitchFamily="2" charset="2"/>
              </a:rPr>
              <a:t> fungsi pengontrolan pH darah </a:t>
            </a:r>
            <a:endParaRPr lang="en-US" sz="24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661720"/>
          </a:xfr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Reabsor</a:t>
            </a:r>
            <a:r>
              <a:rPr lang="id-ID" sz="4000" b="1" dirty="0" smtClean="0">
                <a:solidFill>
                  <a:srgbClr val="FF0000"/>
                </a:solidFill>
              </a:rPr>
              <a:t>bsi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id-ID" sz="4000" b="1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</a:rPr>
              <a:t>an Se</a:t>
            </a:r>
            <a:r>
              <a:rPr lang="id-ID" sz="4000" b="1" dirty="0" smtClean="0">
                <a:solidFill>
                  <a:srgbClr val="FF0000"/>
                </a:solidFill>
              </a:rPr>
              <a:t>k</a:t>
            </a:r>
            <a:r>
              <a:rPr lang="en-US" sz="4000" b="1" dirty="0" smtClean="0">
                <a:solidFill>
                  <a:srgbClr val="FF0000"/>
                </a:solidFill>
              </a:rPr>
              <a:t>re</a:t>
            </a:r>
            <a:r>
              <a:rPr lang="id-ID" sz="4000" b="1" dirty="0" smtClean="0">
                <a:solidFill>
                  <a:srgbClr val="FF0000"/>
                </a:solidFill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</a:rPr>
              <a:t>i</a:t>
            </a:r>
            <a:r>
              <a:rPr lang="id-ID" sz="4000" b="1" dirty="0" smtClean="0">
                <a:solidFill>
                  <a:srgbClr val="FF0000"/>
                </a:solidFill>
              </a:rPr>
              <a:t> di </a:t>
            </a:r>
            <a:r>
              <a:rPr lang="en-US" sz="4000" b="1" dirty="0" smtClean="0">
                <a:solidFill>
                  <a:srgbClr val="FF0000"/>
                </a:solidFill>
              </a:rPr>
              <a:t>PCT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6063"/>
            <a:ext cx="8229600" cy="538162"/>
          </a:xfrm>
        </p:spPr>
        <p:txBody>
          <a:bodyPr>
            <a:spAutoFit/>
          </a:bodyPr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 Proses </a:t>
            </a:r>
            <a:r>
              <a:rPr lang="en-US" sz="3200" b="1" dirty="0" err="1" smtClean="0">
                <a:solidFill>
                  <a:srgbClr val="FF0000"/>
                </a:solidFill>
              </a:rPr>
              <a:t>Transpor</a:t>
            </a:r>
            <a:r>
              <a:rPr lang="id-ID" sz="3200" b="1" dirty="0" smtClean="0">
                <a:solidFill>
                  <a:srgbClr val="FF0000"/>
                </a:solidFill>
              </a:rPr>
              <a:t> di </a:t>
            </a:r>
            <a:r>
              <a:rPr lang="en-US" sz="3200" b="1" dirty="0" smtClean="0">
                <a:solidFill>
                  <a:srgbClr val="FF0000"/>
                </a:solidFill>
              </a:rPr>
              <a:t>PCT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26.12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DCT </a:t>
            </a:r>
            <a:r>
              <a:rPr lang="id-ID" sz="2800" dirty="0" smtClean="0"/>
              <a:t>dan tubulus kolektivus </a:t>
            </a:r>
            <a:r>
              <a:rPr lang="id-ID" sz="2800" dirty="0" smtClean="0">
                <a:sym typeface="Wingdings" pitchFamily="2" charset="2"/>
              </a:rPr>
              <a:t> proses akhir dalam pembetukan urin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id-ID" sz="2800" dirty="0" smtClean="0"/>
              <a:t>Reabsorbsi dan sekresi aktif pada DCT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Absor</a:t>
            </a:r>
            <a:r>
              <a:rPr lang="id-ID" dirty="0" smtClean="0"/>
              <a:t>bsi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id-ID" dirty="0" smtClean="0"/>
              <a:t>d</a:t>
            </a:r>
            <a:r>
              <a:rPr lang="en-US" dirty="0" smtClean="0"/>
              <a:t>an </a:t>
            </a:r>
            <a:r>
              <a:rPr lang="en-US" dirty="0" err="1" smtClean="0"/>
              <a:t>Cl</a:t>
            </a:r>
            <a:r>
              <a:rPr lang="en-US" baseline="30000" dirty="0" smtClean="0"/>
              <a:t>-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</a:t>
            </a:r>
            <a:r>
              <a:rPr lang="id-ID" dirty="0" smtClean="0"/>
              <a:t>kresi </a:t>
            </a:r>
            <a:r>
              <a:rPr lang="en-US" dirty="0" smtClean="0"/>
              <a:t> K+ </a:t>
            </a:r>
            <a:r>
              <a:rPr lang="id-ID" dirty="0" smtClean="0"/>
              <a:t>d</a:t>
            </a:r>
            <a:r>
              <a:rPr lang="en-US" dirty="0" smtClean="0"/>
              <a:t>an H+</a:t>
            </a:r>
            <a:r>
              <a:rPr lang="id-ID" dirty="0" smtClean="0"/>
              <a:t> </a:t>
            </a:r>
            <a:r>
              <a:rPr lang="id-ID" dirty="0" smtClean="0">
                <a:sym typeface="Wingdings" pitchFamily="2" charset="2"/>
              </a:rPr>
              <a:t> pengontrolan </a:t>
            </a:r>
            <a:r>
              <a:rPr lang="en-US" dirty="0" smtClean="0"/>
              <a:t>pH</a:t>
            </a:r>
            <a:r>
              <a:rPr lang="id-ID" dirty="0" smtClean="0"/>
              <a:t> darah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id-ID" sz="2800" dirty="0" smtClean="0"/>
              <a:t>Reabsorbsi air di DCT dikontrol oleh hormon </a:t>
            </a:r>
            <a:r>
              <a:rPr lang="en-US" sz="2800" dirty="0" smtClean="0"/>
              <a:t>ADH (vasopressin)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id-ID" sz="2800" dirty="0" smtClean="0"/>
              <a:t>Reabsorbsi dan sekresi </a:t>
            </a:r>
            <a:r>
              <a:rPr lang="en-US" sz="2800" dirty="0" smtClean="0"/>
              <a:t>Na+, K+ </a:t>
            </a:r>
            <a:r>
              <a:rPr lang="id-ID" sz="2800" dirty="0" smtClean="0"/>
              <a:t>dikontrol oleh hormon </a:t>
            </a:r>
            <a:r>
              <a:rPr lang="en-US" sz="2800" dirty="0" err="1" smtClean="0"/>
              <a:t>aldosteron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661720"/>
          </a:xfr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Reabsor</a:t>
            </a:r>
            <a:r>
              <a:rPr lang="id-ID" sz="4000" b="1" dirty="0" smtClean="0">
                <a:solidFill>
                  <a:srgbClr val="FF0000"/>
                </a:solidFill>
              </a:rPr>
              <a:t>bs</a:t>
            </a:r>
            <a:r>
              <a:rPr lang="en-US" sz="4000" b="1" dirty="0" err="1" smtClean="0">
                <a:solidFill>
                  <a:srgbClr val="FF0000"/>
                </a:solidFill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id-ID" sz="4000" b="1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</a:rPr>
              <a:t>an Se</a:t>
            </a:r>
            <a:r>
              <a:rPr lang="id-ID" sz="4000" b="1" dirty="0" smtClean="0">
                <a:solidFill>
                  <a:srgbClr val="FF0000"/>
                </a:solidFill>
              </a:rPr>
              <a:t>k</a:t>
            </a:r>
            <a:r>
              <a:rPr lang="en-US" sz="4000" b="1" dirty="0" smtClean="0">
                <a:solidFill>
                  <a:srgbClr val="FF0000"/>
                </a:solidFill>
              </a:rPr>
              <a:t>re</a:t>
            </a:r>
            <a:r>
              <a:rPr lang="id-ID" sz="4000" b="1" dirty="0" smtClean="0">
                <a:solidFill>
                  <a:srgbClr val="FF0000"/>
                </a:solidFill>
              </a:rPr>
              <a:t>s</a:t>
            </a:r>
            <a:r>
              <a:rPr lang="en-US" sz="4000" b="1" dirty="0" err="1" smtClean="0">
                <a:solidFill>
                  <a:srgbClr val="FF0000"/>
                </a:solidFill>
              </a:rPr>
              <a:t>i</a:t>
            </a:r>
            <a:r>
              <a:rPr lang="id-ID" sz="4000" b="1" dirty="0" smtClean="0">
                <a:solidFill>
                  <a:srgbClr val="FF0000"/>
                </a:solidFill>
              </a:rPr>
              <a:t> di </a:t>
            </a:r>
            <a:r>
              <a:rPr lang="en-US" sz="4000" b="1" dirty="0" smtClean="0">
                <a:solidFill>
                  <a:srgbClr val="FF0000"/>
                </a:solidFill>
              </a:rPr>
              <a:t>DCT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61720"/>
          </a:xfrm>
        </p:spPr>
        <p:txBody>
          <a:bodyPr wrap="square"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00"/>
                </a:solidFill>
              </a:rPr>
              <a:t>Reabsorbsi dan sekresi tubulus di DCT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 Pro</a:t>
            </a:r>
            <a:r>
              <a:rPr lang="id-ID" dirty="0" smtClean="0">
                <a:solidFill>
                  <a:srgbClr val="FF0000"/>
                </a:solidFill>
              </a:rPr>
              <a:t>ses di </a:t>
            </a:r>
            <a:r>
              <a:rPr lang="en-US" dirty="0" smtClean="0">
                <a:solidFill>
                  <a:srgbClr val="FF0000"/>
                </a:solidFill>
              </a:rPr>
              <a:t>DCT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Times" charset="0"/>
              <a:buAutoNum type="arabicPeriod"/>
            </a:pPr>
            <a:r>
              <a:rPr lang="id-ID" sz="2800" dirty="0" smtClean="0"/>
              <a:t>Sekresi aktif </a:t>
            </a:r>
            <a:r>
              <a:rPr lang="en-US" sz="2800" dirty="0" smtClean="0"/>
              <a:t>ion</a:t>
            </a:r>
            <a:r>
              <a:rPr lang="id-ID" sz="2800" dirty="0" smtClean="0"/>
              <a:t>-ion</a:t>
            </a:r>
            <a:r>
              <a:rPr lang="en-US" sz="2800" dirty="0" smtClean="0"/>
              <a:t>, a</a:t>
            </a:r>
            <a:r>
              <a:rPr lang="id-ID" sz="2800" dirty="0" smtClean="0"/>
              <a:t>sam, obat dan toksin </a:t>
            </a:r>
            <a:endParaRPr lang="en-US" sz="2800" dirty="0" smtClean="0"/>
          </a:p>
          <a:p>
            <a:pPr marL="609600" indent="-609600">
              <a:buFont typeface="Times" charset="0"/>
              <a:buAutoNum type="arabicPeriod"/>
            </a:pPr>
            <a:r>
              <a:rPr lang="id-ID" sz="2800" dirty="0" smtClean="0"/>
              <a:t>Reabsorbsi selektif ion </a:t>
            </a:r>
            <a:r>
              <a:rPr lang="en-US" sz="2800" dirty="0" smtClean="0"/>
              <a:t>sodium</a:t>
            </a:r>
            <a:r>
              <a:rPr lang="id-ID" sz="2800" dirty="0" smtClean="0"/>
              <a:t> (Na)</a:t>
            </a:r>
            <a:r>
              <a:rPr lang="en-US" sz="2800" dirty="0" smtClean="0"/>
              <a:t> </a:t>
            </a:r>
            <a:r>
              <a:rPr lang="id-ID" sz="2800" dirty="0" smtClean="0"/>
              <a:t>d</a:t>
            </a:r>
            <a:r>
              <a:rPr lang="en-US" sz="2800" dirty="0" smtClean="0"/>
              <a:t>an calcium </a:t>
            </a:r>
          </a:p>
          <a:p>
            <a:pPr marL="609600" indent="-609600">
              <a:buFont typeface="Times" charset="0"/>
              <a:buAutoNum type="arabicPeriod"/>
            </a:pPr>
            <a:r>
              <a:rPr lang="id-ID" sz="2800" dirty="0" smtClean="0"/>
              <a:t>Reabsorbsi selektif air </a:t>
            </a:r>
            <a:r>
              <a:rPr lang="id-ID" sz="2800" dirty="0" smtClean="0">
                <a:sym typeface="Wingdings" pitchFamily="2" charset="2"/>
              </a:rPr>
              <a:t> menentukan kepekatan urin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324600" cy="1295400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rgbClr val="FF0000"/>
                </a:solidFill>
              </a:rPr>
              <a:t>Sistem kolektivus (duktus </a:t>
            </a:r>
            <a:br>
              <a:rPr lang="id-ID" sz="3600" b="1" dirty="0" smtClean="0">
                <a:solidFill>
                  <a:srgbClr val="FF0000"/>
                </a:solidFill>
              </a:rPr>
            </a:br>
            <a:r>
              <a:rPr lang="id-ID" sz="3600" b="1" dirty="0" smtClean="0">
                <a:solidFill>
                  <a:srgbClr val="FF0000"/>
                </a:solidFill>
              </a:rPr>
              <a:t>dan tubulus koletivus)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4343400" cy="14478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Menerima cairan dari DCT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9718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id-ID" sz="2800" dirty="0" smtClean="0">
                <a:solidFill>
                  <a:srgbClr val="0070C0"/>
                </a:solidFill>
                <a:latin typeface="Trebuchet MS" pitchFamily="34" charset="0"/>
              </a:rPr>
              <a:t>Dari setiap nefron </a:t>
            </a:r>
            <a:r>
              <a:rPr lang="id-ID" sz="2800" dirty="0" smtClean="0">
                <a:solidFill>
                  <a:srgbClr val="0070C0"/>
                </a:solidFill>
                <a:latin typeface="Trebuchet MS" pitchFamily="34" charset="0"/>
                <a:sym typeface="Wingdings" pitchFamily="2" charset="2"/>
              </a:rPr>
              <a:t> bermuara ke duktus koletivus terdekat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id-ID" sz="2800" dirty="0" smtClean="0">
              <a:solidFill>
                <a:srgbClr val="0070C0"/>
              </a:solidFill>
              <a:latin typeface="Trebuchet MS" pitchFamily="34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id-ID" sz="2800" dirty="0" smtClean="0">
                <a:solidFill>
                  <a:srgbClr val="0070C0"/>
                </a:solidFill>
                <a:latin typeface="Trebuchet MS" pitchFamily="34" charset="0"/>
                <a:sym typeface="Wingdings" pitchFamily="2" charset="2"/>
              </a:rPr>
              <a:t>Beberapa duktus kolektivus</a:t>
            </a:r>
            <a:r>
              <a:rPr lang="en-US" sz="2800" dirty="0" smtClean="0">
                <a:solidFill>
                  <a:srgbClr val="0070C0"/>
                </a:solidFill>
                <a:latin typeface="Trebuchet MS" pitchFamily="34" charset="0"/>
              </a:rPr>
              <a:t>:</a:t>
            </a:r>
            <a:endParaRPr lang="en-US" sz="2800" dirty="0">
              <a:solidFill>
                <a:srgbClr val="0070C0"/>
              </a:solidFill>
              <a:latin typeface="Trebuchet MS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id-ID" sz="2400" dirty="0" smtClean="0">
                <a:solidFill>
                  <a:srgbClr val="0070C0"/>
                </a:solidFill>
                <a:latin typeface="Trebuchet MS" pitchFamily="34" charset="0"/>
              </a:rPr>
              <a:t>Bermuara ke duktus </a:t>
            </a:r>
            <a:r>
              <a:rPr lang="en-US" sz="2400" dirty="0" smtClean="0">
                <a:solidFill>
                  <a:srgbClr val="0070C0"/>
                </a:solidFill>
                <a:latin typeface="Trebuchet MS" pitchFamily="34" charset="0"/>
              </a:rPr>
              <a:t>papillary </a:t>
            </a:r>
            <a:r>
              <a:rPr lang="id-ID" sz="2400" dirty="0" smtClean="0">
                <a:solidFill>
                  <a:srgbClr val="0070C0"/>
                </a:solidFill>
                <a:latin typeface="Trebuchet MS" pitchFamily="34" charset="0"/>
                <a:sym typeface="Wingdings" pitchFamily="2" charset="2"/>
              </a:rPr>
              <a:t> menuju ke  calix minor</a:t>
            </a:r>
            <a:endParaRPr lang="en-US" sz="2400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2"/>
          <a:srcRect l="29100" t="13914" r="14949" b="8331"/>
          <a:stretch>
            <a:fillRect/>
          </a:stretch>
        </p:blipFill>
        <p:spPr bwMode="auto">
          <a:xfrm>
            <a:off x="5181600" y="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3"/>
          <a:srcRect l="8214" t="27867" r="44856" b="22795"/>
          <a:stretch>
            <a:fillRect/>
          </a:stretch>
        </p:blipFill>
        <p:spPr bwMode="auto">
          <a:xfrm>
            <a:off x="5181600" y="3824288"/>
            <a:ext cx="37338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Me</a:t>
            </a:r>
            <a:r>
              <a:rPr lang="id-ID" sz="3600" b="1" dirty="0" smtClean="0">
                <a:solidFill>
                  <a:srgbClr val="FF0000"/>
                </a:solidFill>
              </a:rPr>
              <a:t>kanisme kerja </a:t>
            </a:r>
            <a:r>
              <a:rPr lang="en-US" sz="3600" b="1" dirty="0" smtClean="0">
                <a:solidFill>
                  <a:srgbClr val="FF0000"/>
                </a:solidFill>
              </a:rPr>
              <a:t>ADH (Vasopressin): </a:t>
            </a:r>
            <a:r>
              <a:rPr lang="id-ID" sz="3600" b="1" dirty="0" smtClean="0">
                <a:solidFill>
                  <a:srgbClr val="FF0000"/>
                </a:solidFill>
              </a:rPr>
              <a:t/>
            </a:r>
            <a:br>
              <a:rPr lang="id-ID" sz="3600" b="1" dirty="0" smtClean="0">
                <a:solidFill>
                  <a:srgbClr val="FF0000"/>
                </a:solidFill>
              </a:rPr>
            </a:br>
            <a:r>
              <a:rPr lang="id-ID" sz="3600" b="1" dirty="0" smtClean="0">
                <a:solidFill>
                  <a:srgbClr val="FF0000"/>
                </a:solidFill>
              </a:rPr>
              <a:t>membentuk pori air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id-ID" sz="2400" dirty="0" smtClean="0"/>
              <a:t>Pada sebagian  DCT dan  tubulus kolektivus </a:t>
            </a:r>
            <a:r>
              <a:rPr lang="id-ID" sz="2400" dirty="0" smtClean="0">
                <a:sym typeface="Wingdings" pitchFamily="2" charset="2"/>
              </a:rPr>
              <a:t> terjadi reabsorbsi air yang tergantung ADH (</a:t>
            </a:r>
            <a:r>
              <a:rPr lang="en-US" sz="2400" dirty="0" smtClean="0"/>
              <a:t>ADH-dependent</a:t>
            </a:r>
            <a:r>
              <a:rPr lang="id-ID" sz="2400" dirty="0" smtClean="0"/>
              <a:t>) </a:t>
            </a:r>
            <a:r>
              <a:rPr lang="id-ID" sz="2400" dirty="0" smtClean="0">
                <a:sym typeface="Wingdings" pitchFamily="2" charset="2"/>
              </a:rPr>
              <a:t> disebut reabsorbsi air fakultatif</a:t>
            </a:r>
            <a:endParaRPr lang="en-US" sz="2400" i="1" dirty="0" smtClean="0"/>
          </a:p>
          <a:p>
            <a:endParaRPr lang="en-US" sz="2400" dirty="0" smtClean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475163" y="6561138"/>
            <a:ext cx="463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20-6: The mechanism of action of vasopressin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/>
          <a:srcRect t="7951" b="10878"/>
          <a:stretch>
            <a:fillRect/>
          </a:stretch>
        </p:blipFill>
        <p:spPr bwMode="auto">
          <a:xfrm>
            <a:off x="628650" y="2362200"/>
            <a:ext cx="793591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26.15a, b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600164"/>
          </a:xfr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Effe</a:t>
            </a:r>
            <a:r>
              <a:rPr lang="id-ID" sz="3600" b="1" dirty="0" smtClean="0">
                <a:solidFill>
                  <a:srgbClr val="FF0000"/>
                </a:solidFill>
              </a:rPr>
              <a:t>k ADH pada </a:t>
            </a:r>
            <a:r>
              <a:rPr lang="en-US" sz="3600" b="1" dirty="0" smtClean="0">
                <a:solidFill>
                  <a:srgbClr val="FF0000"/>
                </a:solidFill>
              </a:rPr>
              <a:t>DCT </a:t>
            </a:r>
            <a:r>
              <a:rPr lang="id-ID" sz="3600" b="1" dirty="0" smtClean="0">
                <a:solidFill>
                  <a:srgbClr val="FF0000"/>
                </a:solidFill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</a:rPr>
              <a:t>an</a:t>
            </a:r>
            <a:r>
              <a:rPr lang="id-ID" sz="3600" b="1" dirty="0" smtClean="0">
                <a:solidFill>
                  <a:srgbClr val="FF0000"/>
                </a:solidFill>
              </a:rPr>
              <a:t> tubulus kolektivus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79513"/>
            <a:ext cx="845820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Proses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pembe</a:t>
            </a:r>
            <a:r>
              <a:rPr lang="id-ID" sz="4400" dirty="0" smtClean="0">
                <a:solidFill>
                  <a:srgbClr val="FF0000"/>
                </a:solidFill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</a:rPr>
              <a:t>tukan</a:t>
            </a:r>
            <a:r>
              <a:rPr lang="en-US" sz="4400" dirty="0" smtClean="0">
                <a:solidFill>
                  <a:srgbClr val="FF0000"/>
                </a:solidFill>
              </a:rPr>
              <a:t> urine </a:t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 err="1" smtClean="0"/>
              <a:t>Filtrasi</a:t>
            </a:r>
            <a:r>
              <a:rPr lang="en-US" sz="2400" dirty="0" smtClean="0"/>
              <a:t> </a:t>
            </a:r>
            <a:r>
              <a:rPr lang="en-US" sz="2400" dirty="0" err="1" smtClean="0"/>
              <a:t>Glomerular</a:t>
            </a:r>
            <a:r>
              <a:rPr lang="en-US" sz="2400" dirty="0" smtClean="0"/>
              <a:t> </a:t>
            </a:r>
            <a:r>
              <a:rPr lang="id-ID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cairan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id-ID" sz="2400" dirty="0" smtClean="0">
                <a:sym typeface="Wingdings" pitchFamily="2" charset="2"/>
              </a:rPr>
              <a:t>dan senyawa terlarut masuk ke kapsula bowman- </a:t>
            </a:r>
            <a:r>
              <a:rPr lang="en-US" sz="2400" dirty="0" smtClean="0">
                <a:sym typeface="Wingdings" pitchFamily="2" charset="2"/>
              </a:rPr>
              <a:t>lumen </a:t>
            </a:r>
            <a:r>
              <a:rPr lang="en-US" sz="2400" dirty="0" err="1" smtClean="0">
                <a:sym typeface="Wingdings" pitchFamily="2" charset="2"/>
              </a:rPr>
              <a:t>tubulus</a:t>
            </a:r>
            <a:r>
              <a:rPr lang="en-US" sz="2400" dirty="0" smtClean="0"/>
              <a:t>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 err="1" smtClean="0"/>
              <a:t>Reabsorbsi</a:t>
            </a:r>
            <a:r>
              <a:rPr lang="en-US" sz="2400" dirty="0" smtClean="0"/>
              <a:t> Tubular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cairan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id-ID" sz="2400" dirty="0" smtClean="0">
                <a:sym typeface="Wingdings" pitchFamily="2" charset="2"/>
              </a:rPr>
              <a:t>dan senyawa terlarut kembali ke </a:t>
            </a:r>
            <a:r>
              <a:rPr lang="en-US" sz="2400" dirty="0" err="1" smtClean="0">
                <a:sym typeface="Wingdings" pitchFamily="2" charset="2"/>
              </a:rPr>
              <a:t>darah</a:t>
            </a: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 err="1" smtClean="0"/>
              <a:t>Sekresi</a:t>
            </a:r>
            <a:r>
              <a:rPr lang="en-US" sz="2400" dirty="0" smtClean="0"/>
              <a:t> tubular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cairan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id-ID" sz="2400" dirty="0" smtClean="0">
                <a:sym typeface="Wingdings" pitchFamily="2" charset="2"/>
              </a:rPr>
              <a:t>dan senyawa terlarut masuk ke </a:t>
            </a:r>
            <a:r>
              <a:rPr lang="en-US" sz="2400" dirty="0" smtClean="0">
                <a:sym typeface="Wingdings" pitchFamily="2" charset="2"/>
              </a:rPr>
              <a:t>lumen </a:t>
            </a:r>
            <a:r>
              <a:rPr lang="en-US" sz="2400" dirty="0" err="1" smtClean="0">
                <a:sym typeface="Wingdings" pitchFamily="2" charset="2"/>
              </a:rPr>
              <a:t>tubulus</a:t>
            </a: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 smtClean="0"/>
          </a:p>
          <a:p>
            <a:pPr marL="457200" indent="-457200" eaLnBrk="0" fontAlgn="auto" hangingPunct="0">
              <a:spcBef>
                <a:spcPct val="25000"/>
              </a:spcBef>
              <a:spcAft>
                <a:spcPct val="25000"/>
              </a:spcAft>
              <a:buClr>
                <a:schemeClr val="bg1"/>
              </a:buClr>
              <a:buFont typeface="Wingdings 2"/>
              <a:buNone/>
              <a:defRPr/>
            </a:pPr>
            <a:r>
              <a:rPr lang="en-US" sz="2000" b="1" dirty="0" err="1" smtClean="0"/>
              <a:t>Keseimbangan</a:t>
            </a:r>
            <a:r>
              <a:rPr lang="en-US" sz="2000" b="1" dirty="0" smtClean="0"/>
              <a:t>  </a:t>
            </a:r>
          </a:p>
          <a:p>
            <a:pPr marL="434340" indent="-342900" eaLnBrk="0" fontAlgn="auto" hangingPunct="0">
              <a:spcBef>
                <a:spcPct val="25000"/>
              </a:spcBef>
              <a:spcAft>
                <a:spcPct val="25000"/>
              </a:spcAft>
              <a:buClr>
                <a:schemeClr val="bg1"/>
              </a:buClr>
              <a:buFont typeface="Wingdings 2"/>
              <a:buNone/>
              <a:defRPr/>
            </a:pPr>
            <a:r>
              <a:rPr lang="en-US" sz="1800" b="1" dirty="0" smtClean="0"/>
              <a:t>	</a:t>
            </a:r>
            <a:r>
              <a:rPr lang="en-US" sz="1800" b="1" dirty="0" err="1" smtClean="0"/>
              <a:t>jumlah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dieksresi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urine = </a:t>
            </a:r>
            <a:r>
              <a:rPr lang="en-US" sz="1800" b="1" dirty="0" err="1" smtClean="0"/>
              <a:t>jumlah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difiltrasi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oleh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glomerulus</a:t>
            </a:r>
            <a:r>
              <a:rPr lang="en-US" sz="1800" b="1" dirty="0" smtClean="0"/>
              <a:t> – </a:t>
            </a:r>
            <a:r>
              <a:rPr lang="en-US" sz="1800" b="1" dirty="0" err="1" smtClean="0"/>
              <a:t>jumlah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direabsorbsi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ke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kapiler</a:t>
            </a:r>
            <a:r>
              <a:rPr lang="en-US" sz="1800" b="1" dirty="0" smtClean="0"/>
              <a:t> + </a:t>
            </a:r>
            <a:r>
              <a:rPr lang="en-US" sz="1800" b="1" dirty="0" err="1" smtClean="0"/>
              <a:t>jumlah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sekresi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tubulus</a:t>
            </a:r>
            <a:endParaRPr lang="en-US" sz="2800" b="1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8196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40288" y="1920875"/>
            <a:ext cx="3654425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71438"/>
            <a:ext cx="8763000" cy="907941"/>
          </a:xfrm>
        </p:spPr>
        <p:txBody>
          <a:bodyPr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Refleks keseimbangan air 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id-ID" sz="2800" b="1" dirty="0" smtClean="0">
                <a:solidFill>
                  <a:srgbClr val="FF0000"/>
                </a:solidFill>
              </a:rPr>
              <a:t>diatur melalui pelepasan ADH (</a:t>
            </a:r>
            <a:r>
              <a:rPr lang="en-US" sz="2800" b="1" dirty="0" smtClean="0">
                <a:solidFill>
                  <a:srgbClr val="FF0000"/>
                </a:solidFill>
              </a:rPr>
              <a:t>Vasopressin</a:t>
            </a:r>
            <a:r>
              <a:rPr lang="id-ID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 l="12785" t="887" r="14159" b="3281"/>
          <a:stretch>
            <a:fillRect/>
          </a:stretch>
        </p:blipFill>
        <p:spPr bwMode="auto">
          <a:xfrm>
            <a:off x="1484208" y="977900"/>
            <a:ext cx="597863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Regula</a:t>
            </a:r>
            <a:r>
              <a:rPr lang="id-ID" sz="3200" b="1" dirty="0" smtClean="0">
                <a:solidFill>
                  <a:srgbClr val="FF0000"/>
                </a:solidFill>
              </a:rPr>
              <a:t>si oleh </a:t>
            </a:r>
            <a:r>
              <a:rPr lang="en-US" sz="3200" b="1" dirty="0" smtClean="0">
                <a:solidFill>
                  <a:srgbClr val="FF0000"/>
                </a:solidFill>
              </a:rPr>
              <a:t>ADH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95400"/>
            <a:ext cx="3886200" cy="5562600"/>
          </a:xfrm>
        </p:spPr>
        <p:txBody>
          <a:bodyPr/>
          <a:lstStyle/>
          <a:p>
            <a:r>
              <a:rPr lang="id-ID" sz="2400" dirty="0" smtClean="0"/>
              <a:t>Dilepaskan oleh hipofisis posterior ketika </a:t>
            </a:r>
            <a:r>
              <a:rPr lang="en-US" sz="2400" dirty="0" err="1" smtClean="0"/>
              <a:t>osmoreceptor</a:t>
            </a:r>
            <a:r>
              <a:rPr lang="id-ID" sz="2400" dirty="0" smtClean="0"/>
              <a:t> mendeteksi peningkatan osmolaritas plasma</a:t>
            </a:r>
          </a:p>
          <a:p>
            <a:pPr>
              <a:buNone/>
            </a:pPr>
            <a:endParaRPr lang="en-US" sz="2400" dirty="0" smtClean="0"/>
          </a:p>
          <a:p>
            <a:r>
              <a:rPr lang="id-ID" sz="2400" dirty="0" smtClean="0"/>
              <a:t>Dehidrasi atau asupan garam (Na) yang tinggi </a:t>
            </a:r>
            <a:r>
              <a:rPr lang="en-US" sz="2400" dirty="0" smtClean="0"/>
              <a:t>:</a:t>
            </a:r>
          </a:p>
          <a:p>
            <a:pPr lvl="1"/>
            <a:r>
              <a:rPr lang="id-ID" dirty="0" smtClean="0"/>
              <a:t>Merangsang rasa haus </a:t>
            </a:r>
          </a:p>
          <a:p>
            <a:pPr lvl="1"/>
            <a:r>
              <a:rPr lang="id-ID" dirty="0" smtClean="0"/>
              <a:t>Menstimulasi reabsorsi air dari ultrafiltrat urine </a:t>
            </a:r>
            <a:endParaRPr lang="en-US" dirty="0" smtClean="0"/>
          </a:p>
        </p:txBody>
      </p:sp>
      <p:pic>
        <p:nvPicPr>
          <p:cNvPr id="28676" name="Picture 4" descr="14_11"/>
          <p:cNvPicPr>
            <a:picLocks noChangeAspect="1" noChangeArrowheads="1"/>
          </p:cNvPicPr>
          <p:nvPr/>
        </p:nvPicPr>
        <p:blipFill>
          <a:blip r:embed="rId2"/>
          <a:srcRect l="6944" t="1640" r="6944"/>
          <a:stretch>
            <a:fillRect/>
          </a:stretch>
        </p:blipFill>
        <p:spPr bwMode="auto">
          <a:xfrm>
            <a:off x="3886200" y="1371600"/>
            <a:ext cx="52578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8229600" cy="600164"/>
          </a:xfrm>
        </p:spPr>
        <p:txBody>
          <a:bodyPr>
            <a:spAutoFit/>
          </a:bodyPr>
          <a:lstStyle/>
          <a:p>
            <a:pPr algn="ctr"/>
            <a:r>
              <a:rPr lang="id-ID" sz="3600" b="1" dirty="0" smtClean="0">
                <a:solidFill>
                  <a:srgbClr val="FF0000"/>
                </a:solidFill>
              </a:rPr>
              <a:t>Ringkasan : Fungsi Ginjal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96200" y="64770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26.16a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795338"/>
            <a:ext cx="617855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Step 1: Glomerulus 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3962400" cy="3733800"/>
          </a:xfrm>
        </p:spPr>
        <p:txBody>
          <a:bodyPr/>
          <a:lstStyle/>
          <a:p>
            <a:r>
              <a:rPr lang="id-ID" dirty="0" smtClean="0"/>
              <a:t>Melalui proses filtrasi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Menghasilkan </a:t>
            </a:r>
            <a:r>
              <a:rPr lang="en-US" dirty="0" err="1" smtClean="0"/>
              <a:t>Filtrat</a:t>
            </a:r>
            <a:r>
              <a:rPr lang="id-ID" dirty="0" smtClean="0"/>
              <a:t> dengan komposisi mirip plasma kecuali tidak mengandung protein </a:t>
            </a:r>
            <a:endParaRPr lang="en-US" dirty="0" smtClean="0"/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/>
          <a:srcRect l="6972" t="13503" r="2777" b="11380"/>
          <a:stretch>
            <a:fillRect/>
          </a:stretch>
        </p:blipFill>
        <p:spPr bwMode="auto">
          <a:xfrm>
            <a:off x="3836988" y="1219200"/>
            <a:ext cx="50244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Step 2: Proximal Convoluted Tubule (PCT)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3962400" cy="5486400"/>
          </a:xfrm>
        </p:spPr>
        <p:txBody>
          <a:bodyPr/>
          <a:lstStyle/>
          <a:p>
            <a:r>
              <a:rPr lang="id-ID" dirty="0" smtClean="0"/>
              <a:t>Secara aktif  mentranspor ion dan senyawa organik 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Menghasilkan tekanan osmotik tertentu pada cairan tubulus </a:t>
            </a:r>
            <a:r>
              <a:rPr lang="id-ID" dirty="0" smtClean="0">
                <a:sym typeface="Wingdings" pitchFamily="2" charset="2"/>
              </a:rPr>
              <a:t> mengontrol aliran keluar air dari tubulus 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Mengurangi volume cairan ultrafiltrat </a:t>
            </a:r>
            <a:endParaRPr lang="en-US" dirty="0" smtClean="0"/>
          </a:p>
          <a:p>
            <a:pPr lvl="1"/>
            <a:r>
              <a:rPr lang="id-ID" dirty="0" smtClean="0"/>
              <a:t>Menjaga cairan dalam tubulus dan di luar tubulus </a:t>
            </a:r>
            <a:r>
              <a:rPr lang="en-US" b="1" dirty="0" smtClean="0">
                <a:solidFill>
                  <a:srgbClr val="FF0000"/>
                </a:solidFill>
              </a:rPr>
              <a:t>isotonic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/>
          <a:srcRect l="6972" t="13503" r="2777" b="11380"/>
          <a:stretch>
            <a:fillRect/>
          </a:stretch>
        </p:blipFill>
        <p:spPr bwMode="auto">
          <a:xfrm>
            <a:off x="3908425" y="685800"/>
            <a:ext cx="52355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Step 3: PCT </a:t>
            </a:r>
            <a:r>
              <a:rPr lang="id-ID" sz="4400" dirty="0" smtClean="0">
                <a:solidFill>
                  <a:srgbClr val="FF0000"/>
                </a:solidFill>
              </a:rPr>
              <a:t>d</a:t>
            </a:r>
            <a:r>
              <a:rPr lang="en-US" sz="4400" dirty="0" smtClean="0">
                <a:solidFill>
                  <a:srgbClr val="FF0000"/>
                </a:solidFill>
              </a:rPr>
              <a:t>an</a:t>
            </a:r>
            <a:r>
              <a:rPr lang="id-ID" sz="4400" dirty="0" smtClean="0">
                <a:solidFill>
                  <a:srgbClr val="FF0000"/>
                </a:solidFill>
              </a:rPr>
              <a:t> Loop of Henle pars </a:t>
            </a:r>
            <a:r>
              <a:rPr lang="en-US" sz="4400" dirty="0" smtClean="0">
                <a:solidFill>
                  <a:srgbClr val="FF0000"/>
                </a:solidFill>
              </a:rPr>
              <a:t> Descend</a:t>
            </a:r>
            <a:r>
              <a:rPr lang="id-ID" sz="4400" dirty="0" smtClean="0">
                <a:solidFill>
                  <a:srgbClr val="FF0000"/>
                </a:solidFill>
              </a:rPr>
              <a:t>en </a:t>
            </a:r>
            <a:endParaRPr lang="en-US" sz="4400" dirty="0" smtClean="0">
              <a:solidFill>
                <a:srgbClr val="FF0000"/>
              </a:solidFill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114800" cy="5029200"/>
          </a:xfrm>
        </p:spPr>
        <p:txBody>
          <a:bodyPr/>
          <a:lstStyle/>
          <a:p>
            <a:r>
              <a:rPr lang="id-ID" dirty="0" smtClean="0"/>
              <a:t>Air  direbasorbsi </a:t>
            </a:r>
            <a:r>
              <a:rPr lang="id-ID" dirty="0" smtClean="0">
                <a:sym typeface="Wingdings" pitchFamily="2" charset="2"/>
              </a:rPr>
              <a:t> menghasilkan cairan ultrafiltrat dengan konsentrasi tinggi (pekat) </a:t>
            </a:r>
            <a:endParaRPr lang="en-US" dirty="0" smtClean="0"/>
          </a:p>
          <a:p>
            <a:r>
              <a:rPr lang="id-ID" dirty="0" smtClean="0"/>
              <a:t>Mengurangi volume ultrafiltrat </a:t>
            </a:r>
            <a:endParaRPr lang="en-US" dirty="0" smtClean="0"/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/>
          <a:srcRect l="6972" t="13503" r="2777" b="11380"/>
          <a:stretch>
            <a:fillRect/>
          </a:stretch>
        </p:blipFill>
        <p:spPr bwMode="auto">
          <a:xfrm>
            <a:off x="3478213" y="838200"/>
            <a:ext cx="566578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24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Step 4: </a:t>
            </a:r>
            <a:r>
              <a:rPr lang="id-ID" sz="4000" b="1" dirty="0" smtClean="0">
                <a:solidFill>
                  <a:srgbClr val="FF0000"/>
                </a:solidFill>
              </a:rPr>
              <a:t>Loop of henle pars </a:t>
            </a:r>
            <a:r>
              <a:rPr lang="en-US" sz="4000" b="1" dirty="0" smtClean="0">
                <a:solidFill>
                  <a:srgbClr val="FF0000"/>
                </a:solidFill>
              </a:rPr>
              <a:t>Ascend</a:t>
            </a:r>
            <a:r>
              <a:rPr lang="id-ID" sz="4000" b="1" dirty="0" smtClean="0">
                <a:solidFill>
                  <a:srgbClr val="FF0000"/>
                </a:solidFill>
              </a:rPr>
              <a:t>en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962400" cy="4953000"/>
          </a:xfrm>
        </p:spPr>
        <p:txBody>
          <a:bodyPr/>
          <a:lstStyle/>
          <a:p>
            <a:r>
              <a:rPr lang="id-ID" dirty="0" smtClean="0"/>
              <a:t>Sel-sel tubulus secara aktif  mereabsorbsi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dirty="0" err="1" smtClean="0"/>
              <a:t>Cl</a:t>
            </a:r>
            <a:r>
              <a:rPr lang="en-US" baseline="30000" dirty="0" smtClean="0"/>
              <a:t>—</a:t>
            </a:r>
            <a:r>
              <a:rPr lang="en-US" dirty="0" smtClean="0"/>
              <a:t> </a:t>
            </a:r>
          </a:p>
          <a:p>
            <a:r>
              <a:rPr lang="id-ID" dirty="0" smtClean="0"/>
              <a:t>Tekanan osmotik terutama ditentukan oleh kadar urea</a:t>
            </a:r>
            <a:endParaRPr lang="en-US" dirty="0" smtClean="0"/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/>
          <a:srcRect l="6972" t="13503" r="2777" b="11380"/>
          <a:stretch>
            <a:fillRect/>
          </a:stretch>
        </p:blipFill>
        <p:spPr bwMode="auto">
          <a:xfrm>
            <a:off x="3690938" y="914400"/>
            <a:ext cx="5518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05600" cy="762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Step 5: DCT </a:t>
            </a:r>
            <a:r>
              <a:rPr lang="id-ID" sz="4000" b="1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</a:rPr>
              <a:t>an</a:t>
            </a:r>
            <a:r>
              <a:rPr lang="id-ID" sz="4000" b="1" dirty="0" smtClean="0">
                <a:solidFill>
                  <a:srgbClr val="FF0000"/>
                </a:solidFill>
              </a:rPr>
              <a:t> Tubulus kolektivus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4114800" cy="49530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Bagian terakhir proses penetuan komposisi dan volume urin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id-ID" dirty="0" smtClean="0"/>
              <a:t>Tekanan </a:t>
            </a:r>
            <a:r>
              <a:rPr lang="en-US" dirty="0" err="1" smtClean="0"/>
              <a:t>Osmoti</a:t>
            </a:r>
            <a:r>
              <a:rPr lang="id-ID" dirty="0" smtClean="0"/>
              <a:t>k ditentukan melalui transport aktif  Na dan K</a:t>
            </a:r>
          </a:p>
          <a:p>
            <a:r>
              <a:rPr lang="id-ID" dirty="0" smtClean="0"/>
              <a:t>ADH (vasopresin) dan aldosteron mengontrol  proses transport di bagian ini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/>
          <a:srcRect l="6972" t="13503" r="2777" b="11380"/>
          <a:stretch>
            <a:fillRect/>
          </a:stretch>
        </p:blipFill>
        <p:spPr bwMode="auto">
          <a:xfrm>
            <a:off x="4114800" y="685800"/>
            <a:ext cx="5029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</a:t>
            </a:r>
            <a:r>
              <a:rPr lang="id-ID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Vasa</a:t>
            </a:r>
            <a:r>
              <a:rPr lang="en-US" dirty="0" smtClean="0">
                <a:solidFill>
                  <a:srgbClr val="FF0000"/>
                </a:solidFill>
              </a:rPr>
              <a:t> Recta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3886200" cy="4572000"/>
          </a:xfrm>
        </p:spPr>
        <p:txBody>
          <a:bodyPr/>
          <a:lstStyle/>
          <a:p>
            <a:r>
              <a:rPr lang="id-ID" dirty="0" smtClean="0"/>
              <a:t>Mengabsorbsi air dan senyawa yang terlarut di tubulus ke dalam sirkulasi sistemik</a:t>
            </a:r>
            <a:endParaRPr lang="en-US" dirty="0" smtClean="0"/>
          </a:p>
          <a:p>
            <a:r>
              <a:rPr lang="id-ID" dirty="0" smtClean="0"/>
              <a:t>Menjaga gradien konsentrasi di medulla ginjal</a:t>
            </a:r>
            <a:endParaRPr lang="en-US" dirty="0" smtClean="0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/>
          <a:srcRect l="6972" t="13503" r="2777" b="11380"/>
          <a:stretch>
            <a:fillRect/>
          </a:stretch>
        </p:blipFill>
        <p:spPr bwMode="auto">
          <a:xfrm>
            <a:off x="3733800" y="1190625"/>
            <a:ext cx="54102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d-ID" dirty="0" smtClean="0"/>
              <a:t>Transport, penampungan dan ekskresi urin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-138113"/>
            <a:ext cx="8763000" cy="960438"/>
          </a:xfrm>
        </p:spPr>
        <p:txBody>
          <a:bodyPr>
            <a:spAutoFit/>
          </a:bodyPr>
          <a:lstStyle/>
          <a:p>
            <a:r>
              <a:rPr lang="en-US" sz="2000" b="1" smtClean="0"/>
              <a:t>Ekskresi : </a:t>
            </a:r>
            <a:br>
              <a:rPr lang="en-US" sz="2000" b="1" smtClean="0"/>
            </a:br>
            <a:r>
              <a:rPr lang="en-US" sz="2000" b="1" smtClean="0"/>
              <a:t>Semua senyawa yang difiltrasi dan disekresi yang tidak direabsorbsi kembali</a:t>
            </a:r>
            <a:endParaRPr lang="en-US" sz="2000" b="1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 l="8221" r="8331" b="3075"/>
          <a:stretch>
            <a:fillRect/>
          </a:stretch>
        </p:blipFill>
        <p:spPr bwMode="auto">
          <a:xfrm>
            <a:off x="1295400" y="1036638"/>
            <a:ext cx="57912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04800" y="54864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dirty="0" err="1">
                <a:latin typeface="Constantia" pitchFamily="18" charset="0"/>
              </a:rPr>
              <a:t>Membuang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 err="1">
                <a:latin typeface="Constantia" pitchFamily="18" charset="0"/>
              </a:rPr>
              <a:t>kelebihan</a:t>
            </a:r>
            <a:r>
              <a:rPr lang="en-US" sz="2000" b="1" dirty="0">
                <a:latin typeface="Constantia" pitchFamily="18" charset="0"/>
              </a:rPr>
              <a:t> ion, H2O, </a:t>
            </a:r>
            <a:r>
              <a:rPr lang="en-US" sz="2000" b="1" dirty="0" err="1">
                <a:latin typeface="Constantia" pitchFamily="18" charset="0"/>
              </a:rPr>
              <a:t>molekul</a:t>
            </a:r>
            <a:r>
              <a:rPr lang="en-US" sz="2000" b="1" dirty="0">
                <a:latin typeface="Constantia" pitchFamily="18" charset="0"/>
              </a:rPr>
              <a:t>, toxin, urea, “</a:t>
            </a:r>
            <a:r>
              <a:rPr lang="en-US" sz="2000" b="1" dirty="0" err="1">
                <a:latin typeface="Constantia" pitchFamily="18" charset="0"/>
              </a:rPr>
              <a:t>molekul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 err="1">
                <a:latin typeface="Constantia" pitchFamily="18" charset="0"/>
              </a:rPr>
              <a:t>asing</a:t>
            </a:r>
            <a:r>
              <a:rPr lang="en-US" sz="2000" b="1" dirty="0">
                <a:latin typeface="Constantia" pitchFamily="18" charset="0"/>
              </a:rPr>
              <a:t>"</a:t>
            </a:r>
          </a:p>
          <a:p>
            <a:pPr>
              <a:buFontTx/>
              <a:buChar char="•"/>
            </a:pPr>
            <a:r>
              <a:rPr lang="en-US" sz="2000" b="1" dirty="0" err="1">
                <a:latin typeface="Constantia" pitchFamily="18" charset="0"/>
              </a:rPr>
              <a:t>Ginjal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>
                <a:latin typeface="Constantia" pitchFamily="18" charset="0"/>
                <a:sym typeface="Symbol" pitchFamily="18" charset="2"/>
              </a:rPr>
              <a:t></a:t>
            </a:r>
            <a:r>
              <a:rPr lang="en-US" sz="2000" b="1" dirty="0" err="1">
                <a:latin typeface="Constantia" pitchFamily="18" charset="0"/>
              </a:rPr>
              <a:t>Ureter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>
                <a:latin typeface="Constantia" pitchFamily="18" charset="0"/>
                <a:sym typeface="Symbol" pitchFamily="18" charset="2"/>
              </a:rPr>
              <a:t>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 err="1">
                <a:latin typeface="Constantia" pitchFamily="18" charset="0"/>
              </a:rPr>
              <a:t>Kandung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 err="1">
                <a:latin typeface="Constantia" pitchFamily="18" charset="0"/>
              </a:rPr>
              <a:t>Kemih</a:t>
            </a:r>
            <a:r>
              <a:rPr lang="en-US" sz="2000" b="1" dirty="0">
                <a:latin typeface="Constantia" pitchFamily="18" charset="0"/>
              </a:rPr>
              <a:t> (</a:t>
            </a:r>
            <a:r>
              <a:rPr lang="en-US" sz="2000" b="1" dirty="0" err="1">
                <a:latin typeface="Constantia" pitchFamily="18" charset="0"/>
              </a:rPr>
              <a:t>vesica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 err="1">
                <a:latin typeface="Constantia" pitchFamily="18" charset="0"/>
              </a:rPr>
              <a:t>urinaria</a:t>
            </a:r>
            <a:r>
              <a:rPr lang="en-US" sz="2000" b="1" dirty="0">
                <a:latin typeface="Constantia" pitchFamily="18" charset="0"/>
              </a:rPr>
              <a:t>)</a:t>
            </a:r>
            <a:r>
              <a:rPr lang="en-US" sz="2000" b="1" dirty="0">
                <a:latin typeface="Constantia" pitchFamily="18" charset="0"/>
                <a:sym typeface="Symbol" pitchFamily="18" charset="2"/>
              </a:rPr>
              <a:t></a:t>
            </a:r>
            <a:r>
              <a:rPr lang="en-US" sz="2000" b="1" dirty="0">
                <a:latin typeface="Constantia" pitchFamily="18" charset="0"/>
              </a:rPr>
              <a:t> </a:t>
            </a:r>
            <a:r>
              <a:rPr lang="en-US" sz="2000" b="1" dirty="0" err="1">
                <a:latin typeface="Constantia" pitchFamily="18" charset="0"/>
              </a:rPr>
              <a:t>uretra</a:t>
            </a:r>
            <a:r>
              <a:rPr lang="en-US" sz="2000" b="1" dirty="0">
                <a:latin typeface="Constantia" pitchFamily="18" charset="0"/>
                <a:sym typeface="Symbol" pitchFamily="18" charset="2"/>
              </a:rPr>
              <a:t> </a:t>
            </a:r>
            <a:r>
              <a:rPr lang="en-US" sz="2000" b="1" dirty="0" err="1">
                <a:latin typeface="Constantia" pitchFamily="18" charset="0"/>
                <a:sym typeface="Symbol" pitchFamily="18" charset="2"/>
              </a:rPr>
              <a:t>ke</a:t>
            </a:r>
            <a:r>
              <a:rPr lang="en-US" sz="2000" b="1" dirty="0">
                <a:latin typeface="Constantia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latin typeface="Constantia" pitchFamily="18" charset="0"/>
                <a:sym typeface="Symbol" pitchFamily="18" charset="2"/>
              </a:rPr>
              <a:t>luar</a:t>
            </a:r>
            <a:r>
              <a:rPr lang="en-US" sz="2000" b="1" dirty="0">
                <a:latin typeface="Constantia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latin typeface="Constantia" pitchFamily="18" charset="0"/>
                <a:sym typeface="Symbol" pitchFamily="18" charset="2"/>
              </a:rPr>
              <a:t>tubuh</a:t>
            </a:r>
            <a:r>
              <a:rPr lang="en-US" sz="2000" b="1" dirty="0">
                <a:latin typeface="Constantia" pitchFamily="18" charset="0"/>
                <a:sym typeface="Symbol" pitchFamily="18" charset="2"/>
              </a:rPr>
              <a:t> </a:t>
            </a:r>
            <a:endParaRPr lang="en-US" sz="2000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dirty="0" smtClean="0"/>
              <a:t>Transport, penampungan dan ekskresi urin</a:t>
            </a:r>
            <a:endParaRPr lang="en-US" dirty="0" smtClean="0"/>
          </a:p>
        </p:txBody>
      </p:sp>
      <p:sp>
        <p:nvSpPr>
          <p:cNvPr id="430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smtClean="0"/>
              <a:t>Terjadi pada traktus urinarius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err="1" smtClean="0">
                <a:solidFill>
                  <a:schemeClr val="accent1"/>
                </a:solidFill>
              </a:rPr>
              <a:t>ureter</a:t>
            </a:r>
            <a:endParaRPr lang="en-US" sz="3200" dirty="0" smtClean="0">
              <a:solidFill>
                <a:schemeClr val="accent1"/>
              </a:solidFill>
            </a:endParaRPr>
          </a:p>
          <a:p>
            <a:pPr lvl="1"/>
            <a:r>
              <a:rPr lang="id-ID" sz="3200" dirty="0" smtClean="0">
                <a:solidFill>
                  <a:schemeClr val="accent1"/>
                </a:solidFill>
              </a:rPr>
              <a:t>Vesika urinarius </a:t>
            </a:r>
            <a:endParaRPr lang="en-US" sz="3200" dirty="0" smtClean="0">
              <a:solidFill>
                <a:schemeClr val="accent1"/>
              </a:solidFill>
            </a:endParaRPr>
          </a:p>
          <a:p>
            <a:pPr lvl="1"/>
            <a:r>
              <a:rPr lang="en-US" sz="3200" dirty="0" err="1" smtClean="0">
                <a:solidFill>
                  <a:schemeClr val="accent1"/>
                </a:solidFill>
              </a:rPr>
              <a:t>uretra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Organ</a:t>
            </a:r>
            <a:r>
              <a:rPr lang="id-ID" dirty="0" smtClean="0"/>
              <a:t> yang terlibat dalam proses transport dan penampung urin</a:t>
            </a:r>
            <a:endParaRPr lang="en-US" dirty="0"/>
          </a:p>
        </p:txBody>
      </p:sp>
      <p:pic>
        <p:nvPicPr>
          <p:cNvPr id="4403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23184" t="27798" r="21014" b="20827"/>
          <a:stretch>
            <a:fillRect/>
          </a:stretch>
        </p:blipFill>
        <p:spPr>
          <a:xfrm>
            <a:off x="457200" y="2133601"/>
            <a:ext cx="4040188" cy="3741738"/>
          </a:xfrm>
        </p:spPr>
      </p:pic>
      <p:pic>
        <p:nvPicPr>
          <p:cNvPr id="4403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3183" t="27798" r="22089" b="19438"/>
          <a:stretch>
            <a:fillRect/>
          </a:stretch>
        </p:blipFill>
        <p:spPr>
          <a:xfrm>
            <a:off x="4645025" y="1905001"/>
            <a:ext cx="4041775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Organ</a:t>
            </a:r>
            <a:r>
              <a:rPr lang="id-ID" dirty="0" smtClean="0"/>
              <a:t> yang terlibat dalam proses transport dan penampung urin</a:t>
            </a:r>
            <a:endParaRPr lang="en-US" dirty="0" smtClean="0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7772400" y="6443663"/>
            <a:ext cx="110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1200">
                <a:solidFill>
                  <a:srgbClr val="FFFFFF"/>
                </a:solidFill>
                <a:latin typeface="Trebuchet MS" pitchFamily="34" charset="0"/>
              </a:rPr>
              <a:t>Figure 26–18c</a:t>
            </a:r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/>
          <a:srcRect l="21461" t="19467" r="21663" b="13885"/>
          <a:stretch>
            <a:fillRect/>
          </a:stretch>
        </p:blipFill>
        <p:spPr bwMode="auto">
          <a:xfrm>
            <a:off x="2095500" y="1905000"/>
            <a:ext cx="4953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</a:rPr>
              <a:t>Ureter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Kontraksi peristaltik ureter</a:t>
            </a:r>
            <a:endParaRPr lang="en-US" dirty="0" smtClean="0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048000"/>
          </a:xfrm>
        </p:spPr>
        <p:txBody>
          <a:bodyPr/>
          <a:lstStyle/>
          <a:p>
            <a:r>
              <a:rPr lang="id-ID" dirty="0" smtClean="0"/>
              <a:t>Dimulai dari pelvis renalis </a:t>
            </a:r>
            <a:endParaRPr lang="en-US" dirty="0" smtClean="0"/>
          </a:p>
          <a:p>
            <a:r>
              <a:rPr lang="id-ID" dirty="0" smtClean="0"/>
              <a:t>Berlanjut disepanjang </a:t>
            </a:r>
            <a:r>
              <a:rPr lang="en-US" dirty="0" smtClean="0"/>
              <a:t> </a:t>
            </a:r>
            <a:r>
              <a:rPr lang="en-US" dirty="0" err="1" smtClean="0"/>
              <a:t>ureter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id-ID" dirty="0" smtClean="0"/>
              <a:t>memompa urine ke vesika urinarius</a:t>
            </a:r>
            <a:endParaRPr lang="en-US" dirty="0" smtClean="0"/>
          </a:p>
          <a:p>
            <a:r>
              <a:rPr lang="id-ID" dirty="0" smtClean="0"/>
              <a:t>Kontraksi terjadi setiap </a:t>
            </a:r>
            <a:r>
              <a:rPr lang="en-US" dirty="0" smtClean="0"/>
              <a:t>30 </a:t>
            </a:r>
            <a:r>
              <a:rPr lang="id-ID" dirty="0" smtClean="0"/>
              <a:t>detik  </a:t>
            </a:r>
          </a:p>
          <a:p>
            <a:r>
              <a:rPr lang="id-ID" dirty="0" smtClean="0"/>
              <a:t>Urin mengalir masuk ke vesika urinarius setiap 10-15 detik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id-ID" dirty="0" smtClean="0"/>
              <a:t>Vesika urinarius </a:t>
            </a:r>
            <a:endParaRPr lang="en-GB" dirty="0" smtClean="0"/>
          </a:p>
        </p:txBody>
      </p:sp>
      <p:pic>
        <p:nvPicPr>
          <p:cNvPr id="50179" name="Picture 9" descr="303_72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60575"/>
            <a:ext cx="42481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11" descr="Interior of the Female Pelvis - Side 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42481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2188E-C4A1-4743-B38C-47270C7E57BF}" type="slidenum">
              <a:rPr lang="en-GB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3276600"/>
          </a:xfrm>
        </p:spPr>
        <p:txBody>
          <a:bodyPr/>
          <a:lstStyle/>
          <a:p>
            <a:r>
              <a:rPr lang="id-ID" sz="3200" dirty="0" smtClean="0"/>
              <a:t>Pada dinding  vesika urinarius  terdapat </a:t>
            </a:r>
            <a:r>
              <a:rPr lang="id-ID" sz="3200" dirty="0" smtClean="0">
                <a:solidFill>
                  <a:srgbClr val="FF0000"/>
                </a:solidFill>
              </a:rPr>
              <a:t>muskulus detrusor</a:t>
            </a:r>
            <a:r>
              <a:rPr lang="id-ID" sz="3200" dirty="0" smtClean="0"/>
              <a:t> </a:t>
            </a:r>
            <a:r>
              <a:rPr lang="id-ID" sz="3200" dirty="0" smtClean="0">
                <a:sym typeface="Wingdings" pitchFamily="2" charset="2"/>
              </a:rPr>
              <a:t> kontraksinya mendorong urin keluar ke urethra</a:t>
            </a:r>
          </a:p>
          <a:p>
            <a:r>
              <a:rPr lang="id-ID" sz="3200" dirty="0" smtClean="0">
                <a:sym typeface="Wingdings" pitchFamily="2" charset="2"/>
              </a:rPr>
              <a:t>Pada bagian bawah terdapat spinkter uretra interna  mengatur pengaliran urin ke uretra</a:t>
            </a:r>
            <a:endParaRPr lang="en-US" sz="3200" dirty="0" smtClean="0"/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0" y="35052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id-ID" sz="320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d-ID" sz="4000" dirty="0" smtClean="0">
                <a:solidFill>
                  <a:schemeClr val="tx2"/>
                </a:solidFill>
                <a:latin typeface="Trebuchet MS" pitchFamily="34" charset="0"/>
              </a:rPr>
              <a:t>Uretra :</a:t>
            </a:r>
          </a:p>
          <a:p>
            <a:r>
              <a:rPr lang="id-ID" sz="4000" dirty="0" smtClean="0">
                <a:solidFill>
                  <a:schemeClr val="tx2"/>
                </a:solidFill>
                <a:latin typeface="Trebuchet MS" pitchFamily="34" charset="0"/>
              </a:rPr>
              <a:t>3 bagian uretra laki-laki </a:t>
            </a:r>
            <a:endParaRPr lang="en-US" sz="40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6096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id-ID" sz="3200" dirty="0" smtClean="0">
                <a:solidFill>
                  <a:schemeClr val="accent1"/>
                </a:solidFill>
                <a:latin typeface="Trebuchet MS" pitchFamily="34" charset="0"/>
              </a:rPr>
              <a:t>Uretra pars </a:t>
            </a:r>
            <a:r>
              <a:rPr lang="en-US" sz="3200" dirty="0" smtClean="0">
                <a:solidFill>
                  <a:schemeClr val="accent1"/>
                </a:solidFill>
                <a:latin typeface="Trebuchet MS" pitchFamily="34" charset="0"/>
              </a:rPr>
              <a:t>Prostatic</a:t>
            </a:r>
            <a:r>
              <a:rPr lang="en-US" sz="3200" dirty="0" smtClean="0">
                <a:solidFill>
                  <a:srgbClr val="FFFFFF"/>
                </a:solidFill>
                <a:latin typeface="Trebuchet MS" pitchFamily="34" charset="0"/>
              </a:rPr>
              <a:t>:</a:t>
            </a:r>
            <a:endParaRPr lang="en-US" sz="3200" dirty="0">
              <a:solidFill>
                <a:srgbClr val="FFFFFF"/>
              </a:solidFill>
              <a:latin typeface="Trebuchet MS" pitchFamily="34" charset="0"/>
            </a:endParaRPr>
          </a:p>
          <a:p>
            <a:pPr marL="990600" lvl="1" indent="-5334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d-ID" sz="2800" dirty="0" smtClean="0">
                <a:solidFill>
                  <a:srgbClr val="0070C0"/>
                </a:solidFill>
                <a:latin typeface="Trebuchet MS" pitchFamily="34" charset="0"/>
              </a:rPr>
              <a:t>Uretra yang menembus kelenjar prostat </a:t>
            </a:r>
            <a:endParaRPr lang="en-US" sz="28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609600" indent="-609600">
              <a:spcBef>
                <a:spcPct val="20000"/>
              </a:spcBef>
              <a:buClr>
                <a:schemeClr val="tx1"/>
              </a:buClr>
              <a:buFont typeface="Calibri" pitchFamily="34" charset="0"/>
              <a:buAutoNum type="arabicPeriod"/>
            </a:pPr>
            <a:r>
              <a:rPr lang="id-ID" sz="3200" dirty="0" smtClean="0">
                <a:solidFill>
                  <a:schemeClr val="accent1"/>
                </a:solidFill>
                <a:latin typeface="Trebuchet MS" pitchFamily="34" charset="0"/>
              </a:rPr>
              <a:t>Uretra pars </a:t>
            </a:r>
            <a:r>
              <a:rPr lang="en-US" sz="3200" dirty="0" err="1" smtClean="0">
                <a:solidFill>
                  <a:schemeClr val="accent1"/>
                </a:solidFill>
                <a:latin typeface="Trebuchet MS" pitchFamily="34" charset="0"/>
              </a:rPr>
              <a:t>Membrano</a:t>
            </a:r>
            <a:r>
              <a:rPr lang="id-ID" sz="3200" dirty="0" smtClean="0">
                <a:solidFill>
                  <a:schemeClr val="accent1"/>
                </a:solidFill>
                <a:latin typeface="Trebuchet MS" pitchFamily="34" charset="0"/>
              </a:rPr>
              <a:t>sa</a:t>
            </a:r>
            <a:r>
              <a:rPr lang="en-US" sz="3200" dirty="0" smtClean="0">
                <a:solidFill>
                  <a:srgbClr val="FFFFFF"/>
                </a:solidFill>
                <a:latin typeface="Trebuchet MS" pitchFamily="34" charset="0"/>
              </a:rPr>
              <a:t>:</a:t>
            </a:r>
          </a:p>
          <a:p>
            <a:pPr marL="990600" lvl="1" indent="-5334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id-ID" sz="2800" dirty="0" smtClean="0">
                <a:solidFill>
                  <a:schemeClr val="accent1"/>
                </a:solidFill>
                <a:latin typeface="Trebuchet MS" pitchFamily="34" charset="0"/>
              </a:rPr>
              <a:t>Uretra yang melewati diafragma </a:t>
            </a:r>
            <a:r>
              <a:rPr lang="en-US" sz="2800" dirty="0" err="1" smtClean="0">
                <a:solidFill>
                  <a:schemeClr val="accent1"/>
                </a:solidFill>
                <a:latin typeface="Trebuchet MS" pitchFamily="34" charset="0"/>
              </a:rPr>
              <a:t>urogenital</a:t>
            </a:r>
            <a:endParaRPr lang="en-US" sz="2800" dirty="0">
              <a:solidFill>
                <a:schemeClr val="accent1"/>
              </a:solidFill>
              <a:latin typeface="Trebuchet MS" pitchFamily="34" charset="0"/>
            </a:endParaRPr>
          </a:p>
          <a:p>
            <a:pPr marL="609600" indent="-609600">
              <a:buFont typeface="Calibri" pitchFamily="34" charset="0"/>
              <a:buAutoNum type="arabicPeriod"/>
            </a:pPr>
            <a:r>
              <a:rPr lang="id-ID" sz="3200" dirty="0" smtClean="0">
                <a:solidFill>
                  <a:schemeClr val="accent1"/>
                </a:solidFill>
                <a:latin typeface="Constantia" pitchFamily="18" charset="0"/>
              </a:rPr>
              <a:t>Uretra pars spongiosa </a:t>
            </a:r>
            <a:r>
              <a:rPr lang="en-US" sz="3200" dirty="0" smtClean="0">
                <a:latin typeface="Constantia" pitchFamily="18" charset="0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Constantia" pitchFamily="18" charset="0"/>
              </a:rPr>
              <a:t>penile </a:t>
            </a:r>
            <a:r>
              <a:rPr lang="en-US" sz="3200" dirty="0">
                <a:solidFill>
                  <a:schemeClr val="accent1"/>
                </a:solidFill>
                <a:latin typeface="Constantia" pitchFamily="18" charset="0"/>
              </a:rPr>
              <a:t>urethra</a:t>
            </a:r>
            <a:r>
              <a:rPr lang="en-US" sz="3200" dirty="0">
                <a:latin typeface="Constantia" pitchFamily="18" charset="0"/>
              </a:rPr>
              <a:t>):</a:t>
            </a:r>
          </a:p>
          <a:p>
            <a:pPr marL="990600" lvl="1" indent="-533400">
              <a:buFont typeface="Arial" pitchFamily="34" charset="0"/>
              <a:buChar char="•"/>
            </a:pPr>
            <a:r>
              <a:rPr lang="id-ID" sz="3200" dirty="0" smtClean="0">
                <a:solidFill>
                  <a:srgbClr val="0070C0"/>
                </a:solidFill>
                <a:latin typeface="Constantia" pitchFamily="18" charset="0"/>
              </a:rPr>
              <a:t>Uretra yang terdapat dalam batang penis </a:t>
            </a:r>
            <a:endParaRPr lang="en-US" sz="3200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24086" t="19467" r="21663" b="13885"/>
          <a:stretch>
            <a:fillRect/>
          </a:stretch>
        </p:blipFill>
        <p:spPr>
          <a:xfrm>
            <a:off x="762000" y="384175"/>
            <a:ext cx="7391400" cy="571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dirty="0" smtClean="0"/>
              <a:t>Urin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Komposisi filtrat glomerulus</a:t>
            </a:r>
            <a:r>
              <a:rPr lang="en-US" sz="5400" smtClean="0"/>
              <a:t> 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382000" cy="4618037"/>
          </a:xfrm>
        </p:spPr>
        <p:txBody>
          <a:bodyPr/>
          <a:lstStyle/>
          <a:p>
            <a:r>
              <a:rPr lang="en-US" sz="2800" dirty="0" err="1" smtClean="0"/>
              <a:t>Komposisi</a:t>
            </a:r>
            <a:r>
              <a:rPr lang="en-US" sz="2800" dirty="0" smtClean="0"/>
              <a:t> </a:t>
            </a:r>
            <a:r>
              <a:rPr lang="en-US" sz="2800" dirty="0" err="1" smtClean="0"/>
              <a:t>Filtrat</a:t>
            </a:r>
            <a:r>
              <a:rPr lang="en-US" sz="2800" dirty="0" smtClean="0"/>
              <a:t> </a:t>
            </a:r>
            <a:r>
              <a:rPr lang="en-US" sz="2800" dirty="0" err="1" smtClean="0"/>
              <a:t>glomerulus</a:t>
            </a:r>
            <a:r>
              <a:rPr lang="en-US" sz="2800" dirty="0" smtClean="0"/>
              <a:t> = </a:t>
            </a:r>
            <a:r>
              <a:rPr lang="en-US" sz="2800" dirty="0" err="1" smtClean="0"/>
              <a:t>konsentr</a:t>
            </a:r>
            <a:r>
              <a:rPr lang="id-ID" sz="2800" dirty="0" smtClean="0"/>
              <a:t>a</a:t>
            </a:r>
            <a:r>
              <a:rPr lang="en-US" sz="2800" dirty="0" err="1" smtClean="0"/>
              <a:t>si</a:t>
            </a:r>
            <a:r>
              <a:rPr lang="en-US" sz="2800" dirty="0" smtClean="0"/>
              <a:t> plasma </a:t>
            </a:r>
            <a:r>
              <a:rPr lang="en-US" sz="2800" dirty="0" err="1" smtClean="0"/>
              <a:t>darah</a:t>
            </a:r>
            <a:r>
              <a:rPr lang="en-US" sz="2800" dirty="0" smtClean="0"/>
              <a:t> (</a:t>
            </a:r>
            <a:r>
              <a:rPr lang="en-US" sz="2800" dirty="0" err="1" smtClean="0"/>
              <a:t>konsentrasi</a:t>
            </a:r>
            <a:r>
              <a:rPr lang="en-US" sz="2800" dirty="0" smtClean="0"/>
              <a:t>  </a:t>
            </a:r>
            <a:r>
              <a:rPr lang="en-US" sz="2800" dirty="0" err="1" smtClean="0"/>
              <a:t>garam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molekul</a:t>
            </a:r>
            <a:r>
              <a:rPr lang="en-US" sz="2800" dirty="0" smtClean="0"/>
              <a:t> </a:t>
            </a:r>
            <a:r>
              <a:rPr lang="en-US" sz="2800" dirty="0" err="1" smtClean="0"/>
              <a:t>organik</a:t>
            </a:r>
            <a:r>
              <a:rPr lang="en-US" sz="2800" dirty="0" smtClean="0"/>
              <a:t> : </a:t>
            </a:r>
            <a:r>
              <a:rPr lang="en-US" sz="2800" dirty="0" err="1" smtClean="0"/>
              <a:t>glukosa</a:t>
            </a:r>
            <a:r>
              <a:rPr lang="en-US" sz="2800" dirty="0" smtClean="0"/>
              <a:t>, </a:t>
            </a:r>
            <a:r>
              <a:rPr lang="en-US" sz="2800" dirty="0" err="1" smtClean="0"/>
              <a:t>asam</a:t>
            </a:r>
            <a:r>
              <a:rPr lang="en-US" sz="2800" dirty="0" smtClean="0"/>
              <a:t> amino) </a:t>
            </a:r>
            <a:r>
              <a:rPr lang="en-US" sz="2800" dirty="0" err="1" smtClean="0">
                <a:solidFill>
                  <a:srgbClr val="66FF66"/>
                </a:solidFill>
              </a:rPr>
              <a:t>kecuali</a:t>
            </a:r>
            <a:r>
              <a:rPr lang="en-US" sz="2800" dirty="0" smtClean="0">
                <a:solidFill>
                  <a:srgbClr val="66FF66"/>
                </a:solidFill>
              </a:rPr>
              <a:t> protein (</a:t>
            </a:r>
            <a:r>
              <a:rPr lang="en-US" sz="2800" dirty="0" err="1" smtClean="0">
                <a:solidFill>
                  <a:srgbClr val="66FF66"/>
                </a:solidFill>
              </a:rPr>
              <a:t>bebas</a:t>
            </a:r>
            <a:r>
              <a:rPr lang="en-US" sz="2800" dirty="0" smtClean="0">
                <a:solidFill>
                  <a:srgbClr val="66FF66"/>
                </a:solidFill>
              </a:rPr>
              <a:t> protein) </a:t>
            </a:r>
            <a:endParaRPr lang="en-US" sz="2800" i="1" dirty="0" smtClean="0">
              <a:solidFill>
                <a:srgbClr val="66FF6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/>
              <a:t>Filtrasi</a:t>
            </a:r>
            <a:r>
              <a:rPr lang="en-US" sz="2400" dirty="0" smtClean="0"/>
              <a:t>  </a:t>
            </a:r>
            <a:r>
              <a:rPr lang="en-US" sz="2400" dirty="0" err="1" smtClean="0"/>
              <a:t>glomerulus</a:t>
            </a:r>
            <a:r>
              <a:rPr lang="en-US" sz="2400" dirty="0" smtClean="0"/>
              <a:t> </a:t>
            </a:r>
            <a:r>
              <a:rPr lang="en-US" sz="2400" dirty="0" err="1" smtClean="0"/>
              <a:t>dibatasi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muatan</a:t>
            </a:r>
            <a:r>
              <a:rPr lang="en-US" sz="2400" dirty="0" smtClean="0"/>
              <a:t> </a:t>
            </a:r>
            <a:r>
              <a:rPr lang="en-US" sz="2400" dirty="0" err="1" smtClean="0"/>
              <a:t>molekul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terlarut</a:t>
            </a:r>
            <a:r>
              <a:rPr lang="en-US" sz="2400" dirty="0" smtClean="0"/>
              <a:t> </a:t>
            </a:r>
            <a:r>
              <a:rPr lang="en-US" sz="2400" dirty="0" err="1" smtClean="0"/>
              <a:t>netral</a:t>
            </a:r>
            <a:r>
              <a:rPr lang="en-US" sz="2400" dirty="0" smtClean="0"/>
              <a:t> :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radius  &lt;  180 nanometer </a:t>
            </a:r>
            <a:r>
              <a:rPr lang="en-US" sz="2000" dirty="0" err="1" smtClean="0"/>
              <a:t>difiltrasi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Zat</a:t>
            </a:r>
            <a:r>
              <a:rPr lang="en-US" sz="2000" dirty="0" smtClean="0"/>
              <a:t> &gt; 360 nm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difiltrasi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 180 </a:t>
            </a:r>
            <a:r>
              <a:rPr lang="en-US" sz="2000" dirty="0" err="1" smtClean="0"/>
              <a:t>dan</a:t>
            </a:r>
            <a:r>
              <a:rPr lang="en-US" sz="2000" dirty="0" smtClean="0"/>
              <a:t> 360 nm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difiltrasi</a:t>
            </a:r>
            <a:r>
              <a:rPr lang="en-US" sz="2000" dirty="0" smtClean="0"/>
              <a:t> (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r>
              <a:rPr lang="id-ID" sz="3200" b="1" dirty="0" smtClean="0">
                <a:solidFill>
                  <a:srgbClr val="FF0000"/>
                </a:solidFill>
              </a:rPr>
              <a:t>Sifat fisika </a:t>
            </a:r>
            <a:r>
              <a:rPr lang="en-US" sz="3200" b="1" dirty="0" smtClean="0">
                <a:solidFill>
                  <a:srgbClr val="FF0000"/>
                </a:solidFill>
              </a:rPr>
              <a:t> Urine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400" dirty="0" smtClean="0">
                <a:latin typeface="+mj-lt"/>
              </a:rPr>
              <a:t>Warna dan kejernihan </a:t>
            </a:r>
            <a:endParaRPr lang="en-US" sz="24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id-ID" sz="2000" dirty="0" smtClean="0">
                <a:latin typeface="+mj-lt"/>
              </a:rPr>
              <a:t>Jernih, warna kuning tua  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id-ID" sz="2000" dirty="0" smtClean="0">
                <a:latin typeface="+mj-lt"/>
              </a:rPr>
              <a:t>Urin yang pekat, warnya lebih tua</a:t>
            </a:r>
            <a:endParaRPr lang="en-US" sz="20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id-ID" sz="2000" dirty="0" smtClean="0">
                <a:latin typeface="+mj-lt"/>
              </a:rPr>
              <a:t>Obat, vitamin dan diet dapat mengubah warna urin </a:t>
            </a:r>
            <a:endParaRPr lang="en-US" sz="20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pH </a:t>
            </a:r>
          </a:p>
          <a:p>
            <a:pPr lvl="1">
              <a:lnSpc>
                <a:spcPct val="90000"/>
              </a:lnSpc>
            </a:pPr>
            <a:r>
              <a:rPr lang="id-ID" sz="2000" dirty="0" smtClean="0">
                <a:latin typeface="+mj-lt"/>
              </a:rPr>
              <a:t>Sedikit asam </a:t>
            </a:r>
            <a:r>
              <a:rPr lang="en-US" sz="2000" dirty="0" smtClean="0">
                <a:latin typeface="+mj-lt"/>
              </a:rPr>
              <a:t>(pH 6)</a:t>
            </a:r>
            <a:r>
              <a:rPr lang="id-ID" sz="2000" dirty="0" smtClean="0">
                <a:latin typeface="+mj-lt"/>
              </a:rPr>
              <a:t>, kisaran pH </a:t>
            </a:r>
            <a:r>
              <a:rPr lang="en-US" sz="2000" dirty="0" smtClean="0">
                <a:latin typeface="+mj-lt"/>
              </a:rPr>
              <a:t> </a:t>
            </a:r>
            <a:r>
              <a:rPr lang="id-ID" sz="2000" dirty="0" smtClean="0">
                <a:latin typeface="+mj-lt"/>
              </a:rPr>
              <a:t>4-5 </a:t>
            </a:r>
            <a:r>
              <a:rPr lang="id-ID" sz="2000" smtClean="0">
                <a:latin typeface="+mj-lt"/>
              </a:rPr>
              <a:t>sampai 7-</a:t>
            </a:r>
            <a:r>
              <a:rPr lang="en-US" sz="200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8.0</a:t>
            </a:r>
          </a:p>
          <a:p>
            <a:pPr lvl="1">
              <a:lnSpc>
                <a:spcPct val="90000"/>
              </a:lnSpc>
            </a:pPr>
            <a:r>
              <a:rPr lang="id-ID" sz="2000" dirty="0" smtClean="0">
                <a:latin typeface="+mj-lt"/>
              </a:rPr>
              <a:t>Diet dapat mempengaruhi pH </a:t>
            </a:r>
            <a:endParaRPr lang="en-US" sz="20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id-ID" sz="2400" dirty="0" smtClean="0">
                <a:latin typeface="+mj-lt"/>
              </a:rPr>
              <a:t>Berat jenis </a:t>
            </a:r>
            <a:endParaRPr lang="en-US" sz="24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1.001 </a:t>
            </a:r>
            <a:r>
              <a:rPr lang="id-ID" sz="2000" dirty="0" smtClean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 1.035 </a:t>
            </a:r>
          </a:p>
          <a:p>
            <a:pPr lvl="1">
              <a:lnSpc>
                <a:spcPct val="90000"/>
              </a:lnSpc>
            </a:pPr>
            <a:r>
              <a:rPr lang="id-ID" sz="2000" dirty="0" smtClean="0">
                <a:latin typeface="+mj-lt"/>
              </a:rPr>
              <a:t>Tergantung pada konsentrasi senyawa yang terlarut</a:t>
            </a:r>
            <a:endParaRPr lang="en-US" sz="2000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id-ID" sz="4000" dirty="0" smtClean="0">
                <a:solidFill>
                  <a:srgbClr val="FF0000"/>
                </a:solidFill>
              </a:rPr>
              <a:t>Sifat kimia </a:t>
            </a:r>
            <a:r>
              <a:rPr lang="en-US" sz="4000" dirty="0" smtClean="0">
                <a:solidFill>
                  <a:srgbClr val="FF0000"/>
                </a:solidFill>
              </a:rPr>
              <a:t> Urine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229600" cy="4618037"/>
          </a:xfrm>
        </p:spPr>
        <p:txBody>
          <a:bodyPr/>
          <a:lstStyle/>
          <a:p>
            <a:r>
              <a:rPr lang="en-US" sz="2800" dirty="0" smtClean="0"/>
              <a:t>Urine </a:t>
            </a:r>
            <a:r>
              <a:rPr lang="id-ID" sz="2800" dirty="0" smtClean="0"/>
              <a:t>terdiri dari </a:t>
            </a:r>
            <a:r>
              <a:rPr lang="en-US" sz="2800" dirty="0" smtClean="0"/>
              <a:t> 95% water </a:t>
            </a:r>
            <a:r>
              <a:rPr lang="id-ID" sz="2800" dirty="0" smtClean="0"/>
              <a:t> d</a:t>
            </a:r>
            <a:r>
              <a:rPr lang="en-US" sz="2800" dirty="0" smtClean="0"/>
              <a:t>an 5% </a:t>
            </a:r>
            <a:r>
              <a:rPr lang="id-ID" sz="2800" dirty="0" smtClean="0"/>
              <a:t>senyawa terlarut </a:t>
            </a:r>
            <a:endParaRPr lang="en-US" sz="2800" dirty="0" smtClean="0"/>
          </a:p>
          <a:p>
            <a:r>
              <a:rPr lang="id-ID" sz="2800" dirty="0" smtClean="0"/>
              <a:t>Mengandung sampah nitrogen seperti </a:t>
            </a:r>
            <a:r>
              <a:rPr lang="en-US" sz="2800" dirty="0" smtClean="0"/>
              <a:t>urea, </a:t>
            </a:r>
            <a:r>
              <a:rPr lang="id-ID" sz="2800" dirty="0" smtClean="0"/>
              <a:t>asam urat dan k</a:t>
            </a:r>
            <a:r>
              <a:rPr lang="en-US" sz="2800" dirty="0" err="1" smtClean="0"/>
              <a:t>reatinin</a:t>
            </a:r>
            <a:endParaRPr lang="en-US" sz="2800" dirty="0" smtClean="0"/>
          </a:p>
          <a:p>
            <a:r>
              <a:rPr lang="id-ID" sz="2800" dirty="0" smtClean="0"/>
              <a:t>Senyawa terlarut lain yang normal ditemukan dalam urin : </a:t>
            </a:r>
            <a:r>
              <a:rPr lang="en-US" sz="2800" dirty="0" smtClean="0"/>
              <a:t>:</a:t>
            </a:r>
          </a:p>
          <a:p>
            <a:pPr lvl="1"/>
            <a:r>
              <a:rPr lang="id-ID" dirty="0" smtClean="0"/>
              <a:t>Ion </a:t>
            </a:r>
            <a:r>
              <a:rPr lang="en-US" dirty="0" smtClean="0"/>
              <a:t>Sodium, potassium, phosphate, </a:t>
            </a:r>
            <a:r>
              <a:rPr lang="id-ID" dirty="0" smtClean="0"/>
              <a:t>d</a:t>
            </a:r>
            <a:r>
              <a:rPr lang="en-US" dirty="0" smtClean="0"/>
              <a:t>an sulfate </a:t>
            </a:r>
          </a:p>
          <a:p>
            <a:pPr lvl="1"/>
            <a:r>
              <a:rPr lang="id-ID" dirty="0" smtClean="0"/>
              <a:t>Ion </a:t>
            </a:r>
            <a:r>
              <a:rPr lang="en-US" dirty="0" smtClean="0"/>
              <a:t>Calcium, magnesium, </a:t>
            </a:r>
            <a:r>
              <a:rPr lang="id-ID" dirty="0" smtClean="0"/>
              <a:t>d</a:t>
            </a:r>
            <a:r>
              <a:rPr lang="en-US" dirty="0" smtClean="0"/>
              <a:t>an bicarbonate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d-ID" dirty="0" smtClean="0"/>
              <a:t>Miksi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sym typeface="Symbol" pitchFamily="18" charset="2"/>
              </a:rPr>
              <a:t>Micturition</a:t>
            </a:r>
            <a:endParaRPr lang="en-US" sz="3600" b="1" smtClean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GB" sz="2400" smtClean="0">
                <a:sym typeface="Symbol" pitchFamily="18" charset="2"/>
              </a:rPr>
              <a:t>From the kidneys urine flows down the ureters to the bladder propelled by peristaltic  contraction of smooth muscle. </a:t>
            </a:r>
          </a:p>
          <a:p>
            <a:r>
              <a:rPr lang="en-GB" sz="2400" smtClean="0">
                <a:sym typeface="Symbol" pitchFamily="18" charset="2"/>
              </a:rPr>
              <a:t>The bladder is a balloon-like bag of smooth muscle = </a:t>
            </a:r>
            <a:r>
              <a:rPr lang="en-GB" sz="2400" smtClean="0">
                <a:solidFill>
                  <a:srgbClr val="FF0000"/>
                </a:solidFill>
                <a:sym typeface="Symbol" pitchFamily="18" charset="2"/>
              </a:rPr>
              <a:t>detrussor muscle  </a:t>
            </a:r>
            <a:r>
              <a:rPr lang="en-GB" sz="240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z="2400" smtClean="0">
                <a:sym typeface="Symbol" pitchFamily="18" charset="2"/>
              </a:rPr>
              <a:t>contraction of which empties bladder during micturition.</a:t>
            </a:r>
            <a:endParaRPr lang="en-US" sz="2400" smtClean="0"/>
          </a:p>
          <a:p>
            <a:r>
              <a:rPr lang="en-GB" sz="2400" smtClean="0"/>
              <a:t>Pressure-Volume curve of the bladder has a characteristic shape.</a:t>
            </a:r>
          </a:p>
          <a:p>
            <a:r>
              <a:rPr lang="en-GB" sz="2400" smtClean="0"/>
              <a:t>There is a long flat segment as the initial increments of urine enter the bladder and then a sudden sharp rise as the micturition reflex is triggered.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Micturition - Physiology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2 phases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Filling and emptying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Normal micturition cycle requires that the urinary bladder and the urethral sphincter work together as a coordinated unit to store and empty urine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Storage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Bladder is a low-pressure receptacle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Urinary sphincter – closed with high resistance to urinary flow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Emptying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Bladder contracts to expel urine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Urinary sphincter – opens to allow urinary flow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Micturition - Physiology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Filling phase</a:t>
            </a:r>
            <a:r>
              <a:rPr lang="en-US" sz="2800" b="1" smtClean="0"/>
              <a:t> </a:t>
            </a:r>
            <a:endParaRPr lang="en-US" sz="2800" smtClean="0"/>
          </a:p>
          <a:p>
            <a:pPr lvl="1"/>
            <a:r>
              <a:rPr lang="en-US" smtClean="0"/>
              <a:t>Bladder</a:t>
            </a:r>
          </a:p>
          <a:p>
            <a:pPr lvl="2"/>
            <a:r>
              <a:rPr lang="en-US" sz="2200" smtClean="0"/>
              <a:t>Accumulates increasing volumes of urine</a:t>
            </a:r>
          </a:p>
          <a:p>
            <a:pPr lvl="2"/>
            <a:r>
              <a:rPr lang="en-US" sz="2200" smtClean="0"/>
              <a:t>Pressure inside the bladder remains low</a:t>
            </a:r>
          </a:p>
          <a:p>
            <a:pPr lvl="2"/>
            <a:r>
              <a:rPr lang="en-US" sz="2200" smtClean="0"/>
              <a:t>Pressure within the bladder must be </a:t>
            </a:r>
            <a:r>
              <a:rPr lang="en-US" sz="2200" smtClean="0">
                <a:solidFill>
                  <a:srgbClr val="FF0000"/>
                </a:solidFill>
              </a:rPr>
              <a:t>&lt;</a:t>
            </a:r>
            <a:r>
              <a:rPr lang="en-US" sz="2200" smtClean="0"/>
              <a:t> than the urethral pressure during the filling phase</a:t>
            </a:r>
          </a:p>
          <a:p>
            <a:pPr lvl="1"/>
            <a:r>
              <a:rPr lang="en-US" smtClean="0"/>
              <a:t>Bladder  filling  dependent on</a:t>
            </a:r>
          </a:p>
          <a:p>
            <a:pPr lvl="2"/>
            <a:r>
              <a:rPr lang="en-US" sz="2200" smtClean="0"/>
              <a:t>Intrinsic viscoelastic properties of the bladder </a:t>
            </a:r>
          </a:p>
          <a:p>
            <a:pPr lvl="2"/>
            <a:r>
              <a:rPr lang="en-US" sz="2200" smtClean="0"/>
              <a:t>Inhibition of the parasympathetic nerves</a:t>
            </a:r>
          </a:p>
          <a:p>
            <a:pPr lvl="1"/>
            <a:r>
              <a:rPr lang="en-US" smtClean="0"/>
              <a:t>Bladder filling primarily is a passive or active event?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Micturition - Physiology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Bladder filling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Sympathetic nerves also facilitate urine storage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Inhibition of the parasympathetic nerves from triggering bladder contractions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Directly cause relaxation and expansion of the detrusor muscle.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Close the bladder neck by constricting the internal urethral sphincter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Thus, sympathetic input to the lower urinary tract is constantly active during bladder filling.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Micturition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During bladder filling - pudendal nerve becomes excited. 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Pudendal nerve stimulation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contraction of the external urethral sphincter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Urethral pressure maintained by the continence mechanism, which is composed of ??</a:t>
            </a:r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smtClean="0"/>
              <a:t>Contraction of the external sphincter</a:t>
            </a:r>
          </a:p>
          <a:p>
            <a:pPr lvl="2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smtClean="0"/>
              <a:t>Contraction of the internal sphincter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/>
              <a:t>Pressure gradients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Continence = urethral pressure &gt; or &lt; bladder pressure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Incontinence = urethral pressure &lt; or &gt; intravesical pressure is abnormally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Micturition - Physiology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Pressure Gradients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During bladder filling –</a:t>
            </a:r>
          </a:p>
          <a:p>
            <a:pPr lvl="2">
              <a:lnSpc>
                <a:spcPct val="90000"/>
              </a:lnSpc>
            </a:pPr>
            <a:r>
              <a:rPr lang="en-US" sz="2200" smtClean="0"/>
              <a:t>Small </a:t>
            </a:r>
            <a:r>
              <a:rPr lang="en-US" sz="2200" smtClean="0">
                <a:sym typeface="Symbol" pitchFamily="18" charset="2"/>
              </a:rPr>
              <a:t></a:t>
            </a:r>
            <a:r>
              <a:rPr lang="en-US" sz="2200" smtClean="0"/>
              <a:t> in intravesical pressure </a:t>
            </a:r>
          </a:p>
          <a:p>
            <a:pPr lvl="2">
              <a:lnSpc>
                <a:spcPct val="90000"/>
              </a:lnSpc>
            </a:pPr>
            <a:r>
              <a:rPr lang="en-US" sz="2200" smtClean="0"/>
              <a:t>When the urethral sphincter is closed, the intraurethral pressure &gt; the intravesical pressure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With </a:t>
            </a:r>
            <a:r>
              <a:rPr lang="en-US" smtClean="0">
                <a:sym typeface="Symbol" pitchFamily="18" charset="2"/>
              </a:rPr>
              <a:t></a:t>
            </a:r>
            <a:r>
              <a:rPr lang="en-US" smtClean="0"/>
              <a:t> intraabdominal pressure (cough, sneeze, laugh, physical activity), some pressure transmitted to both the bladder and urethra</a:t>
            </a:r>
          </a:p>
          <a:p>
            <a:pPr lvl="2">
              <a:lnSpc>
                <a:spcPct val="90000"/>
              </a:lnSpc>
            </a:pPr>
            <a:r>
              <a:rPr lang="en-US" sz="2200" smtClean="0"/>
              <a:t>If the pressure is evenly transmitted to both the bladder and urethra, </a:t>
            </a:r>
            <a:r>
              <a:rPr lang="en-US" sz="2200" smtClean="0">
                <a:cs typeface="Arial" pitchFamily="34" charset="0"/>
              </a:rPr>
              <a:t>Ø</a:t>
            </a:r>
            <a:r>
              <a:rPr lang="en-US" sz="2200" smtClean="0"/>
              <a:t> incontinence </a:t>
            </a:r>
          </a:p>
          <a:p>
            <a:pPr lvl="2">
              <a:lnSpc>
                <a:spcPct val="90000"/>
              </a:lnSpc>
            </a:pPr>
            <a:r>
              <a:rPr lang="en-US" sz="2200" smtClean="0"/>
              <a:t>If pressure transmitted to the bladder is &gt; urethra, stress incontinence results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Micturition - Emptying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cs typeface="Arial" pitchFamily="34" charset="0"/>
              </a:rPr>
              <a:t>Involuntary (reflex) or voluntary</a:t>
            </a:r>
          </a:p>
          <a:p>
            <a:pPr lvl="1"/>
            <a:r>
              <a:rPr lang="en-US" smtClean="0">
                <a:cs typeface="Arial" pitchFamily="34" charset="0"/>
              </a:rPr>
              <a:t>Infants involuntarily reflex void when the volume of urine exceeds the voiding threshold</a:t>
            </a:r>
          </a:p>
          <a:p>
            <a:pPr lvl="2"/>
            <a:r>
              <a:rPr lang="en-US" sz="2200" smtClean="0">
                <a:cs typeface="Arial" pitchFamily="34" charset="0"/>
              </a:rPr>
              <a:t>Bladder wall stretch receptors </a:t>
            </a:r>
            <a:r>
              <a:rPr lang="en-US" sz="2200" smtClean="0">
                <a:cs typeface="Arial" pitchFamily="34" charset="0"/>
                <a:sym typeface="Symbol" pitchFamily="18" charset="2"/>
              </a:rPr>
              <a:t></a:t>
            </a:r>
            <a:r>
              <a:rPr lang="en-US" sz="2200" smtClean="0">
                <a:cs typeface="Arial" pitchFamily="34" charset="0"/>
              </a:rPr>
              <a:t> sacral cord </a:t>
            </a:r>
            <a:r>
              <a:rPr lang="en-US" sz="2200" smtClean="0">
                <a:cs typeface="Arial" pitchFamily="34" charset="0"/>
                <a:sym typeface="Symbol" pitchFamily="18" charset="2"/>
              </a:rPr>
              <a:t></a:t>
            </a:r>
            <a:r>
              <a:rPr lang="en-US" sz="2200" smtClean="0">
                <a:cs typeface="Arial" pitchFamily="34" charset="0"/>
              </a:rPr>
              <a:t> pudendal nerve </a:t>
            </a:r>
            <a:r>
              <a:rPr lang="en-US" sz="2200" smtClean="0">
                <a:cs typeface="Arial" pitchFamily="34" charset="0"/>
                <a:sym typeface="Symbol" pitchFamily="18" charset="2"/>
              </a:rPr>
              <a:t></a:t>
            </a:r>
            <a:r>
              <a:rPr lang="en-US" sz="2200" smtClean="0">
                <a:cs typeface="Arial" pitchFamily="34" charset="0"/>
              </a:rPr>
              <a:t> </a:t>
            </a:r>
          </a:p>
          <a:p>
            <a:pPr lvl="3"/>
            <a:r>
              <a:rPr lang="en-US" sz="1800" smtClean="0">
                <a:cs typeface="Arial" pitchFamily="34" charset="0"/>
              </a:rPr>
              <a:t>relaxation of the levator ani </a:t>
            </a:r>
            <a:r>
              <a:rPr lang="en-US" sz="1800" smtClean="0">
                <a:cs typeface="Arial" pitchFamily="34" charset="0"/>
                <a:sym typeface="Symbol" pitchFamily="18" charset="2"/>
              </a:rPr>
              <a:t>relaxation of</a:t>
            </a:r>
            <a:r>
              <a:rPr lang="en-US" sz="1800" smtClean="0">
                <a:cs typeface="Arial" pitchFamily="34" charset="0"/>
              </a:rPr>
              <a:t> pelvic floor muscle</a:t>
            </a:r>
          </a:p>
          <a:p>
            <a:pPr lvl="3"/>
            <a:r>
              <a:rPr lang="en-US" sz="1800" smtClean="0">
                <a:cs typeface="Arial" pitchFamily="34" charset="0"/>
              </a:rPr>
              <a:t>Opens external sphincter</a:t>
            </a:r>
          </a:p>
          <a:p>
            <a:pPr lvl="2"/>
            <a:r>
              <a:rPr lang="en-US" sz="2200" smtClean="0">
                <a:cs typeface="Arial" pitchFamily="34" charset="0"/>
              </a:rPr>
              <a:t>Also, sympathetic nerves </a:t>
            </a:r>
            <a:r>
              <a:rPr lang="en-US" sz="2200" smtClean="0">
                <a:cs typeface="Arial" pitchFamily="34" charset="0"/>
                <a:sym typeface="Symbol" pitchFamily="18" charset="2"/>
              </a:rPr>
              <a:t></a:t>
            </a:r>
            <a:r>
              <a:rPr lang="en-US" sz="2200" smtClean="0">
                <a:cs typeface="Arial" pitchFamily="34" charset="0"/>
              </a:rPr>
              <a:t> relaxation of internal sphincter</a:t>
            </a:r>
          </a:p>
          <a:p>
            <a:pPr lvl="2"/>
            <a:r>
              <a:rPr lang="en-US" sz="2200" smtClean="0">
                <a:cs typeface="Arial" pitchFamily="34" charset="0"/>
              </a:rPr>
              <a:t>Parasympathetic nerves </a:t>
            </a:r>
            <a:r>
              <a:rPr lang="en-US" sz="2200" smtClean="0">
                <a:cs typeface="Arial" pitchFamily="34" charset="0"/>
                <a:sym typeface="Symbol" pitchFamily="18" charset="2"/>
              </a:rPr>
              <a:t></a:t>
            </a:r>
            <a:r>
              <a:rPr lang="en-US" sz="2200" smtClean="0">
                <a:cs typeface="Arial" pitchFamily="34" charset="0"/>
              </a:rPr>
              <a:t> detrusor contraction</a:t>
            </a:r>
          </a:p>
          <a:p>
            <a:pPr lvl="2"/>
            <a:r>
              <a:rPr lang="en-US" sz="2200" smtClean="0">
                <a:cs typeface="Arial" pitchFamily="34" charset="0"/>
              </a:rPr>
              <a:t>Bladder pressure &gt; urethral pressure </a:t>
            </a:r>
            <a:r>
              <a:rPr lang="en-US" sz="2200" smtClean="0">
                <a:cs typeface="Arial" pitchFamily="34" charset="0"/>
                <a:sym typeface="Symbol" pitchFamily="18" charset="2"/>
              </a:rPr>
              <a:t></a:t>
            </a:r>
            <a:r>
              <a:rPr lang="en-US" sz="2200" smtClean="0">
                <a:cs typeface="Arial" pitchFamily="34" charset="0"/>
              </a:rPr>
              <a:t> urinary flow</a:t>
            </a:r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10600" cy="42322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id-ID" sz="2400" dirty="0" smtClean="0"/>
              <a:t>n</a:t>
            </a:r>
            <a:r>
              <a:rPr lang="en-US" sz="2400" dirty="0" smtClean="0"/>
              <a:t>sport : </a:t>
            </a:r>
            <a:r>
              <a:rPr lang="en-US" sz="2400" dirty="0" err="1" smtClean="0">
                <a:solidFill>
                  <a:srgbClr val="FF0000"/>
                </a:solidFill>
              </a:rPr>
              <a:t>difusi</a:t>
            </a:r>
            <a:r>
              <a:rPr lang="en-US" sz="2400" dirty="0" smtClean="0">
                <a:solidFill>
                  <a:srgbClr val="FF0000"/>
                </a:solidFill>
              </a:rPr>
              <a:t>, osmosis, transport </a:t>
            </a:r>
            <a:r>
              <a:rPr lang="en-US" sz="2400" dirty="0" err="1" smtClean="0">
                <a:solidFill>
                  <a:srgbClr val="FF0000"/>
                </a:solidFill>
              </a:rPr>
              <a:t>aktiv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terfasilitasi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70000"/>
              </a:lnSpc>
              <a:buFont typeface="Wingdings 2" pitchFamily="18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en-US" sz="2400" dirty="0" smtClean="0"/>
              <a:t>Protein </a:t>
            </a:r>
            <a:r>
              <a:rPr lang="en-US" sz="2400" dirty="0" err="1" smtClean="0"/>
              <a:t>pembawa</a:t>
            </a:r>
            <a:r>
              <a:rPr lang="en-US" sz="2400" dirty="0" smtClean="0"/>
              <a:t> (Carrier)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transport maximum (T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menentukan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kemampuan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reabsorbsi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senyawa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dalam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ultrafiltrat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tubulus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 smtClean="0"/>
          </a:p>
          <a:p>
            <a:pPr>
              <a:lnSpc>
                <a:spcPct val="7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>
              <a:lnSpc>
                <a:spcPct val="70000"/>
              </a:lnSpc>
            </a:pPr>
            <a:r>
              <a:rPr lang="en-US" sz="2400" dirty="0" err="1" smtClean="0"/>
              <a:t>Suatu</a:t>
            </a:r>
            <a:r>
              <a:rPr lang="en-US" sz="2400" dirty="0" smtClean="0"/>
              <a:t> transport maximum (T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): </a:t>
            </a:r>
          </a:p>
          <a:p>
            <a:pPr lvl="1">
              <a:lnSpc>
                <a:spcPct val="70000"/>
              </a:lnSpc>
            </a:pPr>
            <a:r>
              <a:rPr lang="en-US" sz="2000" dirty="0" err="1" smtClean="0"/>
              <a:t>Menggambarkan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pembawa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tubulus</a:t>
            </a:r>
            <a:r>
              <a:rPr lang="en-US" sz="2000" dirty="0" smtClean="0"/>
              <a:t> </a:t>
            </a:r>
            <a:r>
              <a:rPr lang="en-US" sz="2000" dirty="0" err="1" smtClean="0"/>
              <a:t>ginjal</a:t>
            </a:r>
            <a:r>
              <a:rPr lang="en-US" sz="2000" dirty="0" smtClean="0"/>
              <a:t>  </a:t>
            </a:r>
          </a:p>
          <a:p>
            <a:pPr lvl="1">
              <a:lnSpc>
                <a:spcPct val="70000"/>
              </a:lnSpc>
              <a:buFont typeface="Wingdings 2" pitchFamily="18" charset="2"/>
              <a:buNone/>
            </a:pPr>
            <a:endParaRPr lang="en-US" sz="2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9938"/>
            <a:ext cx="8229600" cy="808037"/>
          </a:xfrm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Reabsorpsi dan sekresi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Micturition - Emptying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cs typeface="Arial" pitchFamily="34" charset="0"/>
              </a:rPr>
              <a:t>A repetitious cycle of bladder filling and emptying occurs in newborn infants</a:t>
            </a:r>
          </a:p>
          <a:p>
            <a:r>
              <a:rPr lang="en-US" sz="2800" smtClean="0">
                <a:cs typeface="Arial" pitchFamily="34" charset="0"/>
              </a:rPr>
              <a:t>As the infant brain develops, the PMC also matures and gradually assumes voiding control</a:t>
            </a:r>
          </a:p>
          <a:p>
            <a:pPr lvl="1"/>
            <a:r>
              <a:rPr lang="en-US" smtClean="0">
                <a:cs typeface="Arial" pitchFamily="34" charset="0"/>
              </a:rPr>
              <a:t>During childhood, primitive voiding reflex becomes suppressed and the brain dominates bladder function</a:t>
            </a:r>
          </a:p>
          <a:p>
            <a:pPr lvl="2"/>
            <a:r>
              <a:rPr lang="en-US" sz="2200" smtClean="0">
                <a:cs typeface="Arial" pitchFamily="34" charset="0"/>
              </a:rPr>
              <a:t>Toilet training usually is successful at age 2-4 years</a:t>
            </a:r>
          </a:p>
          <a:p>
            <a:pPr lvl="2"/>
            <a:r>
              <a:rPr lang="en-US" sz="2200" smtClean="0">
                <a:cs typeface="Arial" pitchFamily="34" charset="0"/>
              </a:rPr>
              <a:t>Primitive voiding reflex may reappear in people with SCI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Delayed/Voluntary Voiding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>
                <a:cs typeface="Arial" charset="0"/>
              </a:rPr>
              <a:t>Healthy adults are aware of bladder filling and can willfully initiate or delay voiding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>
                <a:cs typeface="Arial" charset="0"/>
              </a:rPr>
              <a:t>Normally, the PMC functions as an on-off switch that is activated by stretch receptors in the bladder wall and is modulated by inhibitory and excitatory neurologic influences from the brain.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smtClean="0">
                <a:cs typeface="Arial" charset="0"/>
              </a:rPr>
              <a:t>When voiding must be delayed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>
                <a:cs typeface="Arial" charset="0"/>
              </a:rPr>
              <a:t>Brain bombards the PMC with inhibitory signals to prevent detrusor contractions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>
                <a:cs typeface="Arial" charset="0"/>
              </a:rPr>
              <a:t>Individual actively contracts the levator muscles to keep the external sphincter 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Normal Micturition – Delayed Emptying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Voiding = coordination of both the ANS and somatic nervous system, which are in turn controlled by the PMC located in the brainstem and regulated by the brain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Normal Micturition – Delayed Emptying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cs typeface="Arial" pitchFamily="34" charset="0"/>
              </a:rPr>
              <a:t>Voiding = coordination of both the ANS and somatic nervous system, which are in turn controlled by the PMC located in the brainstem and regulated by the brain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sz="2800" smtClean="0"/>
              <a:t>Pressure-volume graph for normal human bladder</a:t>
            </a:r>
            <a:endParaRPr lang="en-US" sz="2800" smtClean="0"/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1219200" y="1371600"/>
            <a:ext cx="0" cy="441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1219200" y="5791200"/>
            <a:ext cx="7086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2590800" y="5791200"/>
            <a:ext cx="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4038600" y="5791200"/>
            <a:ext cx="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5562600" y="5791200"/>
            <a:ext cx="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6934200" y="5791200"/>
            <a:ext cx="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H="1">
            <a:off x="1066800" y="2286000"/>
            <a:ext cx="152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 flipH="1">
            <a:off x="1066800" y="4114800"/>
            <a:ext cx="152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>
            <a:off x="1066800" y="3200400"/>
            <a:ext cx="152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H="1">
            <a:off x="1066800" y="4953000"/>
            <a:ext cx="152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 flipH="1">
            <a:off x="1066800" y="1371600"/>
            <a:ext cx="1524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2286000" y="5943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100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3733800" y="5943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200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5257800" y="5943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300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6629400" y="5943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400</a:t>
            </a: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457200" y="47847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0.25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457200" y="38703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0.50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457200" y="30321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0.75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457200" y="2133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1.00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457200" y="1219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1.25</a:t>
            </a:r>
          </a:p>
        </p:txBody>
      </p:sp>
      <p:sp>
        <p:nvSpPr>
          <p:cNvPr id="76823" name="Freeform 23"/>
          <p:cNvSpPr>
            <a:spLocks/>
          </p:cNvSpPr>
          <p:nvPr/>
        </p:nvSpPr>
        <p:spPr bwMode="auto">
          <a:xfrm>
            <a:off x="1295400" y="1066800"/>
            <a:ext cx="6781800" cy="4724400"/>
          </a:xfrm>
          <a:custGeom>
            <a:avLst/>
            <a:gdLst>
              <a:gd name="T0" fmla="*/ 0 w 4272"/>
              <a:gd name="T1" fmla="*/ 4724400 h 2976"/>
              <a:gd name="T2" fmla="*/ 609600 w 4272"/>
              <a:gd name="T3" fmla="*/ 3886200 h 2976"/>
              <a:gd name="T4" fmla="*/ 2667000 w 4272"/>
              <a:gd name="T5" fmla="*/ 3581400 h 2976"/>
              <a:gd name="T6" fmla="*/ 4191000 w 4272"/>
              <a:gd name="T7" fmla="*/ 2971800 h 2976"/>
              <a:gd name="T8" fmla="*/ 6095999 w 4272"/>
              <a:gd name="T9" fmla="*/ 457200 h 2976"/>
              <a:gd name="T10" fmla="*/ 6781800 w 4272"/>
              <a:gd name="T11" fmla="*/ 228600 h 29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72"/>
              <a:gd name="T19" fmla="*/ 0 h 2976"/>
              <a:gd name="T20" fmla="*/ 4272 w 4272"/>
              <a:gd name="T21" fmla="*/ 2976 h 29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72" h="2976">
                <a:moveTo>
                  <a:pt x="0" y="2976"/>
                </a:moveTo>
                <a:cubicBezTo>
                  <a:pt x="52" y="2772"/>
                  <a:pt x="104" y="2568"/>
                  <a:pt x="384" y="2448"/>
                </a:cubicBezTo>
                <a:cubicBezTo>
                  <a:pt x="664" y="2328"/>
                  <a:pt x="1304" y="2352"/>
                  <a:pt x="1680" y="2256"/>
                </a:cubicBezTo>
                <a:cubicBezTo>
                  <a:pt x="2056" y="2160"/>
                  <a:pt x="2280" y="2200"/>
                  <a:pt x="2640" y="1872"/>
                </a:cubicBezTo>
                <a:cubicBezTo>
                  <a:pt x="3000" y="1544"/>
                  <a:pt x="3568" y="576"/>
                  <a:pt x="3840" y="288"/>
                </a:cubicBezTo>
                <a:cubicBezTo>
                  <a:pt x="4112" y="0"/>
                  <a:pt x="4192" y="72"/>
                  <a:pt x="4272" y="14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2438400" y="3108325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1st desire to empty bladder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4343400" y="2574925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Discomfort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7162800" y="28194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Sense of urgency</a:t>
            </a: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>
            <a:off x="3124200" y="41148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5334000" y="2971800"/>
            <a:ext cx="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H="1" flipV="1">
            <a:off x="6858000" y="2667000"/>
            <a:ext cx="304800" cy="38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3886200" y="6400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Volume (ml)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 rot="-5400000">
            <a:off x="-1287462" y="2505075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nstantia" pitchFamily="18" charset="0"/>
              </a:rPr>
              <a:t>Pressure (kPa)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Micturition (Voiding or Urination)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Bladder can hold 250 - 400ml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Greater volumes stretch bladder walls initiates micturation reflex: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Spinal reflex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Parasympathetic stimulation causes bladder to contract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Internal sphincter opens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External sphincter relaxes due to inhibition</a:t>
            </a:r>
            <a:endParaRPr lang="en-US" sz="25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641350"/>
          </a:xfrm>
        </p:spPr>
        <p:txBody>
          <a:bodyPr>
            <a:spAutoFit/>
          </a:bodyPr>
          <a:lstStyle/>
          <a:p>
            <a:r>
              <a:rPr lang="en-US" smtClean="0"/>
              <a:t>Urination: Micturation reflex</a:t>
            </a:r>
            <a:endParaRPr lang="en-US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572125" y="6557963"/>
            <a:ext cx="3546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19-18: The micturition reflex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 l="533" t="5675" b="8099"/>
          <a:stretch>
            <a:fillRect/>
          </a:stretch>
        </p:blipFill>
        <p:spPr bwMode="auto">
          <a:xfrm>
            <a:off x="0" y="1035050"/>
            <a:ext cx="914400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52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smtClean="0"/>
              <a:t>Micturition (Voiding or Urination)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696200" y="65071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25.20a, b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8544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36004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Regulasi asam basa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Maintaining Acid-Base Balance in Blood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pitchFamily="34" charset="0"/>
              </a:rPr>
              <a:t>Slide 15.33a</a:t>
            </a:r>
            <a:endParaRPr lang="en-US" sz="4400" b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Times" charset="0"/>
              </a:rPr>
              <a:t>Copyright © 2003 Pearson Education, Inc. publishing as Benjamin Cummings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d-ID">
              <a:latin typeface="Times" charset="0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81000" y="2260600"/>
            <a:ext cx="82454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Blood pH must remain between 7.35 and 7.45 to maintain homeostasis</a:t>
            </a:r>
          </a:p>
          <a:p>
            <a:pPr marL="687388" lvl="1" indent="-230188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Alkalosis – pH above 7.45</a:t>
            </a:r>
          </a:p>
          <a:p>
            <a:pPr marL="687388" lvl="1" indent="-230188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Acidosis – pH below 7.35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Most ions originate as byproducts of cellular metabolism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 advAuto="0"/>
      <p:bldP spid="409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Reabsorpsi</a:t>
            </a:r>
            <a:r>
              <a:rPr lang="en-US" sz="2400" dirty="0" smtClean="0"/>
              <a:t> Na (Sodium) </a:t>
            </a:r>
            <a:r>
              <a:rPr lang="en-US" sz="2400" dirty="0" err="1" smtClean="0"/>
              <a:t>hampir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transport </a:t>
            </a:r>
            <a:r>
              <a:rPr lang="en-US" sz="2400" dirty="0" err="1" smtClean="0"/>
              <a:t>aktif</a:t>
            </a:r>
            <a:r>
              <a:rPr lang="en-US" sz="2400" dirty="0" smtClean="0"/>
              <a:t>  :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-K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sz="2400" dirty="0" err="1" smtClean="0"/>
              <a:t>ATPase</a:t>
            </a:r>
            <a:r>
              <a:rPr lang="en-US" sz="2400" dirty="0" smtClean="0"/>
              <a:t> pump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id-ID" sz="2400" dirty="0" smtClean="0"/>
              <a:t>Reabsorbsi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id-ID" sz="2400" dirty="0" smtClean="0"/>
              <a:t>memberikan energi untuk reabsorbsi senyawa terlarut lainnya 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id-ID" sz="2000" dirty="0" smtClean="0"/>
              <a:t>Air melalui </a:t>
            </a:r>
            <a:r>
              <a:rPr lang="en-US" sz="2000" dirty="0" smtClean="0"/>
              <a:t>osmosis</a:t>
            </a:r>
          </a:p>
          <a:p>
            <a:pPr lvl="1">
              <a:lnSpc>
                <a:spcPct val="80000"/>
              </a:lnSpc>
            </a:pPr>
            <a:r>
              <a:rPr lang="id-ID" sz="2000" dirty="0" smtClean="0"/>
              <a:t>Senyawa organik beberapa Kation melalui transport aktiv sekunder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715962"/>
          </a:xfrm>
        </p:spPr>
        <p:txBody>
          <a:bodyPr anchor="t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Reabsor</a:t>
            </a:r>
            <a:r>
              <a:rPr lang="id-ID" sz="3200" b="1" dirty="0" smtClean="0">
                <a:solidFill>
                  <a:srgbClr val="FF0000"/>
                </a:solidFill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</a:rPr>
              <a:t>si</a:t>
            </a:r>
            <a:r>
              <a:rPr lang="en-US" sz="3200" b="1" dirty="0" smtClean="0">
                <a:solidFill>
                  <a:srgbClr val="FF0000"/>
                </a:solidFill>
              </a:rPr>
              <a:t> Na+ : Primer : Transport </a:t>
            </a:r>
            <a:r>
              <a:rPr lang="en-US" sz="3200" b="1" dirty="0" err="1" smtClean="0">
                <a:solidFill>
                  <a:srgbClr val="FF0000"/>
                </a:solidFill>
              </a:rPr>
              <a:t>Aktif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2"/>
          <a:srcRect l="24396" t="710" r="24640" b="3311"/>
          <a:stretch>
            <a:fillRect/>
          </a:stretch>
        </p:blipFill>
        <p:spPr bwMode="auto">
          <a:xfrm>
            <a:off x="4495800" y="971550"/>
            <a:ext cx="4170363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Blood Buffers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pitchFamily="34" charset="0"/>
              </a:rPr>
              <a:t>Slide 15.34</a:t>
            </a:r>
            <a:endParaRPr lang="en-US" sz="4400" b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Times" charset="0"/>
              </a:rPr>
              <a:t>Copyright © 2003 Pearson Education, Inc. publishing as Benjamin Cummings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d-ID">
              <a:latin typeface="Times" charset="0"/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824547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Molecules react to prevent dramatic changes in hydrogen ion (H</a:t>
            </a:r>
            <a:r>
              <a:rPr lang="en-US" sz="3400" baseline="30000"/>
              <a:t>+</a:t>
            </a:r>
            <a:r>
              <a:rPr lang="en-US" sz="3400"/>
              <a:t>) concentrations</a:t>
            </a:r>
            <a:endParaRPr lang="en-US" sz="3000"/>
          </a:p>
          <a:p>
            <a:pPr marL="687388" lvl="1" indent="-230188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Bind to H</a:t>
            </a:r>
            <a:r>
              <a:rPr lang="en-US" sz="3400" baseline="30000"/>
              <a:t>+</a:t>
            </a:r>
            <a:r>
              <a:rPr lang="en-US" sz="3000"/>
              <a:t> when pH drops</a:t>
            </a:r>
          </a:p>
          <a:p>
            <a:pPr marL="687388" lvl="1" indent="-230188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Release H</a:t>
            </a:r>
            <a:r>
              <a:rPr lang="en-US" sz="3400" baseline="30000"/>
              <a:t>+</a:t>
            </a:r>
            <a:r>
              <a:rPr lang="en-US" sz="3000"/>
              <a:t> when pH rises</a:t>
            </a:r>
          </a:p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Three major chemical buffer systems</a:t>
            </a:r>
          </a:p>
          <a:p>
            <a:pPr marL="687388" lvl="1" indent="-230188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Bicarbonate buffer system</a:t>
            </a:r>
          </a:p>
          <a:p>
            <a:pPr marL="687388" lvl="1" indent="-230188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Phosphate buffer system</a:t>
            </a:r>
          </a:p>
          <a:p>
            <a:pPr marL="687388" lvl="1" indent="-230188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Protein buffer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 advAuto="0"/>
      <p:bldP spid="43015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Bicarbonate Buffer System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pitchFamily="34" charset="0"/>
              </a:rPr>
              <a:t>Slide 15.35</a:t>
            </a:r>
            <a:endParaRPr lang="en-US" sz="4400" b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Times" charset="0"/>
              </a:rPr>
              <a:t>Copyright © 2003 Pearson Education, Inc. publishing as Benjamin Cummings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d-ID">
              <a:latin typeface="Times" charset="0"/>
            </a:endParaRP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5344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Mixture of carbonic acid (H</a:t>
            </a:r>
            <a:r>
              <a:rPr lang="en-US" sz="3400" baseline="-25000"/>
              <a:t>2</a:t>
            </a:r>
            <a:r>
              <a:rPr lang="en-US" sz="3400"/>
              <a:t>CO</a:t>
            </a:r>
            <a:r>
              <a:rPr lang="en-US" sz="3400" baseline="-25000"/>
              <a:t>3</a:t>
            </a:r>
            <a:r>
              <a:rPr lang="en-US" sz="3400"/>
              <a:t>) and sodium bicarbonate (NaHCO</a:t>
            </a:r>
            <a:r>
              <a:rPr lang="en-US" sz="3400" baseline="-25000"/>
              <a:t>3</a:t>
            </a:r>
            <a:r>
              <a:rPr lang="en-US" sz="3400"/>
              <a:t>)</a:t>
            </a:r>
          </a:p>
          <a:p>
            <a:pPr marL="342900" indent="-342900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Bicarbonate ions (HCO</a:t>
            </a:r>
            <a:r>
              <a:rPr lang="en-US" sz="3400" baseline="-25000"/>
              <a:t>3</a:t>
            </a:r>
            <a:r>
              <a:rPr lang="en-US" sz="3400" baseline="30000"/>
              <a:t>–</a:t>
            </a:r>
            <a:r>
              <a:rPr lang="en-US" sz="3400"/>
              <a:t>) react with strong acids to change them to weak acids</a:t>
            </a:r>
          </a:p>
          <a:p>
            <a:pPr marL="342900" indent="-342900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Carbonic acid dissociates in the presence of a strong base to form a weak base and water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 advAuto="0"/>
      <p:bldP spid="4403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Respiratory System Controls of Acid-Base Balance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pitchFamily="34" charset="0"/>
              </a:rPr>
              <a:t>Slide 15.36</a:t>
            </a:r>
            <a:endParaRPr lang="en-US" sz="4400" b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Times" charset="0"/>
              </a:rPr>
              <a:t>Copyright © 2003 Pearson Education, Inc. publishing as Benjamin Cummings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d-ID">
              <a:latin typeface="Times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Carbon dioxide in the blood is converted to bicarbonate ion and transported in the plasma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Increases in hydrogen ion concentration produces more carbonic acid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Excess hydrogen ion can be blown off with the release of  carbon dioxide from the lungs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Respiratory rate can rise and fall depending on changing blood 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 advAuto="0"/>
      <p:bldP spid="4506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Renal Mechanisms of Acid-Base Balance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pitchFamily="34" charset="0"/>
              </a:rPr>
              <a:t>Slide 15.37</a:t>
            </a:r>
            <a:endParaRPr lang="en-US" sz="4400" b="1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Times" charset="0"/>
              </a:rPr>
              <a:t>Copyright © 2003 Pearson Education, Inc. publishing as Benjamin Cummings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d-ID">
              <a:latin typeface="Times" charset="0"/>
            </a:endParaRP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81000" y="2667000"/>
            <a:ext cx="8245475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Excrete bicarbonate ions if needed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Conserve or generate new bicarbonate ions if needed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/>
              <a:t>Urine pH varies from 4.5 to 8.0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 advAuto="0"/>
      <p:bldP spid="4608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8570913" cy="4816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" y="914400"/>
            <a:ext cx="9115425" cy="4540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4813" y="838200"/>
            <a:ext cx="7977187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r"/>
            <a:r>
              <a:rPr lang="id-ID" sz="4000" b="1" dirty="0" smtClean="0">
                <a:solidFill>
                  <a:srgbClr val="FF0000"/>
                </a:solidFill>
              </a:rPr>
              <a:t>Transport aktif melalui </a:t>
            </a:r>
            <a:r>
              <a:rPr lang="en-US" sz="4000" b="1" dirty="0" smtClean="0">
                <a:solidFill>
                  <a:srgbClr val="FF0000"/>
                </a:solidFill>
              </a:rPr>
              <a:t>Na+/K+ Pump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96200" y="63246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>
                <a:latin typeface="Times New Roman" pitchFamily="18" charset="0"/>
              </a:rPr>
              <a:t>Figure 25.12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4455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9975" cy="661720"/>
          </a:xfrm>
        </p:spPr>
        <p:txBody>
          <a:bodyPr>
            <a:spAutoFit/>
          </a:bodyPr>
          <a:lstStyle/>
          <a:p>
            <a:pPr algn="ctr"/>
            <a:r>
              <a:rPr lang="id-ID" sz="4000" b="1" dirty="0" smtClean="0">
                <a:solidFill>
                  <a:srgbClr val="FF0000"/>
                </a:solidFill>
              </a:rPr>
              <a:t>Transport aktif sekunder / </a:t>
            </a:r>
            <a:r>
              <a:rPr lang="en-US" sz="4000" b="1" dirty="0" err="1" smtClean="0">
                <a:solidFill>
                  <a:srgbClr val="FF0000"/>
                </a:solidFill>
              </a:rPr>
              <a:t>Cotransport</a:t>
            </a:r>
            <a:endParaRPr lang="en-US" sz="40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19600" y="6324600"/>
            <a:ext cx="4724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Sodium-linked glucose reabsorption in the proximal tubule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0"/>
            <a:ext cx="4267200" cy="3748719"/>
          </a:xfrm>
        </p:spPr>
        <p:txBody>
          <a:bodyPr wrap="square" anchor="ctr">
            <a:spAutoFit/>
          </a:bodyPr>
          <a:lstStyle/>
          <a:p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linked secondary active transport</a:t>
            </a:r>
          </a:p>
          <a:p>
            <a:r>
              <a:rPr lang="id-ID" sz="2800" dirty="0" smtClean="0"/>
              <a:t>Tempat utama : Tubulus Contortus proximal</a:t>
            </a:r>
            <a:endParaRPr lang="en-US" sz="2800" dirty="0" smtClean="0"/>
          </a:p>
          <a:p>
            <a:r>
              <a:rPr lang="en-US" sz="2800" dirty="0" err="1" smtClean="0"/>
              <a:t>Reabso</a:t>
            </a:r>
            <a:r>
              <a:rPr lang="id-ID" sz="2800" dirty="0" smtClean="0"/>
              <a:t>bs</a:t>
            </a:r>
            <a:r>
              <a:rPr lang="en-US" sz="2800" dirty="0" err="1" smtClean="0"/>
              <a:t>i</a:t>
            </a:r>
            <a:r>
              <a:rPr lang="id-ID" sz="2800" dirty="0" smtClean="0"/>
              <a:t> dari 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Glucose</a:t>
            </a:r>
          </a:p>
          <a:p>
            <a:pPr lvl="1"/>
            <a:r>
              <a:rPr lang="en-US" dirty="0" smtClean="0"/>
              <a:t>Ion</a:t>
            </a:r>
            <a:r>
              <a:rPr lang="id-ID" dirty="0" smtClean="0"/>
              <a:t>-ion</a:t>
            </a:r>
            <a:endParaRPr lang="en-US" dirty="0" smtClean="0"/>
          </a:p>
          <a:p>
            <a:pPr lvl="1"/>
            <a:r>
              <a:rPr lang="id-ID" dirty="0" smtClean="0"/>
              <a:t>Asam </a:t>
            </a:r>
            <a:r>
              <a:rPr lang="en-US" dirty="0" smtClean="0"/>
              <a:t>Amino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 l="27299" t="533" r="26346" b="3311"/>
          <a:stretch>
            <a:fillRect/>
          </a:stretch>
        </p:blipFill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5125"/>
            <a:ext cx="8229600" cy="600164"/>
          </a:xfr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Reabsor</a:t>
            </a:r>
            <a:r>
              <a:rPr lang="id-ID" sz="3600" b="1" dirty="0" smtClean="0">
                <a:solidFill>
                  <a:srgbClr val="FF0000"/>
                </a:solidFill>
              </a:rPr>
              <a:t>bsi </a:t>
            </a:r>
            <a:r>
              <a:rPr lang="en-US" sz="3600" b="1" dirty="0" smtClean="0">
                <a:solidFill>
                  <a:srgbClr val="FF0000"/>
                </a:solidFill>
              </a:rPr>
              <a:t>: Transport Ma</a:t>
            </a:r>
            <a:r>
              <a:rPr lang="id-ID" sz="3600" b="1" dirty="0" smtClean="0">
                <a:solidFill>
                  <a:srgbClr val="FF0000"/>
                </a:solidFill>
              </a:rPr>
              <a:t>ks</a:t>
            </a:r>
            <a:r>
              <a:rPr lang="en-US" sz="3600" b="1" dirty="0" err="1" smtClean="0">
                <a:solidFill>
                  <a:srgbClr val="FF0000"/>
                </a:solidFill>
              </a:rPr>
              <a:t>imum</a:t>
            </a:r>
            <a:endParaRPr lang="en-US" sz="36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38400" y="6400800"/>
            <a:ext cx="463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Glucose handling by the nephron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 b="3548"/>
          <a:stretch>
            <a:fillRect/>
          </a:stretch>
        </p:blipFill>
        <p:spPr bwMode="auto">
          <a:xfrm>
            <a:off x="493713" y="990600"/>
            <a:ext cx="811688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1049</TotalTime>
  <Words>2178</Words>
  <Application>Microsoft Office PowerPoint</Application>
  <PresentationFormat>On-screen Show (4:3)</PresentationFormat>
  <Paragraphs>305</Paragraphs>
  <Slides>66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Flow</vt:lpstr>
      <vt:lpstr>Proses pembentukan urin  </vt:lpstr>
      <vt:lpstr>Proses pembentukan urine  </vt:lpstr>
      <vt:lpstr>Ekskresi :  Semua senyawa yang difiltrasi dan disekresi yang tidak direabsorbsi kembali</vt:lpstr>
      <vt:lpstr>Komposisi filtrat glomerulus </vt:lpstr>
      <vt:lpstr>Reabsorpsi dan sekresi</vt:lpstr>
      <vt:lpstr>Reabsorbsi Na+ : Primer : Transport Aktif</vt:lpstr>
      <vt:lpstr>Transport aktif melalui Na+/K+ Pump </vt:lpstr>
      <vt:lpstr>Transport aktif sekunder / Cotransport</vt:lpstr>
      <vt:lpstr>Reabsorbsi : Transport Maksimum</vt:lpstr>
      <vt:lpstr>Senyawa yang tidak bisa direabsorbsi </vt:lpstr>
      <vt:lpstr>Sekresi Tubular </vt:lpstr>
      <vt:lpstr>Reabsorbsi dan Sekresi di PCT</vt:lpstr>
      <vt:lpstr> Proses Transpor di PCT</vt:lpstr>
      <vt:lpstr>Reabsorbsi dan Sekresi di DCT</vt:lpstr>
      <vt:lpstr>Reabsorbsi dan sekresi tubulus di DCT </vt:lpstr>
      <vt:lpstr>3 Proses di DCT</vt:lpstr>
      <vt:lpstr>Sistem kolektivus (duktus  dan tubulus koletivus) </vt:lpstr>
      <vt:lpstr> Mekanisme kerja ADH (Vasopressin):  membentuk pori air </vt:lpstr>
      <vt:lpstr>Effek ADH pada DCT dan tubulus kolektivus </vt:lpstr>
      <vt:lpstr>Refleks keseimbangan air : diatur melalui pelepasan ADH (Vasopressin)</vt:lpstr>
      <vt:lpstr>Regulasi oleh ADH</vt:lpstr>
      <vt:lpstr>Ringkasan : Fungsi Ginjal </vt:lpstr>
      <vt:lpstr>Step 1: Glomerulus </vt:lpstr>
      <vt:lpstr>Step 2: Proximal Convoluted Tubule (PCT)</vt:lpstr>
      <vt:lpstr>Step 3: PCT dan Loop of Henle pars  Descenden </vt:lpstr>
      <vt:lpstr>Step 4: Loop of henle pars Ascenden </vt:lpstr>
      <vt:lpstr>Step 5: DCT dan Tubulus kolektivus </vt:lpstr>
      <vt:lpstr>Step 6: Vasa Recta</vt:lpstr>
      <vt:lpstr>Transport, penampungan dan ekskresi urin</vt:lpstr>
      <vt:lpstr>Transport, penampungan dan ekskresi urin</vt:lpstr>
      <vt:lpstr>Organ yang terlibat dalam proses transport dan penampung urin</vt:lpstr>
      <vt:lpstr>Organ yang terlibat dalam proses transport dan penampung urin</vt:lpstr>
      <vt:lpstr>Ureter</vt:lpstr>
      <vt:lpstr>Kontraksi peristaltik ureter</vt:lpstr>
      <vt:lpstr>Vesika urinarius </vt:lpstr>
      <vt:lpstr>Slide 36</vt:lpstr>
      <vt:lpstr>Slide 37</vt:lpstr>
      <vt:lpstr>Slide 38</vt:lpstr>
      <vt:lpstr>Urin </vt:lpstr>
      <vt:lpstr>Sifat fisika  Urine</vt:lpstr>
      <vt:lpstr>Sifat kimia  Urine</vt:lpstr>
      <vt:lpstr>Miksi </vt:lpstr>
      <vt:lpstr>Micturition</vt:lpstr>
      <vt:lpstr>Normal Micturition - Physiology</vt:lpstr>
      <vt:lpstr>Normal Micturition - Physiology</vt:lpstr>
      <vt:lpstr>Normal Micturition - Physiology</vt:lpstr>
      <vt:lpstr>Normal Micturition</vt:lpstr>
      <vt:lpstr>Normal Micturition - Physiology</vt:lpstr>
      <vt:lpstr>Normal Micturition - Emptying</vt:lpstr>
      <vt:lpstr>Normal Micturition - Emptying</vt:lpstr>
      <vt:lpstr>Delayed/Voluntary Voiding</vt:lpstr>
      <vt:lpstr>Normal Micturition – Delayed Emptying</vt:lpstr>
      <vt:lpstr>Normal Micturition – Delayed Emptying</vt:lpstr>
      <vt:lpstr>Pressure-volume graph for normal human bladder</vt:lpstr>
      <vt:lpstr>Micturition (Voiding or Urination)</vt:lpstr>
      <vt:lpstr>Urination: Micturation reflex</vt:lpstr>
      <vt:lpstr>Micturition (Voiding or Urination)</vt:lpstr>
      <vt:lpstr>Regulasi asam basa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Urine Formation</dc:title>
  <dc:creator>Andang Sari</dc:creator>
  <cp:lastModifiedBy>lenovo</cp:lastModifiedBy>
  <cp:revision>33</cp:revision>
  <dcterms:created xsi:type="dcterms:W3CDTF">2008-12-25T11:31:24Z</dcterms:created>
  <dcterms:modified xsi:type="dcterms:W3CDTF">2014-04-03T09:46:56Z</dcterms:modified>
</cp:coreProperties>
</file>