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31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D0D0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D0D0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D0D0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2000" y="826324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1" y="0"/>
                </a:lnTo>
              </a:path>
            </a:pathLst>
          </a:custGeom>
          <a:ln w="19050">
            <a:solidFill>
              <a:srgbClr val="99CB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3302" y="510032"/>
            <a:ext cx="11085395" cy="1269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0D0D0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7147" y="2121916"/>
            <a:ext cx="10077704" cy="3860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6838" y="5264105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1" y="0"/>
                </a:lnTo>
              </a:path>
            </a:pathLst>
          </a:custGeom>
          <a:ln w="19050">
            <a:solidFill>
              <a:srgbClr val="99CB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88952" cy="4575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3378" y="5549348"/>
            <a:ext cx="3336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0" dirty="0">
                <a:solidFill>
                  <a:srgbClr val="0D0D0D"/>
                </a:solidFill>
                <a:latin typeface="Arial"/>
                <a:cs typeface="Arial"/>
              </a:rPr>
              <a:t>Ns. </a:t>
            </a:r>
            <a:r>
              <a:rPr lang="en-US" spc="-95" dirty="0" smtClean="0">
                <a:solidFill>
                  <a:srgbClr val="0D0D0D"/>
                </a:solidFill>
                <a:latin typeface="Arial"/>
                <a:cs typeface="Arial"/>
              </a:rPr>
              <a:t>Iyar </a:t>
            </a:r>
            <a:r>
              <a:rPr lang="en-US" spc="-95" dirty="0" err="1" smtClean="0">
                <a:solidFill>
                  <a:srgbClr val="0D0D0D"/>
                </a:solidFill>
                <a:latin typeface="Arial"/>
                <a:cs typeface="Arial"/>
              </a:rPr>
              <a:t>Siswandi</a:t>
            </a:r>
            <a:r>
              <a:rPr sz="1800" spc="-45" dirty="0" smtClean="0">
                <a:solidFill>
                  <a:srgbClr val="0D0D0D"/>
                </a:solidFill>
                <a:latin typeface="Arial"/>
                <a:cs typeface="Arial"/>
              </a:rPr>
              <a:t>.</a:t>
            </a:r>
            <a:r>
              <a:rPr sz="1800" spc="-70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 spc="-140" dirty="0">
                <a:solidFill>
                  <a:srgbClr val="0D0D0D"/>
                </a:solidFill>
                <a:latin typeface="Arial"/>
                <a:cs typeface="Arial"/>
              </a:rPr>
              <a:t>M.Kep.Sp.Kep.MB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1600200" y="5249628"/>
            <a:ext cx="38862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-180" dirty="0" smtClean="0">
                <a:solidFill>
                  <a:srgbClr val="0D0D0D"/>
                </a:solidFill>
                <a:latin typeface="Arial"/>
                <a:cs typeface="Arial"/>
              </a:rPr>
              <a:t>RAWAT LUKA </a:t>
            </a:r>
            <a:endParaRPr sz="32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8142" y="99032"/>
            <a:ext cx="6578388" cy="6511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903733"/>
            <a:ext cx="608647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1320" dirty="0"/>
              <a:t>PHYSIOLOGY/PATOPHYSIOLOGY</a:t>
            </a:r>
            <a:endParaRPr sz="5000"/>
          </a:p>
        </p:txBody>
      </p:sp>
      <p:sp>
        <p:nvSpPr>
          <p:cNvPr id="3" name="object 3"/>
          <p:cNvSpPr/>
          <p:nvPr/>
        </p:nvSpPr>
        <p:spPr>
          <a:xfrm>
            <a:off x="6096000" y="0"/>
            <a:ext cx="6096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2867" y="830580"/>
            <a:ext cx="295275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1205" dirty="0"/>
              <a:t>PATOFISIOLOGI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48588" y="2268219"/>
            <a:ext cx="9531985" cy="247015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89900"/>
              </a:lnSpc>
              <a:spcBef>
                <a:spcPts val="365"/>
              </a:spcBef>
            </a:pPr>
            <a:r>
              <a:rPr sz="2200" spc="-120" dirty="0">
                <a:latin typeface="Arial"/>
                <a:cs typeface="Arial"/>
              </a:rPr>
              <a:t>Segera </a:t>
            </a:r>
            <a:r>
              <a:rPr sz="2200" spc="-130" dirty="0">
                <a:latin typeface="Arial"/>
                <a:cs typeface="Arial"/>
              </a:rPr>
              <a:t>setelah </a:t>
            </a:r>
            <a:r>
              <a:rPr sz="2200" spc="-20" dirty="0">
                <a:latin typeface="Arial"/>
                <a:cs typeface="Arial"/>
              </a:rPr>
              <a:t>terjadi </a:t>
            </a:r>
            <a:r>
              <a:rPr sz="2200" spc="-105" dirty="0">
                <a:latin typeface="Arial"/>
                <a:cs typeface="Arial"/>
              </a:rPr>
              <a:t>luka </a:t>
            </a:r>
            <a:r>
              <a:rPr sz="2200" spc="-80" dirty="0">
                <a:latin typeface="Arial"/>
                <a:cs typeface="Arial"/>
              </a:rPr>
              <a:t>bakar, </a:t>
            </a:r>
            <a:r>
              <a:rPr sz="2200" spc="-50" dirty="0">
                <a:latin typeface="Arial"/>
                <a:cs typeface="Arial"/>
              </a:rPr>
              <a:t>zat-zat </a:t>
            </a:r>
            <a:r>
              <a:rPr sz="2200" spc="-85" dirty="0">
                <a:latin typeface="Arial"/>
                <a:cs typeface="Arial"/>
              </a:rPr>
              <a:t>vasoaktif </a:t>
            </a:r>
            <a:r>
              <a:rPr sz="2200" spc="-120" dirty="0">
                <a:latin typeface="Arial"/>
                <a:cs typeface="Arial"/>
              </a:rPr>
              <a:t>(katekolamin, </a:t>
            </a:r>
            <a:r>
              <a:rPr sz="2200" spc="-160" dirty="0">
                <a:latin typeface="Arial"/>
                <a:cs typeface="Arial"/>
              </a:rPr>
              <a:t>histamin, </a:t>
            </a:r>
            <a:r>
              <a:rPr sz="2200" spc="-150" dirty="0">
                <a:latin typeface="Arial"/>
                <a:cs typeface="Arial"/>
              </a:rPr>
              <a:t>serotonin,  </a:t>
            </a:r>
            <a:r>
              <a:rPr sz="2200" spc="-110" dirty="0">
                <a:latin typeface="Arial"/>
                <a:cs typeface="Arial"/>
              </a:rPr>
              <a:t>kini, </a:t>
            </a:r>
            <a:r>
              <a:rPr sz="2200" spc="-95" dirty="0">
                <a:latin typeface="Arial"/>
                <a:cs typeface="Arial"/>
              </a:rPr>
              <a:t>prostaglandin) </a:t>
            </a:r>
            <a:r>
              <a:rPr sz="2200" spc="-110" dirty="0">
                <a:latin typeface="Arial"/>
                <a:cs typeface="Arial"/>
              </a:rPr>
              <a:t>akan </a:t>
            </a:r>
            <a:r>
              <a:rPr sz="2200" spc="-100" dirty="0">
                <a:latin typeface="Arial"/>
                <a:cs typeface="Arial"/>
              </a:rPr>
              <a:t>dilepaskan </a:t>
            </a:r>
            <a:r>
              <a:rPr sz="2200" spc="-155" dirty="0">
                <a:latin typeface="Arial"/>
                <a:cs typeface="Arial"/>
              </a:rPr>
              <a:t>ke </a:t>
            </a:r>
            <a:r>
              <a:rPr sz="2200" spc="-80" dirty="0">
                <a:latin typeface="Arial"/>
                <a:cs typeface="Arial"/>
              </a:rPr>
              <a:t>jaringan </a:t>
            </a:r>
            <a:r>
              <a:rPr sz="2200" spc="-95" dirty="0">
                <a:latin typeface="Arial"/>
                <a:cs typeface="Arial"/>
              </a:rPr>
              <a:t>yang </a:t>
            </a:r>
            <a:r>
              <a:rPr sz="2200" spc="-100" dirty="0">
                <a:latin typeface="Arial"/>
                <a:cs typeface="Arial"/>
              </a:rPr>
              <a:t>cedera. </a:t>
            </a:r>
            <a:r>
              <a:rPr sz="2200" spc="-65" dirty="0">
                <a:latin typeface="Arial"/>
                <a:cs typeface="Arial"/>
              </a:rPr>
              <a:t>Zat-zat </a:t>
            </a:r>
            <a:r>
              <a:rPr sz="2200" spc="-125" dirty="0">
                <a:latin typeface="Arial"/>
                <a:cs typeface="Arial"/>
              </a:rPr>
              <a:t>tersebut </a:t>
            </a:r>
            <a:r>
              <a:rPr sz="2200" spc="-110" dirty="0">
                <a:latin typeface="Arial"/>
                <a:cs typeface="Arial"/>
              </a:rPr>
              <a:t>akan  </a:t>
            </a:r>
            <a:r>
              <a:rPr sz="2200" spc="-140" dirty="0">
                <a:latin typeface="Arial"/>
                <a:cs typeface="Arial"/>
              </a:rPr>
              <a:t>menyebabkan </a:t>
            </a:r>
            <a:r>
              <a:rPr sz="2200" spc="-105" dirty="0">
                <a:latin typeface="Arial"/>
                <a:cs typeface="Arial"/>
              </a:rPr>
              <a:t>perubahan </a:t>
            </a:r>
            <a:r>
              <a:rPr sz="2200" spc="-85" dirty="0">
                <a:latin typeface="Arial"/>
                <a:cs typeface="Arial"/>
              </a:rPr>
              <a:t>integritas </a:t>
            </a:r>
            <a:r>
              <a:rPr sz="2200" spc="-45" dirty="0">
                <a:latin typeface="Arial"/>
                <a:cs typeface="Arial"/>
              </a:rPr>
              <a:t>kapiler </a:t>
            </a:r>
            <a:r>
              <a:rPr sz="2200" spc="-140" dirty="0">
                <a:latin typeface="Arial"/>
                <a:cs typeface="Arial"/>
              </a:rPr>
              <a:t>sehingga </a:t>
            </a:r>
            <a:r>
              <a:rPr sz="2200" spc="-130" dirty="0">
                <a:latin typeface="Arial"/>
                <a:cs typeface="Arial"/>
              </a:rPr>
              <a:t>plasma </a:t>
            </a:r>
            <a:r>
              <a:rPr sz="2200" spc="-110" dirty="0">
                <a:latin typeface="Arial"/>
                <a:cs typeface="Arial"/>
              </a:rPr>
              <a:t>akan </a:t>
            </a:r>
            <a:r>
              <a:rPr sz="2200" spc="-145" dirty="0">
                <a:latin typeface="Arial"/>
                <a:cs typeface="Arial"/>
              </a:rPr>
              <a:t>merember </a:t>
            </a:r>
            <a:r>
              <a:rPr sz="2200" spc="-180" dirty="0">
                <a:latin typeface="Arial"/>
                <a:cs typeface="Arial"/>
              </a:rPr>
              <a:t>ke  </a:t>
            </a:r>
            <a:r>
              <a:rPr sz="2200" spc="-80" dirty="0">
                <a:latin typeface="Arial"/>
                <a:cs typeface="Arial"/>
              </a:rPr>
              <a:t>jaringan </a:t>
            </a:r>
            <a:r>
              <a:rPr sz="2200" spc="-90" dirty="0">
                <a:latin typeface="Arial"/>
                <a:cs typeface="Arial"/>
              </a:rPr>
              <a:t>disekitarnya </a:t>
            </a:r>
            <a:r>
              <a:rPr sz="2200" spc="-100" dirty="0">
                <a:latin typeface="Arial"/>
                <a:cs typeface="Arial"/>
              </a:rPr>
              <a:t>dan </a:t>
            </a:r>
            <a:r>
              <a:rPr sz="2200" spc="-150" dirty="0">
                <a:latin typeface="Arial"/>
                <a:cs typeface="Arial"/>
              </a:rPr>
              <a:t>kerusakan langsung </a:t>
            </a:r>
            <a:r>
              <a:rPr sz="2200" spc="-15" dirty="0">
                <a:latin typeface="Arial"/>
                <a:cs typeface="Arial"/>
              </a:rPr>
              <a:t>pada </a:t>
            </a:r>
            <a:r>
              <a:rPr sz="2200" spc="-165" dirty="0">
                <a:latin typeface="Arial"/>
                <a:cs typeface="Arial"/>
              </a:rPr>
              <a:t>pembuluh </a:t>
            </a:r>
            <a:r>
              <a:rPr sz="2200" spc="-65" dirty="0">
                <a:latin typeface="Arial"/>
                <a:cs typeface="Arial"/>
              </a:rPr>
              <a:t>darah </a:t>
            </a:r>
            <a:r>
              <a:rPr sz="2200" spc="-35" dirty="0">
                <a:latin typeface="Arial"/>
                <a:cs typeface="Arial"/>
              </a:rPr>
              <a:t>akibat </a:t>
            </a:r>
            <a:r>
              <a:rPr sz="2200" spc="-140" dirty="0">
                <a:latin typeface="Arial"/>
                <a:cs typeface="Arial"/>
              </a:rPr>
              <a:t>panas  </a:t>
            </a:r>
            <a:r>
              <a:rPr sz="2200" spc="-110" dirty="0">
                <a:latin typeface="Arial"/>
                <a:cs typeface="Arial"/>
              </a:rPr>
              <a:t>akan </a:t>
            </a:r>
            <a:r>
              <a:rPr sz="2200" spc="-140" dirty="0">
                <a:latin typeface="Arial"/>
                <a:cs typeface="Arial"/>
              </a:rPr>
              <a:t>meningkatkan </a:t>
            </a:r>
            <a:r>
              <a:rPr sz="2200" spc="-80" dirty="0">
                <a:latin typeface="Arial"/>
                <a:cs typeface="Arial"/>
              </a:rPr>
              <a:t>permeabilitas </a:t>
            </a:r>
            <a:r>
              <a:rPr sz="2200" spc="-75" dirty="0">
                <a:latin typeface="Arial"/>
                <a:cs typeface="Arial"/>
              </a:rPr>
              <a:t>kapiler. </a:t>
            </a:r>
            <a:r>
              <a:rPr sz="2200" spc="-140" dirty="0">
                <a:latin typeface="Arial"/>
                <a:cs typeface="Arial"/>
              </a:rPr>
              <a:t>Sehingga </a:t>
            </a:r>
            <a:r>
              <a:rPr sz="2200" spc="-130" dirty="0">
                <a:latin typeface="Arial"/>
                <a:cs typeface="Arial"/>
              </a:rPr>
              <a:t>ion </a:t>
            </a:r>
            <a:r>
              <a:rPr sz="2200" spc="-135" dirty="0">
                <a:latin typeface="Arial"/>
                <a:cs typeface="Arial"/>
              </a:rPr>
              <a:t>natrium </a:t>
            </a:r>
            <a:r>
              <a:rPr sz="2200" spc="-235" dirty="0">
                <a:latin typeface="Arial"/>
                <a:cs typeface="Arial"/>
              </a:rPr>
              <a:t>masuk </a:t>
            </a:r>
            <a:r>
              <a:rPr sz="2200" spc="-155" dirty="0">
                <a:latin typeface="Arial"/>
                <a:cs typeface="Arial"/>
              </a:rPr>
              <a:t>ke </a:t>
            </a:r>
            <a:r>
              <a:rPr sz="2200" spc="-160" dirty="0">
                <a:latin typeface="Arial"/>
                <a:cs typeface="Arial"/>
              </a:rPr>
              <a:t>sel, </a:t>
            </a:r>
            <a:r>
              <a:rPr sz="2200" spc="-135" dirty="0">
                <a:latin typeface="Arial"/>
                <a:cs typeface="Arial"/>
              </a:rPr>
              <a:t>kalium  </a:t>
            </a:r>
            <a:r>
              <a:rPr sz="2200" spc="-100" dirty="0">
                <a:latin typeface="Arial"/>
                <a:cs typeface="Arial"/>
              </a:rPr>
              <a:t>keluar </a:t>
            </a:r>
            <a:r>
              <a:rPr sz="2200" spc="-160" dirty="0">
                <a:latin typeface="Arial"/>
                <a:cs typeface="Arial"/>
              </a:rPr>
              <a:t>sel, </a:t>
            </a:r>
            <a:r>
              <a:rPr sz="2200" spc="-135" dirty="0">
                <a:latin typeface="Arial"/>
                <a:cs typeface="Arial"/>
              </a:rPr>
              <a:t>selanjutnya </a:t>
            </a:r>
            <a:r>
              <a:rPr sz="2200" spc="-140" dirty="0">
                <a:latin typeface="Arial"/>
                <a:cs typeface="Arial"/>
              </a:rPr>
              <a:t>menyebabkan </a:t>
            </a:r>
            <a:r>
              <a:rPr sz="2200" spc="-105" dirty="0">
                <a:latin typeface="Arial"/>
                <a:cs typeface="Arial"/>
              </a:rPr>
              <a:t>peningkatan </a:t>
            </a:r>
            <a:r>
              <a:rPr sz="2200" spc="-180" dirty="0">
                <a:latin typeface="Arial"/>
                <a:cs typeface="Arial"/>
              </a:rPr>
              <a:t>volume </a:t>
            </a:r>
            <a:r>
              <a:rPr sz="2200" spc="-95" dirty="0">
                <a:latin typeface="Arial"/>
                <a:cs typeface="Arial"/>
              </a:rPr>
              <a:t>cairan </a:t>
            </a:r>
            <a:r>
              <a:rPr sz="2200" spc="-15" dirty="0">
                <a:latin typeface="Arial"/>
                <a:cs typeface="Arial"/>
              </a:rPr>
              <a:t>di </a:t>
            </a:r>
            <a:r>
              <a:rPr sz="2200" spc="-55" dirty="0">
                <a:latin typeface="Arial"/>
                <a:cs typeface="Arial"/>
              </a:rPr>
              <a:t>dintra </a:t>
            </a:r>
            <a:r>
              <a:rPr sz="2200" spc="-170" dirty="0">
                <a:latin typeface="Arial"/>
                <a:cs typeface="Arial"/>
              </a:rPr>
              <a:t>sel </a:t>
            </a:r>
            <a:r>
              <a:rPr sz="2200" spc="-100" dirty="0">
                <a:latin typeface="Arial"/>
                <a:cs typeface="Arial"/>
              </a:rPr>
              <a:t>dan  interstisial dan </a:t>
            </a:r>
            <a:r>
              <a:rPr sz="2200" spc="-120" dirty="0">
                <a:latin typeface="Arial"/>
                <a:cs typeface="Arial"/>
              </a:rPr>
              <a:t>kurang </a:t>
            </a:r>
            <a:r>
              <a:rPr sz="2200" spc="-95" dirty="0">
                <a:latin typeface="Arial"/>
                <a:cs typeface="Arial"/>
              </a:rPr>
              <a:t>cairan </a:t>
            </a:r>
            <a:r>
              <a:rPr sz="2200" spc="-15" dirty="0">
                <a:latin typeface="Arial"/>
                <a:cs typeface="Arial"/>
              </a:rPr>
              <a:t>di </a:t>
            </a:r>
            <a:r>
              <a:rPr sz="2200" spc="-125" dirty="0">
                <a:latin typeface="Arial"/>
                <a:cs typeface="Arial"/>
              </a:rPr>
              <a:t>intravaskuler. </a:t>
            </a:r>
            <a:r>
              <a:rPr sz="2200" spc="-160" dirty="0">
                <a:latin typeface="Arial"/>
                <a:cs typeface="Arial"/>
              </a:rPr>
              <a:t>Perubahan </a:t>
            </a:r>
            <a:r>
              <a:rPr sz="2200" spc="-95" dirty="0">
                <a:latin typeface="Arial"/>
                <a:cs typeface="Arial"/>
              </a:rPr>
              <a:t>ini </a:t>
            </a:r>
            <a:r>
              <a:rPr sz="2200" spc="-15" dirty="0">
                <a:latin typeface="Arial"/>
                <a:cs typeface="Arial"/>
              </a:rPr>
              <a:t>dapat </a:t>
            </a:r>
            <a:r>
              <a:rPr sz="2200" spc="-20" dirty="0">
                <a:latin typeface="Arial"/>
                <a:cs typeface="Arial"/>
              </a:rPr>
              <a:t>terjadi </a:t>
            </a:r>
            <a:r>
              <a:rPr sz="2200" spc="-135" dirty="0">
                <a:latin typeface="Arial"/>
                <a:cs typeface="Arial"/>
              </a:rPr>
              <a:t>secara  </a:t>
            </a:r>
            <a:r>
              <a:rPr sz="2200" spc="-170" dirty="0">
                <a:latin typeface="Arial"/>
                <a:cs typeface="Arial"/>
              </a:rPr>
              <a:t>sistemik, </a:t>
            </a:r>
            <a:r>
              <a:rPr sz="2200" spc="-140" dirty="0">
                <a:latin typeface="Arial"/>
                <a:cs typeface="Arial"/>
              </a:rPr>
              <a:t>sehingga </a:t>
            </a:r>
            <a:r>
              <a:rPr sz="2200" spc="-155" dirty="0">
                <a:latin typeface="Arial"/>
                <a:cs typeface="Arial"/>
              </a:rPr>
              <a:t>hemodinamik, </a:t>
            </a:r>
            <a:r>
              <a:rPr sz="2200" spc="-130" dirty="0">
                <a:latin typeface="Arial"/>
                <a:cs typeface="Arial"/>
              </a:rPr>
              <a:t>metablolisme </a:t>
            </a:r>
            <a:r>
              <a:rPr sz="2200" spc="-100" dirty="0">
                <a:latin typeface="Arial"/>
                <a:cs typeface="Arial"/>
              </a:rPr>
              <a:t>dan </a:t>
            </a:r>
            <a:r>
              <a:rPr sz="2200" spc="-175" dirty="0">
                <a:latin typeface="Arial"/>
                <a:cs typeface="Arial"/>
              </a:rPr>
              <a:t>status </a:t>
            </a:r>
            <a:r>
              <a:rPr sz="2200" spc="-215" dirty="0">
                <a:latin typeface="Arial"/>
                <a:cs typeface="Arial"/>
              </a:rPr>
              <a:t>imun</a:t>
            </a:r>
            <a:r>
              <a:rPr sz="2200" spc="-315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akan </a:t>
            </a:r>
            <a:r>
              <a:rPr sz="2200" spc="-95" dirty="0">
                <a:latin typeface="Arial"/>
                <a:cs typeface="Arial"/>
              </a:rPr>
              <a:t>terganggu.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2867" y="830580"/>
            <a:ext cx="3846829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1520" dirty="0"/>
              <a:t>P</a:t>
            </a:r>
            <a:r>
              <a:rPr sz="5000" spc="-1525" dirty="0"/>
              <a:t>E</a:t>
            </a:r>
            <a:r>
              <a:rPr sz="5000" spc="-1470" dirty="0"/>
              <a:t>N</a:t>
            </a:r>
            <a:r>
              <a:rPr sz="5000" spc="-1360" dirty="0"/>
              <a:t>A</a:t>
            </a:r>
            <a:r>
              <a:rPr sz="5000" spc="-1515" dirty="0"/>
              <a:t>T</a:t>
            </a:r>
            <a:r>
              <a:rPr sz="5000" spc="-1145" dirty="0"/>
              <a:t>A</a:t>
            </a:r>
            <a:r>
              <a:rPr sz="5000" spc="-1075" dirty="0"/>
              <a:t>L</a:t>
            </a:r>
            <a:r>
              <a:rPr sz="5000" spc="-1145" dirty="0"/>
              <a:t>AK</a:t>
            </a:r>
            <a:r>
              <a:rPr sz="5000" spc="-1630" dirty="0"/>
              <a:t>S</a:t>
            </a:r>
            <a:r>
              <a:rPr sz="5000" spc="-1145" dirty="0"/>
              <a:t>A</a:t>
            </a:r>
            <a:r>
              <a:rPr sz="5000" spc="-1470" dirty="0"/>
              <a:t>N</a:t>
            </a:r>
            <a:r>
              <a:rPr sz="5000" spc="-1145" dirty="0"/>
              <a:t>AA</a:t>
            </a:r>
            <a:r>
              <a:rPr sz="5000" spc="-1530" dirty="0"/>
              <a:t>N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057147" y="2121916"/>
            <a:ext cx="3271520" cy="339090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312420" indent="-300355">
              <a:lnSpc>
                <a:spcPct val="100000"/>
              </a:lnSpc>
              <a:spcBef>
                <a:spcPts val="1250"/>
              </a:spcBef>
              <a:buClr>
                <a:srgbClr val="99CB38"/>
              </a:buClr>
              <a:buFont typeface="Wingdings"/>
              <a:buChar char=""/>
              <a:tabLst>
                <a:tab pos="313055" algn="l"/>
              </a:tabLst>
            </a:pPr>
            <a:r>
              <a:rPr sz="2200" spc="-229" dirty="0">
                <a:latin typeface="Arial"/>
                <a:cs typeface="Arial"/>
              </a:rPr>
              <a:t>Fase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0" dirty="0">
                <a:latin typeface="Arial"/>
                <a:cs typeface="Arial"/>
              </a:rPr>
              <a:t>Resusitatif</a:t>
            </a:r>
            <a:endParaRPr sz="2200">
              <a:latin typeface="Arial"/>
              <a:cs typeface="Arial"/>
            </a:endParaRPr>
          </a:p>
          <a:p>
            <a:pPr marL="219075" indent="-206375">
              <a:lnSpc>
                <a:spcPct val="100000"/>
              </a:lnSpc>
              <a:spcBef>
                <a:spcPts val="1150"/>
              </a:spcBef>
              <a:buClr>
                <a:srgbClr val="99CB38"/>
              </a:buClr>
              <a:buFont typeface="Wingdings"/>
              <a:buChar char=""/>
              <a:tabLst>
                <a:tab pos="219075" algn="l"/>
              </a:tabLst>
            </a:pPr>
            <a:r>
              <a:rPr sz="2200" spc="-85" dirty="0">
                <a:latin typeface="Arial"/>
                <a:cs typeface="Arial"/>
              </a:rPr>
              <a:t>Kaji </a:t>
            </a:r>
            <a:r>
              <a:rPr sz="2200" spc="-114" dirty="0">
                <a:latin typeface="Arial"/>
                <a:cs typeface="Arial"/>
              </a:rPr>
              <a:t>Keparahan </a:t>
            </a:r>
            <a:r>
              <a:rPr sz="2200" spc="-105" dirty="0">
                <a:latin typeface="Arial"/>
                <a:cs typeface="Arial"/>
              </a:rPr>
              <a:t>luka</a:t>
            </a:r>
            <a:r>
              <a:rPr sz="2200" spc="160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bakar</a:t>
            </a:r>
            <a:endParaRPr sz="2200">
              <a:latin typeface="Arial"/>
              <a:cs typeface="Arial"/>
            </a:endParaRPr>
          </a:p>
          <a:p>
            <a:pPr marL="219075" indent="-206375">
              <a:lnSpc>
                <a:spcPct val="100000"/>
              </a:lnSpc>
              <a:spcBef>
                <a:spcPts val="1180"/>
              </a:spcBef>
              <a:buClr>
                <a:srgbClr val="99CB38"/>
              </a:buClr>
              <a:buFont typeface="Wingdings"/>
              <a:buChar char=""/>
              <a:tabLst>
                <a:tab pos="219075" algn="l"/>
              </a:tabLst>
            </a:pPr>
            <a:r>
              <a:rPr sz="2200" spc="-85" dirty="0">
                <a:latin typeface="Arial"/>
                <a:cs typeface="Arial"/>
              </a:rPr>
              <a:t>Kaji </a:t>
            </a:r>
            <a:r>
              <a:rPr sz="2200" spc="-114" dirty="0">
                <a:latin typeface="Arial"/>
                <a:cs typeface="Arial"/>
              </a:rPr>
              <a:t>kedalaman </a:t>
            </a:r>
            <a:r>
              <a:rPr sz="2200" spc="-105" dirty="0">
                <a:latin typeface="Arial"/>
                <a:cs typeface="Arial"/>
              </a:rPr>
              <a:t>luka</a:t>
            </a:r>
            <a:r>
              <a:rPr sz="2200" spc="16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bakar</a:t>
            </a:r>
            <a:endParaRPr sz="2200">
              <a:latin typeface="Arial"/>
              <a:cs typeface="Arial"/>
            </a:endParaRPr>
          </a:p>
          <a:p>
            <a:pPr marL="219075" indent="-206375">
              <a:lnSpc>
                <a:spcPct val="100000"/>
              </a:lnSpc>
              <a:spcBef>
                <a:spcPts val="1055"/>
              </a:spcBef>
              <a:buClr>
                <a:srgbClr val="99CB38"/>
              </a:buClr>
              <a:buFont typeface="Wingdings"/>
              <a:buChar char=""/>
              <a:tabLst>
                <a:tab pos="219075" algn="l"/>
              </a:tabLst>
            </a:pPr>
            <a:r>
              <a:rPr sz="2200" spc="-85" dirty="0">
                <a:latin typeface="Arial"/>
                <a:cs typeface="Arial"/>
              </a:rPr>
              <a:t>Kaji </a:t>
            </a:r>
            <a:r>
              <a:rPr sz="2200" spc="-165" dirty="0">
                <a:latin typeface="Arial"/>
                <a:cs typeface="Arial"/>
              </a:rPr>
              <a:t>ukuran </a:t>
            </a:r>
            <a:r>
              <a:rPr sz="2200" spc="-105" dirty="0">
                <a:latin typeface="Arial"/>
                <a:cs typeface="Arial"/>
              </a:rPr>
              <a:t>luka</a:t>
            </a:r>
            <a:r>
              <a:rPr sz="2200" spc="-21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bakar</a:t>
            </a:r>
            <a:endParaRPr sz="2200">
              <a:latin typeface="Arial"/>
              <a:cs typeface="Arial"/>
            </a:endParaRPr>
          </a:p>
          <a:p>
            <a:pPr marL="219075" indent="-206375">
              <a:lnSpc>
                <a:spcPct val="100000"/>
              </a:lnSpc>
              <a:spcBef>
                <a:spcPts val="1150"/>
              </a:spcBef>
              <a:buClr>
                <a:srgbClr val="99CB38"/>
              </a:buClr>
              <a:buFont typeface="Wingdings"/>
              <a:buChar char=""/>
              <a:tabLst>
                <a:tab pos="219075" algn="l"/>
              </a:tabLst>
            </a:pPr>
            <a:r>
              <a:rPr sz="2200" spc="-85" dirty="0">
                <a:latin typeface="Arial"/>
                <a:cs typeface="Arial"/>
              </a:rPr>
              <a:t>Kaji </a:t>
            </a:r>
            <a:r>
              <a:rPr sz="2200" spc="-110" dirty="0">
                <a:latin typeface="Arial"/>
                <a:cs typeface="Arial"/>
              </a:rPr>
              <a:t>lokasi </a:t>
            </a:r>
            <a:r>
              <a:rPr sz="2200" spc="-105" dirty="0">
                <a:latin typeface="Arial"/>
                <a:cs typeface="Arial"/>
              </a:rPr>
              <a:t>luka</a:t>
            </a:r>
            <a:r>
              <a:rPr sz="2200" spc="18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bakar</a:t>
            </a:r>
            <a:endParaRPr sz="2200">
              <a:latin typeface="Arial"/>
              <a:cs typeface="Arial"/>
            </a:endParaRPr>
          </a:p>
          <a:p>
            <a:pPr marL="219075" indent="-206375">
              <a:lnSpc>
                <a:spcPct val="100000"/>
              </a:lnSpc>
              <a:spcBef>
                <a:spcPts val="1155"/>
              </a:spcBef>
              <a:buClr>
                <a:srgbClr val="99CB38"/>
              </a:buClr>
              <a:buFont typeface="Wingdings"/>
              <a:buChar char=""/>
              <a:tabLst>
                <a:tab pos="219075" algn="l"/>
              </a:tabLst>
            </a:pPr>
            <a:r>
              <a:rPr sz="2200" spc="-125" dirty="0">
                <a:latin typeface="Arial"/>
                <a:cs typeface="Arial"/>
              </a:rPr>
              <a:t>Minimalkan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nyeri</a:t>
            </a:r>
            <a:endParaRPr sz="2200">
              <a:latin typeface="Arial"/>
              <a:cs typeface="Arial"/>
            </a:endParaRPr>
          </a:p>
          <a:p>
            <a:pPr marL="219075" indent="-206375">
              <a:lnSpc>
                <a:spcPct val="100000"/>
              </a:lnSpc>
              <a:spcBef>
                <a:spcPts val="1175"/>
              </a:spcBef>
              <a:buClr>
                <a:srgbClr val="99CB38"/>
              </a:buClr>
              <a:buFont typeface="Wingdings"/>
              <a:buChar char=""/>
              <a:tabLst>
                <a:tab pos="219075" algn="l"/>
              </a:tabLst>
            </a:pPr>
            <a:r>
              <a:rPr sz="2200" spc="-145" dirty="0">
                <a:latin typeface="Arial"/>
                <a:cs typeface="Arial"/>
              </a:rPr>
              <a:t>Cegah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aspirasi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2867" y="830580"/>
            <a:ext cx="792607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1330" dirty="0"/>
              <a:t>PENATALAKSANAAN </a:t>
            </a:r>
            <a:r>
              <a:rPr sz="5000" spc="-1280" dirty="0"/>
              <a:t>LUKA </a:t>
            </a:r>
            <a:r>
              <a:rPr sz="5000" spc="-1355" dirty="0"/>
              <a:t>BAKAR</a:t>
            </a:r>
            <a:r>
              <a:rPr sz="5000" spc="-1330" dirty="0"/>
              <a:t> </a:t>
            </a:r>
            <a:r>
              <a:rPr sz="5000" spc="-1550" dirty="0"/>
              <a:t>MAYOR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057147" y="2243835"/>
            <a:ext cx="9549765" cy="383857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04139" marR="628015" indent="-91440">
              <a:lnSpc>
                <a:spcPct val="79100"/>
              </a:lnSpc>
              <a:spcBef>
                <a:spcPts val="650"/>
              </a:spcBef>
              <a:buClr>
                <a:srgbClr val="99CB38"/>
              </a:buClr>
              <a:buFont typeface="Wingdings"/>
              <a:buChar char=""/>
              <a:tabLst>
                <a:tab pos="313055" algn="l"/>
              </a:tabLst>
            </a:pPr>
            <a:r>
              <a:rPr sz="2200" spc="-215" dirty="0">
                <a:latin typeface="Arial"/>
                <a:cs typeface="Arial"/>
              </a:rPr>
              <a:t>Tujuan </a:t>
            </a:r>
            <a:r>
              <a:rPr sz="2200" spc="-120" dirty="0">
                <a:latin typeface="Arial"/>
                <a:cs typeface="Arial"/>
              </a:rPr>
              <a:t>Awal: </a:t>
            </a:r>
            <a:r>
              <a:rPr sz="2200" spc="-125" dirty="0">
                <a:latin typeface="Arial"/>
                <a:cs typeface="Arial"/>
              </a:rPr>
              <a:t>Menyelamatkan </a:t>
            </a:r>
            <a:r>
              <a:rPr sz="2200" spc="-135" dirty="0">
                <a:latin typeface="Arial"/>
                <a:cs typeface="Arial"/>
              </a:rPr>
              <a:t>nyawa, </a:t>
            </a:r>
            <a:r>
              <a:rPr sz="2200" spc="-125" dirty="0">
                <a:latin typeface="Arial"/>
                <a:cs typeface="Arial"/>
              </a:rPr>
              <a:t>menjaga </a:t>
            </a:r>
            <a:r>
              <a:rPr sz="2200" spc="-100" dirty="0">
                <a:latin typeface="Arial"/>
                <a:cs typeface="Arial"/>
              </a:rPr>
              <a:t>dan </a:t>
            </a:r>
            <a:r>
              <a:rPr sz="2200" spc="-135" dirty="0">
                <a:latin typeface="Arial"/>
                <a:cs typeface="Arial"/>
              </a:rPr>
              <a:t>melindungi </a:t>
            </a:r>
            <a:r>
              <a:rPr sz="2200" spc="-140" dirty="0">
                <a:latin typeface="Arial"/>
                <a:cs typeface="Arial"/>
              </a:rPr>
              <a:t>saluran </a:t>
            </a:r>
            <a:r>
              <a:rPr sz="2200" spc="-145" dirty="0">
                <a:latin typeface="Arial"/>
                <a:cs typeface="Arial"/>
              </a:rPr>
              <a:t>napas,  </a:t>
            </a:r>
            <a:r>
              <a:rPr sz="2200" spc="-140" dirty="0">
                <a:latin typeface="Arial"/>
                <a:cs typeface="Arial"/>
              </a:rPr>
              <a:t>mengembalikan </a:t>
            </a:r>
            <a:r>
              <a:rPr sz="2200" spc="-85" dirty="0">
                <a:latin typeface="Arial"/>
                <a:cs typeface="Arial"/>
              </a:rPr>
              <a:t>stabilitas</a:t>
            </a:r>
            <a:r>
              <a:rPr sz="2200" spc="150" dirty="0">
                <a:latin typeface="Arial"/>
                <a:cs typeface="Arial"/>
              </a:rPr>
              <a:t> </a:t>
            </a:r>
            <a:r>
              <a:rPr sz="2200" spc="-155" dirty="0">
                <a:latin typeface="Arial"/>
                <a:cs typeface="Arial"/>
              </a:rPr>
              <a:t>hemodinamik</a:t>
            </a:r>
            <a:endParaRPr sz="2200">
              <a:latin typeface="Arial"/>
              <a:cs typeface="Arial"/>
            </a:endParaRPr>
          </a:p>
          <a:p>
            <a:pPr marL="104139" marR="607695" indent="-91440">
              <a:lnSpc>
                <a:spcPct val="79100"/>
              </a:lnSpc>
              <a:spcBef>
                <a:spcPts val="1415"/>
              </a:spcBef>
              <a:buClr>
                <a:srgbClr val="99CB38"/>
              </a:buClr>
              <a:buFont typeface="Wingdings"/>
              <a:buChar char=""/>
              <a:tabLst>
                <a:tab pos="313055" algn="l"/>
              </a:tabLst>
            </a:pPr>
            <a:r>
              <a:rPr sz="2200" spc="-215" dirty="0">
                <a:latin typeface="Arial"/>
                <a:cs typeface="Arial"/>
              </a:rPr>
              <a:t>Tujuan </a:t>
            </a:r>
            <a:r>
              <a:rPr sz="2200" spc="-135" dirty="0">
                <a:latin typeface="Arial"/>
                <a:cs typeface="Arial"/>
              </a:rPr>
              <a:t>Selanjutnya: </a:t>
            </a:r>
            <a:r>
              <a:rPr sz="2200" spc="-150" dirty="0">
                <a:latin typeface="Arial"/>
                <a:cs typeface="Arial"/>
              </a:rPr>
              <a:t>Membantu </a:t>
            </a:r>
            <a:r>
              <a:rPr sz="2200" spc="-130" dirty="0">
                <a:latin typeface="Arial"/>
                <a:cs typeface="Arial"/>
              </a:rPr>
              <a:t>mempercepat </a:t>
            </a:r>
            <a:r>
              <a:rPr sz="2200" spc="-170" dirty="0">
                <a:latin typeface="Arial"/>
                <a:cs typeface="Arial"/>
              </a:rPr>
              <a:t>penyembuhan </a:t>
            </a:r>
            <a:r>
              <a:rPr sz="2200" spc="-100" dirty="0">
                <a:latin typeface="Arial"/>
                <a:cs typeface="Arial"/>
              </a:rPr>
              <a:t>dan </a:t>
            </a:r>
            <a:r>
              <a:rPr sz="2200" spc="-110" dirty="0">
                <a:latin typeface="Arial"/>
                <a:cs typeface="Arial"/>
              </a:rPr>
              <a:t>memperbaiki  </a:t>
            </a:r>
            <a:r>
              <a:rPr sz="2200" spc="-125" dirty="0">
                <a:latin typeface="Arial"/>
                <a:cs typeface="Arial"/>
              </a:rPr>
              <a:t>komplikasi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865"/>
              </a:spcBef>
              <a:buClr>
                <a:srgbClr val="99CB38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200" spc="-150" dirty="0">
                <a:latin typeface="Arial"/>
                <a:cs typeface="Arial"/>
              </a:rPr>
              <a:t>Memantau </a:t>
            </a:r>
            <a:r>
              <a:rPr sz="2200" spc="-140" dirty="0">
                <a:latin typeface="Arial"/>
                <a:cs typeface="Arial"/>
              </a:rPr>
              <a:t>saluran</a:t>
            </a:r>
            <a:r>
              <a:rPr sz="2200" spc="145" dirty="0">
                <a:latin typeface="Arial"/>
                <a:cs typeface="Arial"/>
              </a:rPr>
              <a:t> </a:t>
            </a:r>
            <a:r>
              <a:rPr sz="2200" spc="-140" dirty="0">
                <a:latin typeface="Arial"/>
                <a:cs typeface="Arial"/>
              </a:rPr>
              <a:t>napas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865"/>
              </a:spcBef>
              <a:buClr>
                <a:srgbClr val="99CB38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200" spc="-155" dirty="0">
                <a:latin typeface="Arial"/>
                <a:cs typeface="Arial"/>
              </a:rPr>
              <a:t>Mencegah </a:t>
            </a:r>
            <a:r>
              <a:rPr sz="2200" spc="-175" dirty="0">
                <a:latin typeface="Arial"/>
                <a:cs typeface="Arial"/>
              </a:rPr>
              <a:t>syok</a:t>
            </a:r>
            <a:r>
              <a:rPr sz="2200" spc="150" dirty="0">
                <a:latin typeface="Arial"/>
                <a:cs typeface="Arial"/>
              </a:rPr>
              <a:t> </a:t>
            </a:r>
            <a:r>
              <a:rPr sz="2200" spc="-125" dirty="0">
                <a:latin typeface="Arial"/>
                <a:cs typeface="Arial"/>
              </a:rPr>
              <a:t>(hipovolemik)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960"/>
              </a:spcBef>
              <a:buClr>
                <a:srgbClr val="99CB38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200" spc="-155" dirty="0">
                <a:latin typeface="Arial"/>
                <a:cs typeface="Arial"/>
              </a:rPr>
              <a:t>Mencegah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aspirasi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865"/>
              </a:spcBef>
              <a:buClr>
                <a:srgbClr val="99CB38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200" spc="-145" dirty="0">
                <a:latin typeface="Arial"/>
                <a:cs typeface="Arial"/>
              </a:rPr>
              <a:t>Meminimalkan </a:t>
            </a:r>
            <a:r>
              <a:rPr sz="2200" spc="-105" dirty="0">
                <a:latin typeface="Arial"/>
                <a:cs typeface="Arial"/>
              </a:rPr>
              <a:t>nyeri </a:t>
            </a:r>
            <a:r>
              <a:rPr sz="2200" spc="-100" dirty="0">
                <a:latin typeface="Arial"/>
                <a:cs typeface="Arial"/>
              </a:rPr>
              <a:t>dan</a:t>
            </a:r>
            <a:r>
              <a:rPr sz="2200" spc="250" dirty="0">
                <a:latin typeface="Arial"/>
                <a:cs typeface="Arial"/>
              </a:rPr>
              <a:t> </a:t>
            </a:r>
            <a:r>
              <a:rPr sz="2200" spc="-195" dirty="0">
                <a:latin typeface="Arial"/>
                <a:cs typeface="Arial"/>
              </a:rPr>
              <a:t>kecemasan</a:t>
            </a:r>
            <a:endParaRPr sz="2200">
              <a:latin typeface="Arial"/>
              <a:cs typeface="Arial"/>
            </a:endParaRPr>
          </a:p>
          <a:p>
            <a:pPr marL="469900" marR="5080" indent="-457200">
              <a:lnSpc>
                <a:spcPct val="79100"/>
              </a:lnSpc>
              <a:spcBef>
                <a:spcPts val="1415"/>
              </a:spcBef>
              <a:buClr>
                <a:srgbClr val="99CB38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200" spc="-135" dirty="0">
                <a:latin typeface="Arial"/>
                <a:cs typeface="Arial"/>
              </a:rPr>
              <a:t>Perawatan </a:t>
            </a:r>
            <a:r>
              <a:rPr sz="2200" spc="-200" dirty="0">
                <a:latin typeface="Arial"/>
                <a:cs typeface="Arial"/>
              </a:rPr>
              <a:t>Luka </a:t>
            </a:r>
            <a:r>
              <a:rPr sz="2200" spc="-130" dirty="0">
                <a:latin typeface="Arial"/>
                <a:cs typeface="Arial"/>
              </a:rPr>
              <a:t>: </a:t>
            </a:r>
            <a:r>
              <a:rPr sz="2200" spc="-140" dirty="0">
                <a:latin typeface="Arial"/>
                <a:cs typeface="Arial"/>
              </a:rPr>
              <a:t>Menghentikan </a:t>
            </a:r>
            <a:r>
              <a:rPr sz="2200" spc="-175" dirty="0">
                <a:latin typeface="Arial"/>
                <a:cs typeface="Arial"/>
              </a:rPr>
              <a:t>proses </a:t>
            </a:r>
            <a:r>
              <a:rPr sz="2200" spc="-105" dirty="0">
                <a:latin typeface="Arial"/>
                <a:cs typeface="Arial"/>
              </a:rPr>
              <a:t>luka </a:t>
            </a:r>
            <a:r>
              <a:rPr sz="2200" spc="-80" dirty="0">
                <a:latin typeface="Arial"/>
                <a:cs typeface="Arial"/>
              </a:rPr>
              <a:t>bakar, perawatan </a:t>
            </a:r>
            <a:r>
              <a:rPr sz="2200" spc="-120" dirty="0">
                <a:latin typeface="Arial"/>
                <a:cs typeface="Arial"/>
              </a:rPr>
              <a:t>segera, </a:t>
            </a:r>
            <a:r>
              <a:rPr sz="2200" spc="-185" dirty="0">
                <a:latin typeface="Arial"/>
                <a:cs typeface="Arial"/>
              </a:rPr>
              <a:t>mencegah  </a:t>
            </a:r>
            <a:r>
              <a:rPr sz="2200" spc="-155" dirty="0">
                <a:latin typeface="Arial"/>
                <a:cs typeface="Arial"/>
              </a:rPr>
              <a:t>tetanus, </a:t>
            </a:r>
            <a:r>
              <a:rPr sz="2200" spc="-185" dirty="0">
                <a:latin typeface="Arial"/>
                <a:cs typeface="Arial"/>
              </a:rPr>
              <a:t>mencegah </a:t>
            </a:r>
            <a:r>
              <a:rPr sz="2200" spc="-155" dirty="0">
                <a:latin typeface="Arial"/>
                <a:cs typeface="Arial"/>
              </a:rPr>
              <a:t>iskemia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jaringan.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2867" y="830580"/>
            <a:ext cx="8347709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1315" dirty="0"/>
              <a:t>MASALAH </a:t>
            </a:r>
            <a:r>
              <a:rPr sz="5000" spc="-1500" dirty="0"/>
              <a:t>KEPERAWATAN</a:t>
            </a:r>
            <a:r>
              <a:rPr sz="5000" spc="-270" dirty="0"/>
              <a:t> </a:t>
            </a:r>
            <a:r>
              <a:rPr sz="5000" spc="-1525" dirty="0"/>
              <a:t>FASE</a:t>
            </a:r>
            <a:r>
              <a:rPr sz="5000" spc="-290" dirty="0"/>
              <a:t> </a:t>
            </a:r>
            <a:r>
              <a:rPr sz="5000" spc="-1270" dirty="0"/>
              <a:t>RESUSITATIF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057147" y="2121916"/>
            <a:ext cx="4984750" cy="3860165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250"/>
              </a:spcBef>
              <a:buClr>
                <a:srgbClr val="99CB38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200" spc="-110" dirty="0">
                <a:latin typeface="Arial"/>
                <a:cs typeface="Arial"/>
              </a:rPr>
              <a:t>Gangguan </a:t>
            </a:r>
            <a:r>
              <a:rPr sz="2200" spc="-85" dirty="0">
                <a:latin typeface="Arial"/>
                <a:cs typeface="Arial"/>
              </a:rPr>
              <a:t>pertukaran</a:t>
            </a:r>
            <a:r>
              <a:rPr sz="2200" spc="105" dirty="0">
                <a:latin typeface="Arial"/>
                <a:cs typeface="Arial"/>
              </a:rPr>
              <a:t> </a:t>
            </a:r>
            <a:r>
              <a:rPr sz="2200" spc="-150" dirty="0">
                <a:latin typeface="Arial"/>
                <a:cs typeface="Arial"/>
              </a:rPr>
              <a:t>gas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50"/>
              </a:spcBef>
              <a:buClr>
                <a:srgbClr val="99CB38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200" spc="-175" dirty="0">
                <a:latin typeface="Arial"/>
                <a:cs typeface="Arial"/>
              </a:rPr>
              <a:t>Bersihan </a:t>
            </a:r>
            <a:r>
              <a:rPr sz="2200" spc="-60" dirty="0">
                <a:latin typeface="Arial"/>
                <a:cs typeface="Arial"/>
              </a:rPr>
              <a:t>jalan </a:t>
            </a:r>
            <a:r>
              <a:rPr sz="2200" spc="-140" dirty="0">
                <a:latin typeface="Arial"/>
                <a:cs typeface="Arial"/>
              </a:rPr>
              <a:t>napas </a:t>
            </a:r>
            <a:r>
              <a:rPr sz="2200" spc="-40" dirty="0">
                <a:latin typeface="Arial"/>
                <a:cs typeface="Arial"/>
              </a:rPr>
              <a:t>tidak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efektif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80"/>
              </a:spcBef>
              <a:buClr>
                <a:srgbClr val="99CB38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200" spc="-145" dirty="0">
                <a:latin typeface="Arial"/>
                <a:cs typeface="Arial"/>
              </a:rPr>
              <a:t>Kekurangan </a:t>
            </a:r>
            <a:r>
              <a:rPr sz="2200" spc="-180" dirty="0">
                <a:latin typeface="Arial"/>
                <a:cs typeface="Arial"/>
              </a:rPr>
              <a:t>volume</a:t>
            </a:r>
            <a:r>
              <a:rPr sz="2200" spc="13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cairan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055"/>
              </a:spcBef>
              <a:buClr>
                <a:srgbClr val="99CB38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200" spc="-114" dirty="0">
                <a:latin typeface="Arial"/>
                <a:cs typeface="Arial"/>
              </a:rPr>
              <a:t>Tidak </a:t>
            </a:r>
            <a:r>
              <a:rPr sz="2200" spc="-60" dirty="0">
                <a:latin typeface="Arial"/>
                <a:cs typeface="Arial"/>
              </a:rPr>
              <a:t>efektifnya </a:t>
            </a:r>
            <a:r>
              <a:rPr sz="2200" spc="-95" dirty="0">
                <a:latin typeface="Arial"/>
                <a:cs typeface="Arial"/>
              </a:rPr>
              <a:t>perfusi </a:t>
            </a:r>
            <a:r>
              <a:rPr sz="2200" spc="-80" dirty="0">
                <a:latin typeface="Arial"/>
                <a:cs typeface="Arial"/>
              </a:rPr>
              <a:t>jaringan</a:t>
            </a:r>
            <a:r>
              <a:rPr sz="2200" spc="27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perifer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50"/>
              </a:spcBef>
              <a:buClr>
                <a:srgbClr val="99CB38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200" spc="-110" dirty="0">
                <a:latin typeface="Arial"/>
                <a:cs typeface="Arial"/>
              </a:rPr>
              <a:t>Gangguan </a:t>
            </a:r>
            <a:r>
              <a:rPr sz="2200" spc="-105" dirty="0">
                <a:latin typeface="Arial"/>
                <a:cs typeface="Arial"/>
              </a:rPr>
              <a:t>rasa </a:t>
            </a:r>
            <a:r>
              <a:rPr sz="2200" spc="-180" dirty="0">
                <a:latin typeface="Arial"/>
                <a:cs typeface="Arial"/>
              </a:rPr>
              <a:t>nyaman</a:t>
            </a:r>
            <a:r>
              <a:rPr sz="2200" spc="20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nyeri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55"/>
              </a:spcBef>
              <a:buClr>
                <a:srgbClr val="99CB38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200" spc="-225" dirty="0">
                <a:latin typeface="Arial"/>
                <a:cs typeface="Arial"/>
              </a:rPr>
              <a:t>Resiko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infeksi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75"/>
              </a:spcBef>
              <a:buClr>
                <a:srgbClr val="99CB38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200" spc="-110" dirty="0">
                <a:latin typeface="Arial"/>
                <a:cs typeface="Arial"/>
              </a:rPr>
              <a:t>Gangguan </a:t>
            </a:r>
            <a:r>
              <a:rPr sz="2200" spc="-105" dirty="0">
                <a:latin typeface="Arial"/>
                <a:cs typeface="Arial"/>
              </a:rPr>
              <a:t>mobilitas</a:t>
            </a:r>
            <a:r>
              <a:rPr sz="2200" spc="110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fisik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055"/>
              </a:spcBef>
              <a:buClr>
                <a:srgbClr val="99CB38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200" spc="-110" dirty="0">
                <a:latin typeface="Arial"/>
                <a:cs typeface="Arial"/>
              </a:rPr>
              <a:t>Gangguan </a:t>
            </a:r>
            <a:r>
              <a:rPr sz="2200" spc="-200" dirty="0">
                <a:latin typeface="Arial"/>
                <a:cs typeface="Arial"/>
              </a:rPr>
              <a:t>mekanisme</a:t>
            </a:r>
            <a:r>
              <a:rPr sz="2200" spc="105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koping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2867" y="830580"/>
            <a:ext cx="702627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1315" dirty="0"/>
              <a:t>MASALAH</a:t>
            </a:r>
            <a:r>
              <a:rPr sz="5000" spc="-1250" dirty="0"/>
              <a:t> </a:t>
            </a:r>
            <a:r>
              <a:rPr sz="5000" spc="-1500" dirty="0"/>
              <a:t>KEPERAWATAN</a:t>
            </a:r>
            <a:r>
              <a:rPr sz="5000" spc="-280" dirty="0"/>
              <a:t> </a:t>
            </a:r>
            <a:r>
              <a:rPr sz="5000" spc="-1525" dirty="0"/>
              <a:t>FASE</a:t>
            </a:r>
            <a:r>
              <a:rPr sz="5000" spc="-295" dirty="0"/>
              <a:t> </a:t>
            </a:r>
            <a:r>
              <a:rPr sz="5000" spc="-1290" dirty="0"/>
              <a:t>AKUT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057147" y="2137155"/>
            <a:ext cx="4861560" cy="403352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40"/>
              </a:spcBef>
              <a:buClr>
                <a:srgbClr val="99CB38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200" spc="-110" dirty="0">
                <a:latin typeface="Arial"/>
                <a:cs typeface="Arial"/>
              </a:rPr>
              <a:t>Gangguan </a:t>
            </a:r>
            <a:r>
              <a:rPr sz="2200" spc="-85" dirty="0">
                <a:latin typeface="Arial"/>
                <a:cs typeface="Arial"/>
              </a:rPr>
              <a:t>pertukaran</a:t>
            </a:r>
            <a:r>
              <a:rPr sz="2200" spc="105" dirty="0">
                <a:latin typeface="Arial"/>
                <a:cs typeface="Arial"/>
              </a:rPr>
              <a:t> </a:t>
            </a:r>
            <a:r>
              <a:rPr sz="2200" spc="-150" dirty="0">
                <a:latin typeface="Arial"/>
                <a:cs typeface="Arial"/>
              </a:rPr>
              <a:t>gas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840"/>
              </a:spcBef>
              <a:buClr>
                <a:srgbClr val="99CB38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200" spc="-114" dirty="0">
                <a:latin typeface="Arial"/>
                <a:cs typeface="Arial"/>
              </a:rPr>
              <a:t>Tidak </a:t>
            </a:r>
            <a:r>
              <a:rPr sz="2200" spc="-25" dirty="0">
                <a:latin typeface="Arial"/>
                <a:cs typeface="Arial"/>
              </a:rPr>
              <a:t>efektif </a:t>
            </a:r>
            <a:r>
              <a:rPr sz="2200" spc="-135" dirty="0">
                <a:latin typeface="Arial"/>
                <a:cs typeface="Arial"/>
              </a:rPr>
              <a:t>bersihan </a:t>
            </a:r>
            <a:r>
              <a:rPr sz="2200" spc="-60" dirty="0">
                <a:latin typeface="Arial"/>
                <a:cs typeface="Arial"/>
              </a:rPr>
              <a:t>jalan</a:t>
            </a:r>
            <a:r>
              <a:rPr sz="2200" spc="335" dirty="0">
                <a:latin typeface="Arial"/>
                <a:cs typeface="Arial"/>
              </a:rPr>
              <a:t> </a:t>
            </a:r>
            <a:r>
              <a:rPr sz="2200" spc="-140" dirty="0">
                <a:latin typeface="Arial"/>
                <a:cs typeface="Arial"/>
              </a:rPr>
              <a:t>napas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865"/>
              </a:spcBef>
              <a:buClr>
                <a:srgbClr val="99CB38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200" spc="-100" dirty="0">
                <a:latin typeface="Arial"/>
                <a:cs typeface="Arial"/>
              </a:rPr>
              <a:t>Hipotermi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860"/>
              </a:spcBef>
              <a:buClr>
                <a:srgbClr val="99CB38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200" spc="-225" dirty="0">
                <a:latin typeface="Arial"/>
                <a:cs typeface="Arial"/>
              </a:rPr>
              <a:t>Resiko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infeksi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865"/>
              </a:spcBef>
              <a:buClr>
                <a:srgbClr val="99CB38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200" spc="-145" dirty="0">
                <a:latin typeface="Arial"/>
                <a:cs typeface="Arial"/>
              </a:rPr>
              <a:t>Kurang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30" dirty="0">
                <a:latin typeface="Arial"/>
                <a:cs typeface="Arial"/>
              </a:rPr>
              <a:t>nutrisi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865"/>
              </a:spcBef>
              <a:buClr>
                <a:srgbClr val="99CB38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200" spc="-229" dirty="0">
                <a:latin typeface="Arial"/>
                <a:cs typeface="Arial"/>
              </a:rPr>
              <a:t>Cemas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960"/>
              </a:spcBef>
              <a:buClr>
                <a:srgbClr val="99CB38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200" spc="-110" dirty="0">
                <a:latin typeface="Arial"/>
                <a:cs typeface="Arial"/>
              </a:rPr>
              <a:t>Gangguan </a:t>
            </a:r>
            <a:r>
              <a:rPr sz="2200" spc="-105" dirty="0">
                <a:latin typeface="Arial"/>
                <a:cs typeface="Arial"/>
              </a:rPr>
              <a:t>rasa </a:t>
            </a:r>
            <a:r>
              <a:rPr sz="2200" spc="-180" dirty="0">
                <a:latin typeface="Arial"/>
                <a:cs typeface="Arial"/>
              </a:rPr>
              <a:t>nyaman</a:t>
            </a:r>
            <a:r>
              <a:rPr sz="2200" spc="20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nyeri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865"/>
              </a:spcBef>
              <a:buClr>
                <a:srgbClr val="99CB38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200" spc="-110" dirty="0">
                <a:latin typeface="Arial"/>
                <a:cs typeface="Arial"/>
              </a:rPr>
              <a:t>Gangguan </a:t>
            </a:r>
            <a:r>
              <a:rPr sz="2200" spc="-105" dirty="0">
                <a:latin typeface="Arial"/>
                <a:cs typeface="Arial"/>
              </a:rPr>
              <a:t>mobilitas</a:t>
            </a:r>
            <a:r>
              <a:rPr sz="2200" spc="110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fisik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840"/>
              </a:spcBef>
              <a:buClr>
                <a:srgbClr val="99CB38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200" spc="-110" dirty="0">
                <a:latin typeface="Arial"/>
                <a:cs typeface="Arial"/>
              </a:rPr>
              <a:t>Gangguan </a:t>
            </a:r>
            <a:r>
              <a:rPr sz="2200" spc="-200" dirty="0">
                <a:latin typeface="Arial"/>
                <a:cs typeface="Arial"/>
              </a:rPr>
              <a:t>mekanisme </a:t>
            </a:r>
            <a:r>
              <a:rPr sz="2200" spc="-100" dirty="0">
                <a:latin typeface="Arial"/>
                <a:cs typeface="Arial"/>
              </a:rPr>
              <a:t>koping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keluarga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2867" y="830580"/>
            <a:ext cx="862012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1315" dirty="0"/>
              <a:t>MASALAH</a:t>
            </a:r>
            <a:r>
              <a:rPr sz="5000" spc="-1245" dirty="0"/>
              <a:t> </a:t>
            </a:r>
            <a:r>
              <a:rPr sz="5000" spc="-1500" dirty="0"/>
              <a:t>KEPERAWATAN</a:t>
            </a:r>
            <a:r>
              <a:rPr sz="5000" spc="-280" dirty="0"/>
              <a:t> </a:t>
            </a:r>
            <a:r>
              <a:rPr sz="5000" spc="-1525" dirty="0"/>
              <a:t>FASE</a:t>
            </a:r>
            <a:r>
              <a:rPr sz="5000" spc="-300" dirty="0"/>
              <a:t> </a:t>
            </a:r>
            <a:r>
              <a:rPr sz="5000" spc="-1100" dirty="0"/>
              <a:t>REHABILITASI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057147" y="2121916"/>
            <a:ext cx="3808729" cy="242443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250"/>
              </a:spcBef>
              <a:buClr>
                <a:srgbClr val="99CB38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200" spc="-110" dirty="0">
                <a:latin typeface="Arial"/>
                <a:cs typeface="Arial"/>
              </a:rPr>
              <a:t>Gangguan </a:t>
            </a:r>
            <a:r>
              <a:rPr sz="2200" spc="-105" dirty="0">
                <a:latin typeface="Arial"/>
                <a:cs typeface="Arial"/>
              </a:rPr>
              <a:t>mobilitas</a:t>
            </a:r>
            <a:r>
              <a:rPr sz="2200" spc="105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fisik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50"/>
              </a:spcBef>
              <a:buClr>
                <a:srgbClr val="99CB38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200" spc="-110" dirty="0">
                <a:latin typeface="Arial"/>
                <a:cs typeface="Arial"/>
              </a:rPr>
              <a:t>Gangguan </a:t>
            </a:r>
            <a:r>
              <a:rPr sz="2200" spc="-105" dirty="0">
                <a:latin typeface="Arial"/>
                <a:cs typeface="Arial"/>
              </a:rPr>
              <a:t>rasa </a:t>
            </a:r>
            <a:r>
              <a:rPr sz="2200" spc="-180" dirty="0">
                <a:latin typeface="Arial"/>
                <a:cs typeface="Arial"/>
              </a:rPr>
              <a:t>nyaman</a:t>
            </a:r>
            <a:r>
              <a:rPr sz="2200" spc="16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nyeri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80"/>
              </a:spcBef>
              <a:buClr>
                <a:srgbClr val="99CB38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200" spc="-110" dirty="0">
                <a:latin typeface="Arial"/>
                <a:cs typeface="Arial"/>
              </a:rPr>
              <a:t>Gangguan </a:t>
            </a:r>
            <a:r>
              <a:rPr sz="2200" spc="-95" dirty="0">
                <a:latin typeface="Arial"/>
                <a:cs typeface="Arial"/>
              </a:rPr>
              <a:t>identitas</a:t>
            </a:r>
            <a:r>
              <a:rPr sz="2200" spc="10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diri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055"/>
              </a:spcBef>
              <a:buClr>
                <a:srgbClr val="99CB38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200" spc="-110" dirty="0">
                <a:latin typeface="Arial"/>
                <a:cs typeface="Arial"/>
              </a:rPr>
              <a:t>Gangguan </a:t>
            </a:r>
            <a:r>
              <a:rPr sz="2200" spc="-85" dirty="0">
                <a:latin typeface="Arial"/>
                <a:cs typeface="Arial"/>
              </a:rPr>
              <a:t>integritas</a:t>
            </a:r>
            <a:r>
              <a:rPr sz="2200" spc="10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kulit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50"/>
              </a:spcBef>
              <a:buClr>
                <a:srgbClr val="99CB38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200" spc="-145" dirty="0">
                <a:latin typeface="Arial"/>
                <a:cs typeface="Arial"/>
              </a:rPr>
              <a:t>Kurang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30" dirty="0">
                <a:latin typeface="Arial"/>
                <a:cs typeface="Arial"/>
              </a:rPr>
              <a:t>pengetahuan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676" y="38101"/>
            <a:ext cx="285813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400"/>
              </a:lnSpc>
              <a:spcBef>
                <a:spcPts val="100"/>
              </a:spcBef>
            </a:pPr>
            <a:r>
              <a:rPr sz="5000" spc="-1290" dirty="0"/>
              <a:t>PLAN</a:t>
            </a:r>
            <a:r>
              <a:rPr sz="5000" spc="-1275" dirty="0"/>
              <a:t> </a:t>
            </a:r>
            <a:r>
              <a:rPr sz="5000" spc="-1475" dirty="0"/>
              <a:t>OF</a:t>
            </a:r>
            <a:endParaRPr sz="5000"/>
          </a:p>
          <a:p>
            <a:pPr marL="12700">
              <a:lnSpc>
                <a:spcPts val="5400"/>
              </a:lnSpc>
            </a:pPr>
            <a:r>
              <a:rPr sz="5000" spc="-1365" dirty="0"/>
              <a:t>NURSING</a:t>
            </a:r>
            <a:r>
              <a:rPr sz="5000" spc="-1355" dirty="0"/>
              <a:t> </a:t>
            </a:r>
            <a:r>
              <a:rPr sz="5000" spc="-1565" dirty="0"/>
              <a:t>CARE</a:t>
            </a:r>
            <a:endParaRPr sz="5000"/>
          </a:p>
        </p:txBody>
      </p:sp>
      <p:sp>
        <p:nvSpPr>
          <p:cNvPr id="3" name="object 3"/>
          <p:cNvSpPr/>
          <p:nvPr/>
        </p:nvSpPr>
        <p:spPr>
          <a:xfrm>
            <a:off x="3946969" y="0"/>
            <a:ext cx="8225988" cy="6215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27" y="238759"/>
            <a:ext cx="1589405" cy="181800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 marR="5080" algn="just">
              <a:lnSpc>
                <a:spcPct val="80700"/>
              </a:lnSpc>
              <a:spcBef>
                <a:spcPts val="1140"/>
              </a:spcBef>
            </a:pPr>
            <a:r>
              <a:rPr spc="-1160" dirty="0"/>
              <a:t>PLAN </a:t>
            </a:r>
            <a:r>
              <a:rPr spc="-1320" dirty="0"/>
              <a:t>OF </a:t>
            </a:r>
            <a:r>
              <a:rPr spc="-1245" dirty="0"/>
              <a:t> </a:t>
            </a:r>
            <a:r>
              <a:rPr spc="-1360" dirty="0"/>
              <a:t>NU</a:t>
            </a:r>
            <a:r>
              <a:rPr spc="-1365" dirty="0"/>
              <a:t>R</a:t>
            </a:r>
            <a:r>
              <a:rPr spc="-1460" dirty="0"/>
              <a:t>S</a:t>
            </a:r>
            <a:r>
              <a:rPr spc="-130" dirty="0"/>
              <a:t>I</a:t>
            </a:r>
            <a:r>
              <a:rPr spc="-935" dirty="0"/>
              <a:t>NG  </a:t>
            </a:r>
            <a:r>
              <a:rPr spc="-1380" dirty="0"/>
              <a:t>CARE</a:t>
            </a:r>
          </a:p>
        </p:txBody>
      </p:sp>
      <p:sp>
        <p:nvSpPr>
          <p:cNvPr id="3" name="object 3"/>
          <p:cNvSpPr/>
          <p:nvPr/>
        </p:nvSpPr>
        <p:spPr>
          <a:xfrm>
            <a:off x="2974695" y="0"/>
            <a:ext cx="9195968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48588" y="2241804"/>
            <a:ext cx="3695700" cy="183642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 indent="20955" algn="just">
              <a:lnSpc>
                <a:spcPct val="90400"/>
              </a:lnSpc>
              <a:spcBef>
                <a:spcPts val="465"/>
              </a:spcBef>
            </a:pPr>
            <a:r>
              <a:rPr sz="3200" spc="-204" dirty="0">
                <a:latin typeface="Arial"/>
                <a:cs typeface="Arial"/>
              </a:rPr>
              <a:t>Damage </a:t>
            </a:r>
            <a:r>
              <a:rPr sz="3200" spc="-105" dirty="0">
                <a:latin typeface="Arial"/>
                <a:cs typeface="Arial"/>
              </a:rPr>
              <a:t>to </a:t>
            </a:r>
            <a:r>
              <a:rPr sz="3200" spc="-200" dirty="0">
                <a:latin typeface="Arial"/>
                <a:cs typeface="Arial"/>
              </a:rPr>
              <a:t>the </a:t>
            </a:r>
            <a:r>
              <a:rPr sz="3200" spc="-285" dirty="0">
                <a:latin typeface="Arial"/>
                <a:cs typeface="Arial"/>
              </a:rPr>
              <a:t>skin </a:t>
            </a:r>
            <a:r>
              <a:rPr sz="3200" spc="-90" dirty="0">
                <a:latin typeface="Arial"/>
                <a:cs typeface="Arial"/>
              </a:rPr>
              <a:t>or  </a:t>
            </a:r>
            <a:r>
              <a:rPr sz="3200" spc="-100" dirty="0">
                <a:latin typeface="Arial"/>
                <a:cs typeface="Arial"/>
              </a:rPr>
              <a:t>deeper </a:t>
            </a:r>
            <a:r>
              <a:rPr sz="3200" spc="-320" dirty="0">
                <a:latin typeface="Arial"/>
                <a:cs typeface="Arial"/>
              </a:rPr>
              <a:t>tissues </a:t>
            </a:r>
            <a:r>
              <a:rPr sz="3200" spc="-250" dirty="0">
                <a:latin typeface="Arial"/>
                <a:cs typeface="Arial"/>
              </a:rPr>
              <a:t>caused  </a:t>
            </a:r>
            <a:r>
              <a:rPr sz="3200" spc="-90" dirty="0">
                <a:latin typeface="Arial"/>
                <a:cs typeface="Arial"/>
              </a:rPr>
              <a:t>by </a:t>
            </a:r>
            <a:r>
              <a:rPr sz="3200" spc="-375" dirty="0">
                <a:latin typeface="Arial"/>
                <a:cs typeface="Arial"/>
              </a:rPr>
              <a:t>sun, </a:t>
            </a:r>
            <a:r>
              <a:rPr sz="3200" spc="-195" dirty="0">
                <a:latin typeface="Arial"/>
                <a:cs typeface="Arial"/>
              </a:rPr>
              <a:t>hot </a:t>
            </a:r>
            <a:r>
              <a:rPr sz="3200" spc="-160" dirty="0">
                <a:latin typeface="Arial"/>
                <a:cs typeface="Arial"/>
              </a:rPr>
              <a:t>liquids, </a:t>
            </a:r>
            <a:r>
              <a:rPr sz="3200" spc="-70" dirty="0">
                <a:latin typeface="Arial"/>
                <a:cs typeface="Arial"/>
              </a:rPr>
              <a:t>fire,  </a:t>
            </a:r>
            <a:r>
              <a:rPr sz="3200" spc="-110" dirty="0">
                <a:latin typeface="Arial"/>
                <a:cs typeface="Arial"/>
              </a:rPr>
              <a:t>electricity </a:t>
            </a:r>
            <a:r>
              <a:rPr sz="3200" spc="-90" dirty="0">
                <a:latin typeface="Arial"/>
                <a:cs typeface="Arial"/>
              </a:rPr>
              <a:t>or</a:t>
            </a:r>
            <a:r>
              <a:rPr sz="3200" spc="45" dirty="0">
                <a:latin typeface="Arial"/>
                <a:cs typeface="Arial"/>
              </a:rPr>
              <a:t> </a:t>
            </a:r>
            <a:r>
              <a:rPr sz="3200" spc="-254" dirty="0">
                <a:latin typeface="Arial"/>
                <a:cs typeface="Arial"/>
              </a:rPr>
              <a:t>chemicals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58054" y="1107579"/>
            <a:ext cx="5444350" cy="5270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3302" y="510032"/>
            <a:ext cx="11085395" cy="692497"/>
          </a:xfrm>
        </p:spPr>
        <p:txBody>
          <a:bodyPr/>
          <a:lstStyle/>
          <a:p>
            <a:r>
              <a:rPr lang="en-US" dirty="0" smtClean="0"/>
              <a:t>LUKA  BAKAR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600" y="394716"/>
            <a:ext cx="285813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400"/>
              </a:lnSpc>
              <a:spcBef>
                <a:spcPts val="100"/>
              </a:spcBef>
            </a:pPr>
            <a:r>
              <a:rPr sz="5000" spc="-1290" dirty="0"/>
              <a:t>PLAN</a:t>
            </a:r>
            <a:r>
              <a:rPr sz="5000" spc="-1275" dirty="0"/>
              <a:t> </a:t>
            </a:r>
            <a:r>
              <a:rPr sz="5000" spc="-1475" dirty="0"/>
              <a:t>OF</a:t>
            </a:r>
            <a:endParaRPr sz="5000"/>
          </a:p>
          <a:p>
            <a:pPr marL="12700">
              <a:lnSpc>
                <a:spcPts val="5400"/>
              </a:lnSpc>
            </a:pPr>
            <a:r>
              <a:rPr sz="5000" spc="-1365" dirty="0"/>
              <a:t>NURSING</a:t>
            </a:r>
            <a:r>
              <a:rPr sz="5000" spc="-1355" dirty="0"/>
              <a:t> </a:t>
            </a:r>
            <a:r>
              <a:rPr sz="5000" spc="-1565" dirty="0"/>
              <a:t>CARE</a:t>
            </a:r>
            <a:endParaRPr sz="5000"/>
          </a:p>
        </p:txBody>
      </p:sp>
      <p:sp>
        <p:nvSpPr>
          <p:cNvPr id="3" name="object 3"/>
          <p:cNvSpPr/>
          <p:nvPr/>
        </p:nvSpPr>
        <p:spPr>
          <a:xfrm>
            <a:off x="3313188" y="0"/>
            <a:ext cx="8878811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360" y="324103"/>
            <a:ext cx="1589405" cy="181800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 marR="5080" algn="just">
              <a:lnSpc>
                <a:spcPct val="80700"/>
              </a:lnSpc>
              <a:spcBef>
                <a:spcPts val="1140"/>
              </a:spcBef>
            </a:pPr>
            <a:r>
              <a:rPr spc="-1160" dirty="0"/>
              <a:t>PLAN </a:t>
            </a:r>
            <a:r>
              <a:rPr spc="-1320" dirty="0"/>
              <a:t>OF </a:t>
            </a:r>
            <a:r>
              <a:rPr spc="-1245" dirty="0"/>
              <a:t> </a:t>
            </a:r>
            <a:r>
              <a:rPr spc="-1360" dirty="0"/>
              <a:t>NU</a:t>
            </a:r>
            <a:r>
              <a:rPr spc="-1365" dirty="0"/>
              <a:t>R</a:t>
            </a:r>
            <a:r>
              <a:rPr spc="-1460" dirty="0"/>
              <a:t>S</a:t>
            </a:r>
            <a:r>
              <a:rPr spc="-130" dirty="0"/>
              <a:t>I</a:t>
            </a:r>
            <a:r>
              <a:rPr spc="-935" dirty="0"/>
              <a:t>NG  </a:t>
            </a:r>
            <a:r>
              <a:rPr spc="-1380" dirty="0"/>
              <a:t>CARE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91382" y="0"/>
            <a:ext cx="8801100" cy="5156200"/>
            <a:chOff x="3391382" y="0"/>
            <a:chExt cx="8801100" cy="5156200"/>
          </a:xfrm>
        </p:grpSpPr>
        <p:sp>
          <p:nvSpPr>
            <p:cNvPr id="4" name="object 4"/>
            <p:cNvSpPr/>
            <p:nvPr/>
          </p:nvSpPr>
          <p:spPr>
            <a:xfrm>
              <a:off x="3391382" y="0"/>
              <a:ext cx="8800617" cy="3708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91382" y="3746017"/>
              <a:ext cx="8800617" cy="1409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302" y="510032"/>
            <a:ext cx="2583815" cy="1269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895"/>
              </a:lnSpc>
              <a:spcBef>
                <a:spcPts val="100"/>
              </a:spcBef>
            </a:pPr>
            <a:r>
              <a:rPr spc="-1160" dirty="0"/>
              <a:t>PLAN</a:t>
            </a:r>
            <a:r>
              <a:rPr spc="-1140" dirty="0"/>
              <a:t> </a:t>
            </a:r>
            <a:r>
              <a:rPr spc="-1320" dirty="0"/>
              <a:t>OF</a:t>
            </a:r>
          </a:p>
          <a:p>
            <a:pPr marL="12700">
              <a:lnSpc>
                <a:spcPts val="4895"/>
              </a:lnSpc>
            </a:pPr>
            <a:r>
              <a:rPr spc="-1225" dirty="0"/>
              <a:t>NURSING</a:t>
            </a:r>
            <a:r>
              <a:rPr spc="-1205" dirty="0"/>
              <a:t> </a:t>
            </a:r>
            <a:r>
              <a:rPr spc="-1405" dirty="0"/>
              <a:t>CARE</a:t>
            </a:r>
          </a:p>
        </p:txBody>
      </p:sp>
      <p:sp>
        <p:nvSpPr>
          <p:cNvPr id="3" name="object 3"/>
          <p:cNvSpPr/>
          <p:nvPr/>
        </p:nvSpPr>
        <p:spPr>
          <a:xfrm>
            <a:off x="3748595" y="0"/>
            <a:ext cx="8443404" cy="6285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0050" y="0"/>
            <a:ext cx="11391900" cy="6717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2867" y="830580"/>
            <a:ext cx="185229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1160" dirty="0"/>
              <a:t>ETIOLOGI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057147" y="2268219"/>
            <a:ext cx="9616440" cy="3929281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04139" marR="5080" indent="-91440">
              <a:lnSpc>
                <a:spcPts val="2400"/>
              </a:lnSpc>
              <a:spcBef>
                <a:spcPts val="380"/>
              </a:spcBef>
              <a:buClr>
                <a:srgbClr val="99CB38"/>
              </a:buClr>
              <a:buFont typeface="Wingdings"/>
              <a:buChar char=""/>
              <a:tabLst>
                <a:tab pos="309880" algn="l"/>
              </a:tabLst>
            </a:pPr>
            <a:r>
              <a:rPr sz="2200" spc="-265" dirty="0">
                <a:latin typeface="Arial"/>
                <a:cs typeface="Arial"/>
              </a:rPr>
              <a:t>LUKA </a:t>
            </a:r>
            <a:r>
              <a:rPr lang="en-US" sz="2200" spc="-265" dirty="0" smtClean="0">
                <a:latin typeface="Arial"/>
                <a:cs typeface="Arial"/>
              </a:rPr>
              <a:t> </a:t>
            </a:r>
            <a:r>
              <a:rPr sz="2200" spc="-290" dirty="0" smtClean="0">
                <a:latin typeface="Arial"/>
                <a:cs typeface="Arial"/>
              </a:rPr>
              <a:t>BAKAR </a:t>
            </a:r>
            <a:r>
              <a:rPr lang="en-US" sz="2200" spc="-290" dirty="0" smtClean="0">
                <a:latin typeface="Arial"/>
                <a:cs typeface="Arial"/>
              </a:rPr>
              <a:t> </a:t>
            </a:r>
            <a:r>
              <a:rPr sz="2200" spc="-340" dirty="0" smtClean="0">
                <a:latin typeface="Arial"/>
                <a:cs typeface="Arial"/>
              </a:rPr>
              <a:t>TERMAL </a:t>
            </a:r>
            <a:r>
              <a:rPr sz="2200" spc="-130" dirty="0">
                <a:latin typeface="Arial"/>
                <a:cs typeface="Arial"/>
              </a:rPr>
              <a:t>: </a:t>
            </a:r>
            <a:r>
              <a:rPr sz="2200" spc="-60" dirty="0">
                <a:latin typeface="Arial"/>
                <a:cs typeface="Arial"/>
              </a:rPr>
              <a:t>Akibat </a:t>
            </a:r>
            <a:r>
              <a:rPr sz="2200" spc="-45" dirty="0">
                <a:latin typeface="Arial"/>
                <a:cs typeface="Arial"/>
              </a:rPr>
              <a:t>paparan/kontak </a:t>
            </a:r>
            <a:r>
              <a:rPr sz="2200" spc="-150" dirty="0">
                <a:latin typeface="Arial"/>
                <a:cs typeface="Arial"/>
              </a:rPr>
              <a:t>langsung </a:t>
            </a:r>
            <a:r>
              <a:rPr sz="2200" spc="-125" dirty="0">
                <a:latin typeface="Arial"/>
                <a:cs typeface="Arial"/>
              </a:rPr>
              <a:t>dengan </a:t>
            </a:r>
            <a:r>
              <a:rPr sz="2200" spc="-40" dirty="0">
                <a:latin typeface="Arial"/>
                <a:cs typeface="Arial"/>
              </a:rPr>
              <a:t>api, </a:t>
            </a:r>
            <a:r>
              <a:rPr sz="2200" spc="-95" dirty="0">
                <a:latin typeface="Arial"/>
                <a:cs typeface="Arial"/>
              </a:rPr>
              <a:t>cairan </a:t>
            </a:r>
            <a:r>
              <a:rPr sz="2200" spc="-140" dirty="0">
                <a:latin typeface="Arial"/>
                <a:cs typeface="Arial"/>
              </a:rPr>
              <a:t>panas  </a:t>
            </a:r>
            <a:r>
              <a:rPr sz="2200" spc="-204" dirty="0">
                <a:latin typeface="Arial"/>
                <a:cs typeface="Arial"/>
              </a:rPr>
              <a:t>(semi </a:t>
            </a:r>
            <a:r>
              <a:rPr sz="2200" spc="-15" dirty="0">
                <a:latin typeface="Arial"/>
                <a:cs typeface="Arial"/>
              </a:rPr>
              <a:t>padat </a:t>
            </a:r>
            <a:r>
              <a:rPr sz="2200" spc="-90" dirty="0">
                <a:latin typeface="Arial"/>
                <a:cs typeface="Arial"/>
              </a:rPr>
              <a:t>seperti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ter)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99CB38"/>
              </a:buClr>
              <a:buFont typeface="Wingdings"/>
              <a:buChar char=""/>
            </a:pP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99CB38"/>
              </a:buClr>
              <a:buFont typeface="Wingdings"/>
              <a:buChar char=""/>
            </a:pPr>
            <a:endParaRPr sz="2000" dirty="0">
              <a:latin typeface="Arial"/>
              <a:cs typeface="Arial"/>
            </a:endParaRPr>
          </a:p>
          <a:p>
            <a:pPr marL="104139" marR="694055" indent="-91440">
              <a:lnSpc>
                <a:spcPts val="2400"/>
              </a:lnSpc>
              <a:buClr>
                <a:srgbClr val="99CB38"/>
              </a:buClr>
              <a:buFont typeface="Wingdings"/>
              <a:buChar char=""/>
              <a:tabLst>
                <a:tab pos="309880" algn="l"/>
              </a:tabLst>
            </a:pPr>
            <a:r>
              <a:rPr sz="2200" spc="-265" dirty="0">
                <a:latin typeface="Arial"/>
                <a:cs typeface="Arial"/>
              </a:rPr>
              <a:t>LUKA </a:t>
            </a:r>
            <a:r>
              <a:rPr lang="en-US" sz="2200" spc="-265" dirty="0" smtClean="0">
                <a:latin typeface="Arial"/>
                <a:cs typeface="Arial"/>
              </a:rPr>
              <a:t> </a:t>
            </a:r>
            <a:r>
              <a:rPr sz="2200" spc="-290" dirty="0" smtClean="0">
                <a:latin typeface="Arial"/>
                <a:cs typeface="Arial"/>
              </a:rPr>
              <a:t>BAKAR </a:t>
            </a:r>
            <a:r>
              <a:rPr lang="en-US" sz="2200" spc="-290" dirty="0" smtClean="0">
                <a:latin typeface="Arial"/>
                <a:cs typeface="Arial"/>
              </a:rPr>
              <a:t> </a:t>
            </a:r>
            <a:r>
              <a:rPr sz="2200" spc="-160" dirty="0" smtClean="0">
                <a:latin typeface="Arial"/>
                <a:cs typeface="Arial"/>
              </a:rPr>
              <a:t>KIMIA </a:t>
            </a:r>
            <a:r>
              <a:rPr sz="2200" spc="-130" dirty="0">
                <a:latin typeface="Arial"/>
                <a:cs typeface="Arial"/>
              </a:rPr>
              <a:t>: </a:t>
            </a:r>
            <a:r>
              <a:rPr sz="2200" spc="-60" dirty="0">
                <a:latin typeface="Arial"/>
                <a:cs typeface="Arial"/>
              </a:rPr>
              <a:t>Akibat </a:t>
            </a:r>
            <a:r>
              <a:rPr sz="2200" spc="-120" dirty="0">
                <a:latin typeface="Arial"/>
                <a:cs typeface="Arial"/>
              </a:rPr>
              <a:t>kontak </a:t>
            </a:r>
            <a:r>
              <a:rPr sz="2200" spc="-125" dirty="0">
                <a:latin typeface="Arial"/>
                <a:cs typeface="Arial"/>
              </a:rPr>
              <a:t>dengan </a:t>
            </a:r>
            <a:r>
              <a:rPr sz="2200" spc="-190" dirty="0">
                <a:latin typeface="Arial"/>
                <a:cs typeface="Arial"/>
              </a:rPr>
              <a:t>asam </a:t>
            </a:r>
            <a:r>
              <a:rPr sz="2200" spc="-110" dirty="0">
                <a:latin typeface="Arial"/>
                <a:cs typeface="Arial"/>
              </a:rPr>
              <a:t>kuat </a:t>
            </a:r>
            <a:r>
              <a:rPr sz="2200" spc="-75" dirty="0">
                <a:latin typeface="Arial"/>
                <a:cs typeface="Arial"/>
              </a:rPr>
              <a:t>atau </a:t>
            </a:r>
            <a:r>
              <a:rPr sz="2200" spc="-165" dirty="0">
                <a:latin typeface="Arial"/>
                <a:cs typeface="Arial"/>
              </a:rPr>
              <a:t>senyawa </a:t>
            </a:r>
            <a:r>
              <a:rPr sz="2200" spc="-105" dirty="0">
                <a:latin typeface="Arial"/>
                <a:cs typeface="Arial"/>
              </a:rPr>
              <a:t>organic  </a:t>
            </a:r>
            <a:r>
              <a:rPr sz="2200" spc="-120" dirty="0">
                <a:latin typeface="Arial"/>
                <a:cs typeface="Arial"/>
              </a:rPr>
              <a:t>(bahan </a:t>
            </a:r>
            <a:r>
              <a:rPr sz="2200" spc="-145" dirty="0">
                <a:latin typeface="Arial"/>
                <a:cs typeface="Arial"/>
              </a:rPr>
              <a:t>pembersih </a:t>
            </a:r>
            <a:r>
              <a:rPr sz="2200" spc="-175" dirty="0">
                <a:latin typeface="Arial"/>
                <a:cs typeface="Arial"/>
              </a:rPr>
              <a:t>rumah</a:t>
            </a:r>
            <a:r>
              <a:rPr sz="2200" spc="254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tangga)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99CB38"/>
              </a:buClr>
              <a:buFont typeface="Wingdings"/>
              <a:buChar char=""/>
            </a:pP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99CB38"/>
              </a:buClr>
              <a:buFont typeface="Wingdings"/>
              <a:buChar char=""/>
            </a:pPr>
            <a:endParaRPr sz="1850" dirty="0">
              <a:latin typeface="Arial"/>
              <a:cs typeface="Arial"/>
            </a:endParaRPr>
          </a:p>
          <a:p>
            <a:pPr marL="232410" indent="-220345">
              <a:lnSpc>
                <a:spcPct val="100000"/>
              </a:lnSpc>
              <a:spcBef>
                <a:spcPts val="5"/>
              </a:spcBef>
              <a:buClr>
                <a:srgbClr val="99CB38"/>
              </a:buClr>
              <a:buFont typeface="Wingdings"/>
              <a:buChar char=""/>
              <a:tabLst>
                <a:tab pos="233045" algn="l"/>
              </a:tabLst>
            </a:pPr>
            <a:r>
              <a:rPr sz="2200" spc="-265" dirty="0">
                <a:latin typeface="Arial"/>
                <a:cs typeface="Arial"/>
              </a:rPr>
              <a:t>LUKA </a:t>
            </a:r>
            <a:r>
              <a:rPr lang="en-US" sz="2200" spc="-265" dirty="0" smtClean="0">
                <a:latin typeface="Arial"/>
                <a:cs typeface="Arial"/>
              </a:rPr>
              <a:t> </a:t>
            </a:r>
            <a:r>
              <a:rPr sz="2200" spc="-290" dirty="0" smtClean="0">
                <a:latin typeface="Arial"/>
                <a:cs typeface="Arial"/>
              </a:rPr>
              <a:t>BAKAR </a:t>
            </a:r>
            <a:r>
              <a:rPr lang="en-US" sz="2200" spc="-290" dirty="0" smtClean="0">
                <a:latin typeface="Arial"/>
                <a:cs typeface="Arial"/>
              </a:rPr>
              <a:t> </a:t>
            </a:r>
            <a:r>
              <a:rPr sz="2200" spc="-305" dirty="0" smtClean="0">
                <a:latin typeface="Arial"/>
                <a:cs typeface="Arial"/>
              </a:rPr>
              <a:t>LISTRIK </a:t>
            </a:r>
            <a:r>
              <a:rPr sz="2200" spc="-130" dirty="0">
                <a:latin typeface="Arial"/>
                <a:cs typeface="Arial"/>
              </a:rPr>
              <a:t>: </a:t>
            </a:r>
            <a:r>
              <a:rPr sz="2200" spc="-60" dirty="0">
                <a:latin typeface="Arial"/>
                <a:cs typeface="Arial"/>
              </a:rPr>
              <a:t>Akibat </a:t>
            </a:r>
            <a:r>
              <a:rPr sz="2200" spc="-120" dirty="0">
                <a:latin typeface="Arial"/>
                <a:cs typeface="Arial"/>
              </a:rPr>
              <a:t>kontak </a:t>
            </a:r>
            <a:r>
              <a:rPr sz="2200" spc="-125" dirty="0">
                <a:latin typeface="Arial"/>
                <a:cs typeface="Arial"/>
              </a:rPr>
              <a:t>dengan </a:t>
            </a:r>
            <a:r>
              <a:rPr sz="2200" spc="-140" dirty="0">
                <a:latin typeface="Arial"/>
                <a:cs typeface="Arial"/>
              </a:rPr>
              <a:t>panas </a:t>
            </a:r>
            <a:r>
              <a:rPr sz="2200" spc="-85" dirty="0">
                <a:latin typeface="Arial"/>
                <a:cs typeface="Arial"/>
              </a:rPr>
              <a:t>listrik, </a:t>
            </a:r>
            <a:r>
              <a:rPr sz="2200" spc="-105" dirty="0">
                <a:latin typeface="Arial"/>
                <a:cs typeface="Arial"/>
              </a:rPr>
              <a:t>tersambar</a:t>
            </a:r>
            <a:r>
              <a:rPr sz="2200" spc="8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petir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99CB38"/>
              </a:buClr>
              <a:buFont typeface="Wingdings"/>
              <a:buChar char=""/>
            </a:pPr>
            <a:endParaRPr sz="2500" dirty="0">
              <a:latin typeface="Arial"/>
              <a:cs typeface="Arial"/>
            </a:endParaRPr>
          </a:p>
          <a:p>
            <a:pPr marL="309245" indent="-297180">
              <a:lnSpc>
                <a:spcPct val="100000"/>
              </a:lnSpc>
              <a:spcBef>
                <a:spcPts val="1995"/>
              </a:spcBef>
              <a:buClr>
                <a:srgbClr val="99CB38"/>
              </a:buClr>
              <a:buFont typeface="Wingdings"/>
              <a:buChar char=""/>
              <a:tabLst>
                <a:tab pos="309880" algn="l"/>
              </a:tabLst>
            </a:pPr>
            <a:r>
              <a:rPr sz="2200" spc="-265" dirty="0">
                <a:latin typeface="Arial"/>
                <a:cs typeface="Arial"/>
              </a:rPr>
              <a:t>LUKA </a:t>
            </a:r>
            <a:r>
              <a:rPr lang="en-US" sz="2200" spc="-265" dirty="0" smtClean="0">
                <a:latin typeface="Arial"/>
                <a:cs typeface="Arial"/>
              </a:rPr>
              <a:t> </a:t>
            </a:r>
            <a:r>
              <a:rPr sz="2200" spc="-290" dirty="0" smtClean="0">
                <a:latin typeface="Arial"/>
                <a:cs typeface="Arial"/>
              </a:rPr>
              <a:t>BAKAR</a:t>
            </a:r>
            <a:r>
              <a:rPr lang="en-US" sz="2200" spc="-290" dirty="0" smtClean="0">
                <a:latin typeface="Arial"/>
                <a:cs typeface="Arial"/>
              </a:rPr>
              <a:t> </a:t>
            </a:r>
            <a:r>
              <a:rPr sz="2200" spc="-290" dirty="0" smtClean="0">
                <a:latin typeface="Arial"/>
                <a:cs typeface="Arial"/>
              </a:rPr>
              <a:t> </a:t>
            </a:r>
            <a:r>
              <a:rPr sz="2200" spc="-240" dirty="0">
                <a:latin typeface="Arial"/>
                <a:cs typeface="Arial"/>
              </a:rPr>
              <a:t>RADIASI </a:t>
            </a:r>
            <a:r>
              <a:rPr sz="2200" spc="-130" dirty="0">
                <a:latin typeface="Arial"/>
                <a:cs typeface="Arial"/>
              </a:rPr>
              <a:t>: </a:t>
            </a:r>
            <a:r>
              <a:rPr sz="2200" spc="-60" dirty="0">
                <a:latin typeface="Arial"/>
                <a:cs typeface="Arial"/>
              </a:rPr>
              <a:t>Akibat </a:t>
            </a:r>
            <a:r>
              <a:rPr sz="2200" spc="-55" dirty="0">
                <a:latin typeface="Arial"/>
                <a:cs typeface="Arial"/>
              </a:rPr>
              <a:t>paparan </a:t>
            </a:r>
            <a:r>
              <a:rPr sz="2200" spc="-25" dirty="0">
                <a:latin typeface="Arial"/>
                <a:cs typeface="Arial"/>
              </a:rPr>
              <a:t>radioaktif </a:t>
            </a:r>
            <a:r>
              <a:rPr sz="2200" spc="-75" dirty="0">
                <a:latin typeface="Arial"/>
                <a:cs typeface="Arial"/>
              </a:rPr>
              <a:t>atau </a:t>
            </a:r>
            <a:r>
              <a:rPr sz="2200" spc="-105" dirty="0">
                <a:latin typeface="Arial"/>
                <a:cs typeface="Arial"/>
              </a:rPr>
              <a:t>luka </a:t>
            </a:r>
            <a:r>
              <a:rPr sz="2200" spc="-35" dirty="0">
                <a:latin typeface="Arial"/>
                <a:cs typeface="Arial"/>
              </a:rPr>
              <a:t>akibat </a:t>
            </a:r>
            <a:r>
              <a:rPr sz="2200" spc="-135" dirty="0">
                <a:latin typeface="Arial"/>
                <a:cs typeface="Arial"/>
              </a:rPr>
              <a:t>sinar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matahari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2866" y="830580"/>
            <a:ext cx="6440933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000" dirty="0" smtClean="0"/>
              <a:t>MANISFESTASI KLINIS</a:t>
            </a:r>
            <a:endParaRPr sz="5000" dirty="0"/>
          </a:p>
        </p:txBody>
      </p:sp>
      <p:sp>
        <p:nvSpPr>
          <p:cNvPr id="3" name="object 3"/>
          <p:cNvSpPr txBox="1"/>
          <p:nvPr/>
        </p:nvSpPr>
        <p:spPr>
          <a:xfrm>
            <a:off x="1057147" y="2121916"/>
            <a:ext cx="5192395" cy="3860165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547370" indent="-535305">
              <a:lnSpc>
                <a:spcPct val="100000"/>
              </a:lnSpc>
              <a:spcBef>
                <a:spcPts val="1250"/>
              </a:spcBef>
              <a:buClr>
                <a:srgbClr val="99CB38"/>
              </a:buClr>
              <a:buAutoNum type="alphaLcPeriod"/>
              <a:tabLst>
                <a:tab pos="547370" algn="l"/>
                <a:tab pos="548005" algn="l"/>
              </a:tabLst>
            </a:pPr>
            <a:r>
              <a:rPr sz="2200" spc="-65" dirty="0">
                <a:latin typeface="Arial"/>
                <a:cs typeface="Arial"/>
              </a:rPr>
              <a:t>Derajat </a:t>
            </a:r>
            <a:r>
              <a:rPr sz="2200" spc="-95" dirty="0">
                <a:latin typeface="Arial"/>
                <a:cs typeface="Arial"/>
              </a:rPr>
              <a:t>Cedera </a:t>
            </a:r>
            <a:r>
              <a:rPr sz="2200" spc="-170" dirty="0">
                <a:latin typeface="Arial"/>
                <a:cs typeface="Arial"/>
              </a:rPr>
              <a:t>(Cek </a:t>
            </a:r>
            <a:r>
              <a:rPr sz="2200" spc="-30" dirty="0">
                <a:latin typeface="Arial"/>
                <a:cs typeface="Arial"/>
              </a:rPr>
              <a:t>derajat </a:t>
            </a:r>
            <a:r>
              <a:rPr sz="2200" spc="-105" dirty="0">
                <a:latin typeface="Arial"/>
                <a:cs typeface="Arial"/>
              </a:rPr>
              <a:t>luka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bakar)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50"/>
              </a:spcBef>
              <a:buClr>
                <a:srgbClr val="99CB38"/>
              </a:buClr>
              <a:buAutoNum type="alphaLcPeriod"/>
              <a:tabLst>
                <a:tab pos="469265" algn="l"/>
                <a:tab pos="469900" algn="l"/>
              </a:tabLst>
            </a:pPr>
            <a:r>
              <a:rPr sz="2200" spc="-90" dirty="0">
                <a:latin typeface="Arial"/>
                <a:cs typeface="Arial"/>
              </a:rPr>
              <a:t>Hipotermia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80"/>
              </a:spcBef>
              <a:buClr>
                <a:srgbClr val="99CB38"/>
              </a:buClr>
              <a:buAutoNum type="alphaLcPeriod"/>
              <a:tabLst>
                <a:tab pos="469265" algn="l"/>
                <a:tab pos="469900" algn="l"/>
              </a:tabLst>
            </a:pPr>
            <a:r>
              <a:rPr sz="2200" spc="-160" dirty="0">
                <a:latin typeface="Arial"/>
                <a:cs typeface="Arial"/>
              </a:rPr>
              <a:t>Keseimbangan </a:t>
            </a:r>
            <a:r>
              <a:rPr sz="2200" spc="-95" dirty="0">
                <a:latin typeface="Arial"/>
                <a:cs typeface="Arial"/>
              </a:rPr>
              <a:t>cairan </a:t>
            </a:r>
            <a:r>
              <a:rPr sz="2200" spc="-100" dirty="0">
                <a:latin typeface="Arial"/>
                <a:cs typeface="Arial"/>
              </a:rPr>
              <a:t>dan</a:t>
            </a:r>
            <a:r>
              <a:rPr sz="2200" spc="22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elektrolit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055"/>
              </a:spcBef>
              <a:buClr>
                <a:srgbClr val="99CB38"/>
              </a:buClr>
              <a:buAutoNum type="alphaLcPeriod"/>
              <a:tabLst>
                <a:tab pos="469265" algn="l"/>
                <a:tab pos="469900" algn="l"/>
              </a:tabLst>
            </a:pPr>
            <a:r>
              <a:rPr sz="2200" spc="-160" dirty="0">
                <a:latin typeface="Arial"/>
                <a:cs typeface="Arial"/>
              </a:rPr>
              <a:t>Perubahan </a:t>
            </a:r>
            <a:r>
              <a:rPr sz="2200" spc="-15" dirty="0">
                <a:latin typeface="Arial"/>
                <a:cs typeface="Arial"/>
              </a:rPr>
              <a:t>pada</a:t>
            </a:r>
            <a:r>
              <a:rPr sz="2200" spc="114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respirasi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50"/>
              </a:spcBef>
              <a:buClr>
                <a:srgbClr val="99CB38"/>
              </a:buClr>
              <a:buAutoNum type="alphaLcPeriod"/>
              <a:tabLst>
                <a:tab pos="469265" algn="l"/>
                <a:tab pos="469900" algn="l"/>
              </a:tabLst>
            </a:pPr>
            <a:r>
              <a:rPr sz="2200" spc="-175" dirty="0">
                <a:latin typeface="Arial"/>
                <a:cs typeface="Arial"/>
              </a:rPr>
              <a:t>Menurunnya  </a:t>
            </a:r>
            <a:r>
              <a:rPr sz="2200" spc="-165" dirty="0">
                <a:latin typeface="Arial"/>
                <a:cs typeface="Arial"/>
              </a:rPr>
              <a:t>curah</a:t>
            </a:r>
            <a:r>
              <a:rPr sz="2200" spc="-305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jantung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55"/>
              </a:spcBef>
              <a:buClr>
                <a:srgbClr val="99CB38"/>
              </a:buClr>
              <a:buAutoNum type="alphaLcPeriod"/>
              <a:tabLst>
                <a:tab pos="469265" algn="l"/>
                <a:tab pos="469900" algn="l"/>
              </a:tabLst>
            </a:pPr>
            <a:r>
              <a:rPr sz="2200" spc="-65" dirty="0">
                <a:latin typeface="Arial"/>
                <a:cs typeface="Arial"/>
              </a:rPr>
              <a:t>Nyeri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75"/>
              </a:spcBef>
              <a:buClr>
                <a:srgbClr val="99CB38"/>
              </a:buClr>
              <a:buAutoNum type="alphaLcPeriod"/>
              <a:tabLst>
                <a:tab pos="469265" algn="l"/>
                <a:tab pos="469900" algn="l"/>
              </a:tabLst>
            </a:pPr>
            <a:r>
              <a:rPr sz="2200" spc="-100" dirty="0">
                <a:latin typeface="Arial"/>
                <a:cs typeface="Arial"/>
              </a:rPr>
              <a:t>Terjadi </a:t>
            </a:r>
            <a:r>
              <a:rPr sz="2200" spc="-105" dirty="0">
                <a:latin typeface="Arial"/>
                <a:cs typeface="Arial"/>
              </a:rPr>
              <a:t>perubahan</a:t>
            </a:r>
            <a:r>
              <a:rPr sz="2200" spc="100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kesadaran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055"/>
              </a:spcBef>
              <a:buClr>
                <a:srgbClr val="99CB38"/>
              </a:buClr>
              <a:buAutoNum type="alphaLcPeriod"/>
              <a:tabLst>
                <a:tab pos="469265" algn="l"/>
                <a:tab pos="469900" algn="l"/>
              </a:tabLst>
            </a:pPr>
            <a:r>
              <a:rPr sz="2200" spc="-160" dirty="0">
                <a:latin typeface="Arial"/>
                <a:cs typeface="Arial"/>
              </a:rPr>
              <a:t>Perubahan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5" dirty="0">
                <a:latin typeface="Arial"/>
                <a:cs typeface="Arial"/>
              </a:rPr>
              <a:t>Psikologis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90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" y="0"/>
            <a:ext cx="120777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2866" y="494791"/>
            <a:ext cx="5145533" cy="18235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910"/>
              </a:lnSpc>
              <a:spcBef>
                <a:spcPts val="100"/>
              </a:spcBef>
            </a:pPr>
            <a:r>
              <a:rPr lang="en-US" sz="4500" spc="-1205" dirty="0" smtClean="0">
                <a:solidFill>
                  <a:srgbClr val="0D0D0D"/>
                </a:solidFill>
                <a:latin typeface="Arial"/>
                <a:cs typeface="Arial"/>
              </a:rPr>
              <a:t>TISSUES</a:t>
            </a:r>
            <a:endParaRPr sz="4500" dirty="0" smtClean="0">
              <a:latin typeface="Arial"/>
              <a:cs typeface="Arial"/>
            </a:endParaRPr>
          </a:p>
          <a:p>
            <a:pPr marL="12700" marR="523240">
              <a:lnSpc>
                <a:spcPct val="79600"/>
              </a:lnSpc>
              <a:spcBef>
                <a:spcPts val="610"/>
              </a:spcBef>
            </a:pPr>
            <a:r>
              <a:rPr sz="4500" spc="-1170" dirty="0" smtClean="0">
                <a:solidFill>
                  <a:srgbClr val="0D0D0D"/>
                </a:solidFill>
                <a:latin typeface="Arial"/>
                <a:cs typeface="Arial"/>
              </a:rPr>
              <a:t>INVOLVED </a:t>
            </a:r>
            <a:r>
              <a:rPr sz="4500" spc="-710" dirty="0" smtClean="0">
                <a:solidFill>
                  <a:srgbClr val="0D0D0D"/>
                </a:solidFill>
                <a:latin typeface="Arial"/>
                <a:cs typeface="Arial"/>
              </a:rPr>
              <a:t>IN  </a:t>
            </a:r>
            <a:r>
              <a:rPr sz="4500" spc="-1400" dirty="0" smtClean="0">
                <a:solidFill>
                  <a:srgbClr val="0D0D0D"/>
                </a:solidFill>
                <a:latin typeface="Arial"/>
                <a:cs typeface="Arial"/>
              </a:rPr>
              <a:t>BURNS</a:t>
            </a:r>
            <a:r>
              <a:rPr sz="4500" spc="-254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4500" spc="-1320" dirty="0" smtClean="0">
                <a:solidFill>
                  <a:srgbClr val="0D0D0D"/>
                </a:solidFill>
                <a:latin typeface="Arial"/>
                <a:cs typeface="Arial"/>
              </a:rPr>
              <a:t>OF</a:t>
            </a:r>
            <a:endParaRPr sz="4500" dirty="0" smtClean="0">
              <a:latin typeface="Arial"/>
              <a:cs typeface="Arial"/>
            </a:endParaRPr>
          </a:p>
          <a:p>
            <a:pPr marL="12700">
              <a:lnSpc>
                <a:spcPts val="4295"/>
              </a:lnSpc>
            </a:pPr>
            <a:r>
              <a:rPr sz="4500" spc="-1190" dirty="0" smtClean="0">
                <a:solidFill>
                  <a:srgbClr val="0D0D0D"/>
                </a:solidFill>
                <a:latin typeface="Arial"/>
                <a:cs typeface="Arial"/>
              </a:rPr>
              <a:t>VARIOUS</a:t>
            </a:r>
            <a:r>
              <a:rPr sz="4500" spc="-1140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4500" spc="-1320" dirty="0" smtClean="0">
                <a:solidFill>
                  <a:srgbClr val="0D0D0D"/>
                </a:solidFill>
                <a:latin typeface="Arial"/>
                <a:cs typeface="Arial"/>
              </a:rPr>
              <a:t>DEPTH</a:t>
            </a:r>
            <a:endParaRPr sz="45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19365" y="0"/>
            <a:ext cx="4186063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2867" y="525780"/>
            <a:ext cx="2550795" cy="139700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1260"/>
              </a:spcBef>
            </a:pPr>
            <a:r>
              <a:rPr sz="5000" spc="-1485" dirty="0"/>
              <a:t>ZONES</a:t>
            </a:r>
            <a:r>
              <a:rPr sz="5000" spc="-300" dirty="0"/>
              <a:t> </a:t>
            </a:r>
            <a:r>
              <a:rPr sz="5000" spc="-1475" dirty="0"/>
              <a:t>OF </a:t>
            </a:r>
            <a:r>
              <a:rPr sz="5000" spc="-1380" dirty="0"/>
              <a:t> </a:t>
            </a:r>
            <a:r>
              <a:rPr sz="5000" spc="-1550" dirty="0"/>
              <a:t>BURN</a:t>
            </a:r>
            <a:r>
              <a:rPr sz="5000" spc="-360" dirty="0"/>
              <a:t> </a:t>
            </a:r>
            <a:r>
              <a:rPr sz="5000" spc="-1215" dirty="0"/>
              <a:t>INJURY</a:t>
            </a:r>
            <a:endParaRPr sz="5000"/>
          </a:p>
        </p:txBody>
      </p:sp>
      <p:sp>
        <p:nvSpPr>
          <p:cNvPr id="3" name="object 3"/>
          <p:cNvSpPr/>
          <p:nvPr/>
        </p:nvSpPr>
        <p:spPr>
          <a:xfrm>
            <a:off x="5301488" y="491148"/>
            <a:ext cx="5613400" cy="5631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2867" y="324103"/>
            <a:ext cx="3634104" cy="181800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 marR="5080" algn="just">
              <a:lnSpc>
                <a:spcPct val="80700"/>
              </a:lnSpc>
              <a:spcBef>
                <a:spcPts val="1140"/>
              </a:spcBef>
            </a:pPr>
            <a:r>
              <a:rPr spc="-1365" dirty="0"/>
              <a:t>ASESSMENT</a:t>
            </a:r>
            <a:r>
              <a:rPr spc="-250" dirty="0"/>
              <a:t> </a:t>
            </a:r>
            <a:r>
              <a:rPr spc="-1320" dirty="0"/>
              <a:t>OF</a:t>
            </a:r>
            <a:r>
              <a:rPr spc="-250" dirty="0"/>
              <a:t> </a:t>
            </a:r>
            <a:r>
              <a:rPr spc="-1390" dirty="0"/>
              <a:t>BURN </a:t>
            </a:r>
            <a:r>
              <a:rPr spc="-1240" dirty="0"/>
              <a:t> </a:t>
            </a:r>
            <a:r>
              <a:rPr spc="-1010" dirty="0"/>
              <a:t>INJURY: </a:t>
            </a:r>
            <a:r>
              <a:rPr spc="-1235" dirty="0"/>
              <a:t>TOTAL </a:t>
            </a:r>
            <a:r>
              <a:rPr spc="-1360" dirty="0"/>
              <a:t>BODY </a:t>
            </a:r>
            <a:r>
              <a:rPr spc="-1215" dirty="0"/>
              <a:t> </a:t>
            </a:r>
            <a:r>
              <a:rPr spc="-1410" dirty="0"/>
              <a:t>SURFACE</a:t>
            </a:r>
            <a:r>
              <a:rPr spc="-250" dirty="0"/>
              <a:t> </a:t>
            </a:r>
            <a:r>
              <a:rPr spc="-1255" dirty="0"/>
              <a:t>AREA</a:t>
            </a:r>
          </a:p>
        </p:txBody>
      </p:sp>
      <p:sp>
        <p:nvSpPr>
          <p:cNvPr id="3" name="object 3"/>
          <p:cNvSpPr/>
          <p:nvPr/>
        </p:nvSpPr>
        <p:spPr>
          <a:xfrm>
            <a:off x="6747441" y="0"/>
            <a:ext cx="4696813" cy="6804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419</Words>
  <Application>Microsoft Office PowerPoint</Application>
  <PresentationFormat>Widescreen</PresentationFormat>
  <Paragraphs>80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PowerPoint Presentation</vt:lpstr>
      <vt:lpstr>LUKA  BAKAR</vt:lpstr>
      <vt:lpstr>ETIOLOGI</vt:lpstr>
      <vt:lpstr>MANISFESTASI KLINIS</vt:lpstr>
      <vt:lpstr>PowerPoint Presentation</vt:lpstr>
      <vt:lpstr>PowerPoint Presentation</vt:lpstr>
      <vt:lpstr>PowerPoint Presentation</vt:lpstr>
      <vt:lpstr>ZONES OF  BURN INJURY</vt:lpstr>
      <vt:lpstr>ASESSMENT OF BURN  INJURY: TOTAL BODY  SURFACE AREA</vt:lpstr>
      <vt:lpstr>PowerPoint Presentation</vt:lpstr>
      <vt:lpstr>PHYSIOLOGY/PATOPHYSIOLOGY</vt:lpstr>
      <vt:lpstr>PATOFISIOLOGI</vt:lpstr>
      <vt:lpstr>PENATALAKSANAAN</vt:lpstr>
      <vt:lpstr>PENATALAKSANAAN LUKA BAKAR MAYOR</vt:lpstr>
      <vt:lpstr>MASALAH KEPERAWATAN FASE RESUSITATIF</vt:lpstr>
      <vt:lpstr>MASALAH KEPERAWATAN FASE AKUT</vt:lpstr>
      <vt:lpstr>MASALAH KEPERAWATAN FASE REHABILITASI</vt:lpstr>
      <vt:lpstr>PLAN OF NURSING CARE</vt:lpstr>
      <vt:lpstr>PLAN OF  NURSING  CARE</vt:lpstr>
      <vt:lpstr>PLAN OF NURSING CARE</vt:lpstr>
      <vt:lpstr>PLAN OF  NURSING  CARE</vt:lpstr>
      <vt:lpstr>PLAN OF NURSING CARE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account</cp:lastModifiedBy>
  <cp:revision>2</cp:revision>
  <dcterms:created xsi:type="dcterms:W3CDTF">2023-09-19T12:16:52Z</dcterms:created>
  <dcterms:modified xsi:type="dcterms:W3CDTF">2023-09-19T12:34:59Z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2020-10-21T00:00:00Z</vt:filetime>
  </property>
  <property fmtid="{D5CDD505-2E9C-101B-9397-08002B2CF9AE}" pid="3" name="LastSaved">
    <vt:filetime>2023-09-19T00:00:00Z</vt:filetime>
  </property>
</Properties>
</file>