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32"/>
  </p:notesMasterIdLst>
  <p:sldIdLst>
    <p:sldId id="256" r:id="rId5"/>
    <p:sldId id="257" r:id="rId6"/>
    <p:sldId id="258" r:id="rId7"/>
    <p:sldId id="325" r:id="rId8"/>
    <p:sldId id="326" r:id="rId9"/>
    <p:sldId id="327" r:id="rId10"/>
    <p:sldId id="328" r:id="rId11"/>
    <p:sldId id="329" r:id="rId12"/>
    <p:sldId id="350" r:id="rId13"/>
    <p:sldId id="330" r:id="rId14"/>
    <p:sldId id="331" r:id="rId15"/>
    <p:sldId id="351" r:id="rId16"/>
    <p:sldId id="333" r:id="rId17"/>
    <p:sldId id="334" r:id="rId18"/>
    <p:sldId id="332" r:id="rId19"/>
    <p:sldId id="335" r:id="rId20"/>
    <p:sldId id="336" r:id="rId21"/>
    <p:sldId id="337" r:id="rId22"/>
    <p:sldId id="338" r:id="rId23"/>
    <p:sldId id="339" r:id="rId24"/>
    <p:sldId id="274" r:id="rId25"/>
    <p:sldId id="342" r:id="rId26"/>
    <p:sldId id="343" r:id="rId27"/>
    <p:sldId id="344" r:id="rId28"/>
    <p:sldId id="345" r:id="rId29"/>
    <p:sldId id="346" r:id="rId30"/>
    <p:sldId id="34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988"/>
  </p:normalViewPr>
  <p:slideViewPr>
    <p:cSldViewPr snapToGrid="0" snapToObjects="1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8B0DE-7908-3847-A217-4A1AA06D369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1846-355A-224A-BB9F-E059ECED5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3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g8b52b4d0f2_4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5" name="Google Shape;2795;g8b52b4d0f2_4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9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9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827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5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6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numbers">
  <p:cSld name="Title + big numbers">
    <p:bg>
      <p:bgPr>
        <a:solidFill>
          <a:srgbClr val="E4EDFD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title" hasCustomPrompt="1"/>
          </p:nvPr>
        </p:nvSpPr>
        <p:spPr>
          <a:xfrm>
            <a:off x="961151" y="3047200"/>
            <a:ext cx="331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 idx="2" hasCustomPrompt="1"/>
          </p:nvPr>
        </p:nvSpPr>
        <p:spPr>
          <a:xfrm>
            <a:off x="4437587" y="3047200"/>
            <a:ext cx="331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29" name="Google Shape;229;p20"/>
          <p:cNvSpPr txBox="1">
            <a:spLocks noGrp="1"/>
          </p:cNvSpPr>
          <p:nvPr>
            <p:ph type="title" idx="3" hasCustomPrompt="1"/>
          </p:nvPr>
        </p:nvSpPr>
        <p:spPr>
          <a:xfrm>
            <a:off x="7893403" y="3047200"/>
            <a:ext cx="331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30" name="Google Shape;230;p20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"/>
          </p:nvPr>
        </p:nvSpPr>
        <p:spPr>
          <a:xfrm>
            <a:off x="974400" y="4591800"/>
            <a:ext cx="3316800" cy="10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5"/>
          </p:nvPr>
        </p:nvSpPr>
        <p:spPr>
          <a:xfrm>
            <a:off x="4444117" y="4591800"/>
            <a:ext cx="3316800" cy="10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6"/>
          </p:nvPr>
        </p:nvSpPr>
        <p:spPr>
          <a:xfrm>
            <a:off x="7913833" y="4591800"/>
            <a:ext cx="3316800" cy="10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1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277588-1790-7D45-B83C-7963E68086C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FA42E-6FAF-304C-ACBB-5A36B1ED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07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2F5C93-76B3-624C-BF5D-FE164E66F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947" y="908825"/>
            <a:ext cx="10623666" cy="1291590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ASKEP PRESSURE ULCER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EA9F5BE9-E305-D84D-9BA0-07725058F8E5}"/>
              </a:ext>
            </a:extLst>
          </p:cNvPr>
          <p:cNvSpPr txBox="1">
            <a:spLocks/>
          </p:cNvSpPr>
          <p:nvPr/>
        </p:nvSpPr>
        <p:spPr>
          <a:xfrm>
            <a:off x="5834218" y="6424300"/>
            <a:ext cx="8915399" cy="544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 descr="Pressure ulcer staging | Nurse, Geriatric nursing, Wound care n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80" y="2203874"/>
            <a:ext cx="4166080" cy="32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7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45EFD-6E93-C04B-ABD7-F379D7D0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EE1279-7E09-C549-B801-C04CC4418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STADIUM III: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penuh.Lemak</a:t>
            </a:r>
            <a:r>
              <a:rPr lang="en-US" dirty="0"/>
              <a:t> </a:t>
            </a:r>
            <a:r>
              <a:rPr lang="en-US" dirty="0" err="1"/>
              <a:t>subkutan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, tendon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terkena.Slough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mengaburkan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terowongan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B289FA-DDDF-6445-8557-FD4C2DB3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3318458"/>
            <a:ext cx="6643688" cy="26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2E95B-BEAE-FB41-AE2A-CEF5B986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F7475E-CE32-A44F-B43A-C00AAFAE8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STADIUM IV: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, tendon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otot.Slough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eschar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.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terowongan.Kedalaman</a:t>
            </a:r>
            <a:r>
              <a:rPr lang="en-US" dirty="0"/>
              <a:t> </a:t>
            </a:r>
            <a:r>
              <a:rPr lang="en-US" dirty="0" err="1"/>
              <a:t>ulkus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stadium IV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anatomi</a:t>
            </a:r>
            <a:endParaRPr lang="en-ID" dirty="0"/>
          </a:p>
          <a:p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4FA121-812B-1D40-B47D-2A327726F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23" y="3758504"/>
            <a:ext cx="6374130" cy="24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330542-ED2A-3245-9CA3-DD51E810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0" y="467450"/>
            <a:ext cx="10580370" cy="52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9ACDC6-05E2-A846-9C77-4BB09E5E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200" b="1" dirty="0"/>
              <a:t>NPUAP/EPUAP pressure ulcer, </a:t>
            </a:r>
            <a:r>
              <a:rPr lang="en-ID" sz="3200" b="1" dirty="0" err="1"/>
              <a:t>tahun</a:t>
            </a:r>
            <a:r>
              <a:rPr lang="en-ID" sz="3200" b="1" dirty="0"/>
              <a:t> 2014 </a:t>
            </a:r>
            <a:r>
              <a:rPr lang="en-ID" sz="3200" b="1" dirty="0" err="1"/>
              <a:t>ada</a:t>
            </a:r>
            <a:r>
              <a:rPr lang="en-ID" sz="3200" b="1" dirty="0"/>
              <a:t> </a:t>
            </a:r>
            <a:r>
              <a:rPr lang="en-ID" sz="3200" b="1" dirty="0" err="1"/>
              <a:t>tambahan</a:t>
            </a:r>
            <a:r>
              <a:rPr lang="en-ID" sz="3200" b="1" dirty="0"/>
              <a:t> 2 </a:t>
            </a:r>
            <a:r>
              <a:rPr lang="en-ID" sz="3200" b="1" dirty="0" err="1"/>
              <a:t>klasifikasi</a:t>
            </a:r>
            <a:r>
              <a:rPr lang="en-ID" sz="3200" b="1" dirty="0"/>
              <a:t>, </a:t>
            </a:r>
            <a:r>
              <a:rPr lang="en-ID" sz="3200" b="1" dirty="0" err="1"/>
              <a:t>yaitu</a:t>
            </a:r>
            <a:r>
              <a:rPr lang="en-ID" sz="3200" b="1" dirty="0"/>
              <a:t> : </a:t>
            </a:r>
            <a:br>
              <a:rPr lang="en-ID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E1A925-1637-5D4E-AE43-01044623E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i="1" dirty="0"/>
              <a:t>Suspected Deep Tissue Injury</a:t>
            </a:r>
            <a:r>
              <a:rPr lang="en-ID" dirty="0"/>
              <a:t>: Luka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berwarna</a:t>
            </a:r>
            <a:r>
              <a:rPr lang="en-ID" dirty="0"/>
              <a:t> </a:t>
            </a:r>
            <a:r>
              <a:rPr lang="en-ID" dirty="0" err="1"/>
              <a:t>ungu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merah</a:t>
            </a:r>
            <a:r>
              <a:rPr lang="en-ID" dirty="0"/>
              <a:t> </a:t>
            </a:r>
            <a:r>
              <a:rPr lang="en-ID" dirty="0" err="1"/>
              <a:t>tua</a:t>
            </a:r>
            <a:r>
              <a:rPr lang="en-ID" dirty="0"/>
              <a:t> pada area yang </a:t>
            </a:r>
            <a:r>
              <a:rPr lang="en-ID" dirty="0" err="1"/>
              <a:t>terlokalisir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warna</a:t>
            </a:r>
            <a:r>
              <a:rPr lang="en-ID" dirty="0"/>
              <a:t> pada </a:t>
            </a:r>
            <a:r>
              <a:rPr lang="en-ID" dirty="0" err="1"/>
              <a:t>kulit</a:t>
            </a:r>
            <a:r>
              <a:rPr lang="en-ID" dirty="0"/>
              <a:t> yang </a:t>
            </a:r>
            <a:r>
              <a:rPr lang="en-ID" dirty="0" err="1"/>
              <a:t>utuh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bullae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akumulasi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pergeseran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/>
            </a:r>
            <a:br>
              <a:rPr lang="en-ID" dirty="0"/>
            </a:br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02E59-BBF9-1A4A-BB6E-C7EFD492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490" y="3470275"/>
            <a:ext cx="7366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E95D3-AB65-3140-A558-FF1B236C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dirty="0"/>
              <a:t>NPUAP/EPUAP pressure ulcer, </a:t>
            </a:r>
            <a:r>
              <a:rPr lang="en-ID" sz="3200" b="1" dirty="0" err="1"/>
              <a:t>tahun</a:t>
            </a:r>
            <a:r>
              <a:rPr lang="en-ID" sz="3200" b="1" dirty="0"/>
              <a:t> 2014 </a:t>
            </a:r>
            <a:r>
              <a:rPr lang="en-ID" sz="3200" b="1" dirty="0" err="1"/>
              <a:t>ada</a:t>
            </a:r>
            <a:r>
              <a:rPr lang="en-ID" sz="3200" b="1" dirty="0"/>
              <a:t> </a:t>
            </a:r>
            <a:r>
              <a:rPr lang="en-ID" sz="3200" b="1" dirty="0" err="1"/>
              <a:t>tambahan</a:t>
            </a:r>
            <a:r>
              <a:rPr lang="en-ID" sz="3200" b="1" dirty="0"/>
              <a:t> 2 </a:t>
            </a:r>
            <a:r>
              <a:rPr lang="en-ID" sz="3200" b="1" dirty="0" err="1"/>
              <a:t>klasifikasi</a:t>
            </a:r>
            <a:r>
              <a:rPr lang="en-ID" sz="3200" b="1" dirty="0"/>
              <a:t>, </a:t>
            </a:r>
            <a:r>
              <a:rPr lang="en-ID" sz="3200" b="1" dirty="0" err="1"/>
              <a:t>yaitu</a:t>
            </a:r>
            <a:r>
              <a:rPr lang="en-ID" sz="3200" b="1" dirty="0"/>
              <a:t> 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EA9922-C7D0-AB42-9F30-FE158F80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Unstageable :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subkutan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tertutup</a:t>
            </a:r>
            <a:r>
              <a:rPr lang="en-ID" dirty="0"/>
              <a:t> oleh </a:t>
            </a:r>
            <a:r>
              <a:rPr lang="en-ID" dirty="0" err="1"/>
              <a:t>slaf</a:t>
            </a:r>
            <a:r>
              <a:rPr lang="en-ID" dirty="0"/>
              <a:t> (</a:t>
            </a:r>
            <a:r>
              <a:rPr lang="en-ID" dirty="0" err="1"/>
              <a:t>kuning</a:t>
            </a:r>
            <a:r>
              <a:rPr lang="en-ID" dirty="0"/>
              <a:t>, </a:t>
            </a:r>
            <a:r>
              <a:rPr lang="en-ID" dirty="0" err="1"/>
              <a:t>abu</a:t>
            </a:r>
            <a:r>
              <a:rPr lang="en-ID" dirty="0"/>
              <a:t>- </a:t>
            </a:r>
            <a:r>
              <a:rPr lang="en-ID" dirty="0" err="1"/>
              <a:t>abu</a:t>
            </a:r>
            <a:r>
              <a:rPr lang="en-ID" dirty="0"/>
              <a:t>, </a:t>
            </a:r>
            <a:r>
              <a:rPr lang="en-ID" dirty="0" err="1"/>
              <a:t>hijau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coklat</a:t>
            </a:r>
            <a:r>
              <a:rPr lang="en-ID" dirty="0"/>
              <a:t>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ekhsar</a:t>
            </a:r>
            <a:r>
              <a:rPr lang="en-ID" dirty="0"/>
              <a:t> pada </a:t>
            </a:r>
            <a:r>
              <a:rPr lang="en-ID" dirty="0" err="1"/>
              <a:t>bantalan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(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). Luka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dan oleh </a:t>
            </a:r>
            <a:r>
              <a:rPr lang="en-ID" dirty="0" err="1"/>
              <a:t>sebab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stadium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. </a:t>
            </a:r>
            <a:r>
              <a:rPr lang="en-ID" dirty="0" err="1"/>
              <a:t>Ekshar</a:t>
            </a:r>
            <a:r>
              <a:rPr lang="en-ID" dirty="0"/>
              <a:t> yang </a:t>
            </a:r>
            <a:r>
              <a:rPr lang="en-ID" dirty="0" err="1"/>
              <a:t>stabil</a:t>
            </a:r>
            <a:r>
              <a:rPr lang="en-ID" dirty="0"/>
              <a:t> (</a:t>
            </a:r>
            <a:r>
              <a:rPr lang="en-ID" dirty="0" err="1"/>
              <a:t>kering</a:t>
            </a:r>
            <a:r>
              <a:rPr lang="en-ID" dirty="0"/>
              <a:t>, </a:t>
            </a:r>
            <a:r>
              <a:rPr lang="en-ID" dirty="0" err="1"/>
              <a:t>lengket</a:t>
            </a:r>
            <a:r>
              <a:rPr lang="en-ID" dirty="0"/>
              <a:t>, intact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utuh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eritema</a:t>
            </a:r>
            <a:r>
              <a:rPr lang="en-ID" dirty="0"/>
              <a:t>) </a:t>
            </a:r>
          </a:p>
          <a:p>
            <a:pPr marL="0" indent="0">
              <a:buNone/>
            </a:pPr>
            <a:r>
              <a:rPr lang="en-ID" dirty="0"/>
              <a:t/>
            </a:r>
            <a:br>
              <a:rPr lang="en-ID" dirty="0"/>
            </a:br>
            <a:endParaRPr lang="en-ID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D68675-5BE2-4247-87AB-C12B8D3A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0" y="4001294"/>
            <a:ext cx="67818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E394BE-2FA4-DF46-B038-46AE6253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LOKASI TERJADINYA </a:t>
            </a:r>
            <a:r>
              <a:rPr lang="en-US" b="1" dirty="0" smtClean="0"/>
              <a:t>LUKA </a:t>
            </a:r>
            <a:r>
              <a:rPr lang="en-US" b="1" dirty="0"/>
              <a:t>PRESSURE ULCER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AB60996-6E08-5A40-815D-ADDCE76DF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50" y="2390588"/>
            <a:ext cx="4240397" cy="41957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CB9909-B6B0-4647-84EF-211EE4B0723B}"/>
              </a:ext>
            </a:extLst>
          </p:cNvPr>
          <p:cNvSpPr/>
          <p:nvPr/>
        </p:nvSpPr>
        <p:spPr>
          <a:xfrm>
            <a:off x="838200" y="1966228"/>
            <a:ext cx="4299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>
                <a:latin typeface="Times New Roman" panose="02020603050405020304" pitchFamily="18" charset="0"/>
              </a:rPr>
              <a:t>Risiko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kejadian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luka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tekan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bedasarkan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lokasi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adalah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sebagai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berikut</a:t>
            </a:r>
            <a:r>
              <a:rPr lang="en-ID" b="1" dirty="0">
                <a:latin typeface="Times New Roman" panose="02020603050405020304" pitchFamily="18" charset="0"/>
              </a:rPr>
              <a:t> : </a:t>
            </a:r>
            <a:endParaRPr lang="en-ID" b="1" dirty="0"/>
          </a:p>
          <a:p>
            <a:pPr>
              <a:buFont typeface="+mj-lt"/>
              <a:buAutoNum type="arabicPeriod"/>
            </a:pPr>
            <a:r>
              <a:rPr lang="en-ID" dirty="0">
                <a:latin typeface="Times New Roman" panose="02020603050405020304" pitchFamily="18" charset="0"/>
              </a:rPr>
              <a:t>Siku 8,8 % </a:t>
            </a:r>
          </a:p>
          <a:p>
            <a:pPr>
              <a:buFont typeface="+mj-lt"/>
              <a:buAutoNum type="arabicPeriod"/>
            </a:pPr>
            <a:r>
              <a:rPr lang="en-ID" dirty="0">
                <a:latin typeface="Times New Roman" panose="02020603050405020304" pitchFamily="18" charset="0"/>
              </a:rPr>
              <a:t>Sacrum 32,6 % </a:t>
            </a:r>
          </a:p>
          <a:p>
            <a:pPr>
              <a:buFont typeface="+mj-lt"/>
              <a:buAutoNum type="arabicPeriod"/>
            </a:pPr>
            <a:r>
              <a:rPr lang="en-ID" dirty="0">
                <a:latin typeface="Times New Roman" panose="02020603050405020304" pitchFamily="18" charset="0"/>
              </a:rPr>
              <a:t>Buttock 11,4 % </a:t>
            </a:r>
          </a:p>
          <a:p>
            <a:pPr>
              <a:buFont typeface="+mj-lt"/>
              <a:buAutoNum type="arabicPeriod"/>
            </a:pPr>
            <a:r>
              <a:rPr lang="en-ID" dirty="0" err="1">
                <a:latin typeface="Times New Roman" panose="02020603050405020304" pitchFamily="18" charset="0"/>
              </a:rPr>
              <a:t>Tronchanter</a:t>
            </a:r>
            <a:r>
              <a:rPr lang="en-ID" dirty="0">
                <a:latin typeface="Times New Roman" panose="02020603050405020304" pitchFamily="18" charset="0"/>
              </a:rPr>
              <a:t> 8,3 % </a:t>
            </a:r>
          </a:p>
          <a:p>
            <a:pPr>
              <a:buFont typeface="+mj-lt"/>
              <a:buAutoNum type="arabicPeriod"/>
            </a:pPr>
            <a:r>
              <a:rPr lang="en-ID" dirty="0">
                <a:latin typeface="Times New Roman" panose="02020603050405020304" pitchFamily="18" charset="0"/>
              </a:rPr>
              <a:t>Ankles 9,1 % </a:t>
            </a:r>
          </a:p>
          <a:p>
            <a:pPr>
              <a:buFont typeface="+mj-lt"/>
              <a:buAutoNum type="arabicPeriod"/>
            </a:pPr>
            <a:r>
              <a:rPr lang="en-ID" dirty="0">
                <a:latin typeface="Times New Roman" panose="02020603050405020304" pitchFamily="18" charset="0"/>
              </a:rPr>
              <a:t>Heels 29,7 %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91C7A1-C4A5-0143-84DA-863376EB8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003" y="2133600"/>
            <a:ext cx="3711997" cy="44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6D3988-553A-624F-AD38-6443CE2D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PENCEGAHAN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F1981B-1A9C-E74A-B4D7-FBA92E13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KAJI FAKTOR RESIKO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Kaji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tirah</a:t>
            </a:r>
            <a:r>
              <a:rPr lang="en-ID" dirty="0"/>
              <a:t> baring lama yang </a:t>
            </a:r>
            <a:r>
              <a:rPr lang="en-ID" dirty="0" err="1"/>
              <a:t>beresiko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Skala Braden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Perbaiki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memasukan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: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rapuh</a:t>
            </a:r>
            <a:r>
              <a:rPr lang="en-ID" dirty="0"/>
              <a:t>, </a:t>
            </a:r>
            <a:r>
              <a:rPr lang="en-ID" dirty="0" err="1"/>
              <a:t>Kaji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derajat</a:t>
            </a:r>
            <a:r>
              <a:rPr lang="en-ID" dirty="0"/>
              <a:t> </a:t>
            </a:r>
            <a:r>
              <a:rPr lang="en-ID" dirty="0" err="1"/>
              <a:t>apapun</a:t>
            </a:r>
            <a:r>
              <a:rPr lang="en-ID" dirty="0"/>
              <a:t>, </a:t>
            </a:r>
            <a:r>
              <a:rPr lang="en-ID" dirty="0" err="1"/>
              <a:t>Kaji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ekstermitas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vaskular</a:t>
            </a:r>
            <a:r>
              <a:rPr lang="en-ID" dirty="0"/>
              <a:t> dan </a:t>
            </a:r>
            <a:r>
              <a:rPr lang="en-ID" dirty="0" err="1"/>
              <a:t>Kaji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pada area </a:t>
            </a:r>
            <a:r>
              <a:rPr lang="en-ID" dirty="0" err="1"/>
              <a:t>tubuh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endParaRPr lang="en-ID" dirty="0">
              <a:effectLst/>
            </a:endParaRPr>
          </a:p>
          <a:p>
            <a:pPr marL="0" indent="0">
              <a:buNone/>
            </a:pPr>
            <a:endParaRPr lang="en-ID" dirty="0">
              <a:effectLst/>
            </a:endParaRPr>
          </a:p>
          <a:p>
            <a:pPr>
              <a:buFont typeface="Wingdings" pitchFamily="2" charset="2"/>
              <a:buChar char="Ø"/>
            </a:pPr>
            <a:endParaRPr lang="en-ID" dirty="0">
              <a:effectLst/>
            </a:endParaRPr>
          </a:p>
          <a:p>
            <a:pPr>
              <a:buFont typeface="Wingdings" pitchFamily="2" charset="2"/>
              <a:buChar char="Ø"/>
            </a:pPr>
            <a:endParaRPr lang="en-ID" dirty="0"/>
          </a:p>
          <a:p>
            <a:pPr>
              <a:buFont typeface="Wingdings" pitchFamily="2" charset="2"/>
              <a:buChar char="Ø"/>
            </a:pPr>
            <a:endParaRPr lang="en-ID" dirty="0"/>
          </a:p>
          <a:p>
            <a:endParaRPr lang="en-ID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3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D81AC8-63F1-E841-B0EE-3BF102D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PENCEGAHAN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62A7F6-AF0D-C548-8773-FE21F155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/>
              <a:t>PERAWATAN KULIT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Periksa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sesegera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(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8 jam).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Periksa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. </a:t>
            </a:r>
          </a:p>
          <a:p>
            <a:r>
              <a:rPr lang="en-ID" dirty="0" err="1"/>
              <a:t>Kaji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tersering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sakrum</a:t>
            </a:r>
            <a:r>
              <a:rPr lang="en-ID" dirty="0"/>
              <a:t>,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, gluteal, </a:t>
            </a:r>
            <a:r>
              <a:rPr lang="en-ID" dirty="0" err="1"/>
              <a:t>tumit</a:t>
            </a:r>
            <a:r>
              <a:rPr lang="en-ID" dirty="0"/>
              <a:t>, </a:t>
            </a:r>
          </a:p>
          <a:p>
            <a:r>
              <a:rPr lang="en-ID" dirty="0"/>
              <a:t>siku, </a:t>
            </a:r>
            <a:r>
              <a:rPr lang="en-ID" dirty="0" err="1"/>
              <a:t>ishikum</a:t>
            </a:r>
            <a:r>
              <a:rPr lang="en-ID" dirty="0"/>
              <a:t>, dan </a:t>
            </a:r>
            <a:r>
              <a:rPr lang="en-ID" dirty="0" err="1"/>
              <a:t>trokhanter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Bersihkan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terkena</a:t>
            </a:r>
            <a:r>
              <a:rPr lang="en-ID" dirty="0"/>
              <a:t> </a:t>
            </a:r>
            <a:r>
              <a:rPr lang="en-ID" dirty="0" err="1"/>
              <a:t>kontaminasi</a:t>
            </a:r>
            <a:r>
              <a:rPr lang="en-ID" dirty="0"/>
              <a:t> </a:t>
            </a:r>
            <a:r>
              <a:rPr lang="en-ID" dirty="0" err="1"/>
              <a:t>inkontinensia</a:t>
            </a:r>
            <a:r>
              <a:rPr lang="en-ID" dirty="0"/>
              <a:t> </a:t>
            </a:r>
            <a:r>
              <a:rPr lang="en-ID" dirty="0" err="1"/>
              <a:t>urin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feces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pembersih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sabun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pH yang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. </a:t>
            </a:r>
            <a:endParaRPr lang="en-ID" dirty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pelembab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pada </a:t>
            </a:r>
            <a:r>
              <a:rPr lang="en-ID" dirty="0" err="1"/>
              <a:t>kulit</a:t>
            </a:r>
            <a:r>
              <a:rPr lang="en-ID" dirty="0"/>
              <a:t> yang </a:t>
            </a:r>
            <a:r>
              <a:rPr lang="en-ID" dirty="0" err="1"/>
              <a:t>kering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0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3290B-D960-0942-A40E-994F25CD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PENCEGAHAN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E13E76-75D1-3D46-84EE-C1AF7AA6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NUTRISI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Kaji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di </a:t>
            </a:r>
            <a:r>
              <a:rPr lang="en-ID" dirty="0" err="1"/>
              <a:t>rawat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status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skrining</a:t>
            </a:r>
            <a:r>
              <a:rPr lang="en-ID" dirty="0"/>
              <a:t> yang valid dan </a:t>
            </a:r>
            <a:r>
              <a:rPr lang="en-ID" dirty="0" err="1"/>
              <a:t>handal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Mini Nutritional Assessment.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Rujuk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beresiko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badan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Tingkatkan</a:t>
            </a:r>
            <a:r>
              <a:rPr lang="en-ID" dirty="0"/>
              <a:t> </a:t>
            </a:r>
            <a:r>
              <a:rPr lang="en-ID" dirty="0" err="1"/>
              <a:t>asupan</a:t>
            </a:r>
            <a:r>
              <a:rPr lang="en-ID" dirty="0"/>
              <a:t> protein, </a:t>
            </a:r>
            <a:r>
              <a:rPr lang="en-ID" dirty="0" err="1"/>
              <a:t>kalori</a:t>
            </a:r>
            <a:r>
              <a:rPr lang="en-ID" dirty="0"/>
              <a:t> dan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lain yang </a:t>
            </a:r>
            <a:r>
              <a:rPr lang="en-ID" dirty="0" err="1"/>
              <a:t>adekuat</a:t>
            </a:r>
            <a:r>
              <a:rPr lang="en-ID" dirty="0"/>
              <a:t>. </a:t>
            </a:r>
          </a:p>
          <a:p>
            <a:pPr marL="0" indent="0">
              <a:buNone/>
            </a:pPr>
            <a:endParaRPr lang="en-ID" dirty="0"/>
          </a:p>
          <a:p>
            <a:pPr>
              <a:buFont typeface="Wingdings" pitchFamily="2" charset="2"/>
              <a:buChar char="Ø"/>
            </a:pPr>
            <a:endParaRPr lang="en-ID" dirty="0"/>
          </a:p>
          <a:p>
            <a:pPr>
              <a:buFont typeface="Wingdings" pitchFamily="2" charset="2"/>
              <a:buChar char="Ø"/>
            </a:pP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221581-2947-AB42-BAAE-3FDFF585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PENCEGAHAN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A48B9A-D074-0348-9555-744A8C9DF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MOBILISASI DAN REPOSISI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Lakukan</a:t>
            </a:r>
            <a:r>
              <a:rPr lang="en-ID" dirty="0"/>
              <a:t> </a:t>
            </a:r>
            <a:r>
              <a:rPr lang="en-ID" dirty="0" err="1"/>
              <a:t>reposisi</a:t>
            </a:r>
            <a:r>
              <a:rPr lang="en-ID" dirty="0"/>
              <a:t> </a:t>
            </a:r>
            <a:r>
              <a:rPr lang="en-ID" dirty="0" err="1"/>
              <a:t>tiap</a:t>
            </a:r>
            <a:r>
              <a:rPr lang="en-ID" dirty="0"/>
              <a:t> 2 jam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Berikan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berbaring</a:t>
            </a:r>
            <a:r>
              <a:rPr lang="en-ID" dirty="0"/>
              <a:t> miring 30 </a:t>
            </a:r>
            <a:r>
              <a:rPr lang="en-ID" dirty="0" err="1"/>
              <a:t>derajat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Hindari</a:t>
            </a:r>
            <a:r>
              <a:rPr lang="en-ID" dirty="0"/>
              <a:t> </a:t>
            </a:r>
            <a:r>
              <a:rPr lang="en-ID" dirty="0" err="1"/>
              <a:t>penempatan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pada area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Pastikan</a:t>
            </a:r>
            <a:r>
              <a:rPr lang="en-ID" dirty="0"/>
              <a:t> </a:t>
            </a:r>
            <a:r>
              <a:rPr lang="en-ID" dirty="0" err="1"/>
              <a:t>tumit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menyentuh</a:t>
            </a:r>
            <a:r>
              <a:rPr lang="en-ID" dirty="0"/>
              <a:t> </a:t>
            </a:r>
            <a:r>
              <a:rPr lang="en-ID" dirty="0" err="1"/>
              <a:t>kasur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terlentang</a:t>
            </a:r>
            <a:r>
              <a:rPr lang="en-ID" dirty="0"/>
              <a:t>. Beri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pelindung</a:t>
            </a:r>
            <a:r>
              <a:rPr lang="en-ID" dirty="0"/>
              <a:t> </a:t>
            </a:r>
            <a:r>
              <a:rPr lang="en-ID" dirty="0" err="1"/>
              <a:t>tumit</a:t>
            </a:r>
            <a:r>
              <a:rPr lang="en-ID" dirty="0"/>
              <a:t> agar </a:t>
            </a:r>
            <a:r>
              <a:rPr lang="en-ID" dirty="0" err="1"/>
              <a:t>terhindar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. </a:t>
            </a:r>
            <a:r>
              <a:rPr lang="en-ID" dirty="0" err="1"/>
              <a:t>Tinggikan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tumit</a:t>
            </a:r>
            <a:r>
              <a:rPr lang="en-ID" dirty="0"/>
              <a:t> pada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menempatkan</a:t>
            </a:r>
            <a:r>
              <a:rPr lang="en-ID" dirty="0"/>
              <a:t> </a:t>
            </a:r>
            <a:r>
              <a:rPr lang="en-ID" dirty="0" err="1"/>
              <a:t>bantal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kaki. </a:t>
            </a:r>
          </a:p>
          <a:p>
            <a:pPr>
              <a:buFont typeface="Wingdings" pitchFamily="2" charset="2"/>
              <a:buChar char="Ø"/>
            </a:pP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7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7EE01-4C82-174F-8AA4-BC763B5B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DEFINISI PRESSURE ULCER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5F2572-92C0-3942-A393-23216C8D7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 ulcer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terlokalisir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yang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smtClean="0"/>
              <a:t>lama</a:t>
            </a:r>
          </a:p>
          <a:p>
            <a:r>
              <a:rPr lang="en-ID" dirty="0" err="1" smtClean="0"/>
              <a:t>lesi</a:t>
            </a:r>
            <a:r>
              <a:rPr lang="en-ID" dirty="0" smtClean="0"/>
              <a:t> </a:t>
            </a:r>
            <a:r>
              <a:rPr lang="en-ID" dirty="0" err="1"/>
              <a:t>iskemik</a:t>
            </a:r>
            <a:r>
              <a:rPr lang="en-ID" dirty="0"/>
              <a:t> pada </a:t>
            </a:r>
            <a:r>
              <a:rPr lang="en-ID" dirty="0" err="1"/>
              <a:t>kulit</a:t>
            </a:r>
            <a:r>
              <a:rPr lang="en-ID" dirty="0"/>
              <a:t> dan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dibawahnya</a:t>
            </a:r>
            <a:r>
              <a:rPr lang="en-ID" dirty="0"/>
              <a:t> yang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tekanan</a:t>
            </a:r>
            <a:r>
              <a:rPr lang="en-ID" dirty="0"/>
              <a:t> yang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menerus</a:t>
            </a:r>
            <a:r>
              <a:rPr lang="en-ID" dirty="0"/>
              <a:t> yang </a:t>
            </a:r>
            <a:r>
              <a:rPr lang="en-ID" dirty="0" err="1"/>
              <a:t>menganggu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dan </a:t>
            </a:r>
            <a:r>
              <a:rPr lang="en-ID" dirty="0" err="1"/>
              <a:t>limfa</a:t>
            </a:r>
            <a:r>
              <a:rPr lang="en-ID" dirty="0"/>
              <a:t>. </a:t>
            </a:r>
          </a:p>
          <a:p>
            <a:pPr marL="0" indent="0">
              <a:buNone/>
            </a:pPr>
            <a:endParaRPr lang="en-ID" dirty="0"/>
          </a:p>
          <a:p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51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79EA4-FA88-F740-9F15-A020D591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PENCEGAHAN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CCCFF-866E-5845-A1E9-ED60EF380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EDUKASI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Ajarkan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cedera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Libatkan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pengurangan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3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46"/>
          <p:cNvSpPr txBox="1">
            <a:spLocks noGrp="1"/>
          </p:cNvSpPr>
          <p:nvPr>
            <p:ph type="title"/>
          </p:nvPr>
        </p:nvSpPr>
        <p:spPr>
          <a:xfrm>
            <a:off x="938203" y="2172364"/>
            <a:ext cx="3316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w Cen MT" panose="020B0602020104020603" pitchFamily="34" charset="0"/>
              </a:rPr>
              <a:t>Skala</a:t>
            </a:r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Braden</a:t>
            </a:r>
            <a:endParaRPr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00" name="Google Shape;2800;p46"/>
          <p:cNvSpPr txBox="1">
            <a:spLocks noGrp="1"/>
          </p:cNvSpPr>
          <p:nvPr>
            <p:ph type="title" idx="2"/>
          </p:nvPr>
        </p:nvSpPr>
        <p:spPr>
          <a:xfrm>
            <a:off x="4597033" y="2242308"/>
            <a:ext cx="3316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Tw Cen MT" panose="020B0602020104020603" pitchFamily="34" charset="0"/>
              </a:rPr>
              <a:t>Skala</a:t>
            </a:r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Norton</a:t>
            </a:r>
          </a:p>
        </p:txBody>
      </p:sp>
      <p:sp>
        <p:nvSpPr>
          <p:cNvPr id="2798" name="Google Shape;2798;p46"/>
          <p:cNvSpPr txBox="1">
            <a:spLocks noGrp="1"/>
          </p:cNvSpPr>
          <p:nvPr>
            <p:ph type="title" idx="3"/>
          </p:nvPr>
        </p:nvSpPr>
        <p:spPr>
          <a:xfrm>
            <a:off x="7913833" y="2242308"/>
            <a:ext cx="3316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Tw Cen MT" panose="020B0602020104020603" pitchFamily="34" charset="0"/>
              </a:rPr>
              <a:t>Skala</a:t>
            </a:r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w Cen MT" panose="020B0602020104020603" pitchFamily="34" charset="0"/>
              </a:rPr>
              <a:t>Waterlow</a:t>
            </a:r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97" name="Google Shape;2797;p46"/>
          <p:cNvSpPr txBox="1">
            <a:spLocks noGrp="1"/>
          </p:cNvSpPr>
          <p:nvPr>
            <p:ph type="title" idx="4"/>
          </p:nvPr>
        </p:nvSpPr>
        <p:spPr>
          <a:xfrm>
            <a:off x="938203" y="337228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Pengukuran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factor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resiko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pasien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AWMA 2012</a:t>
            </a:r>
            <a:endParaRPr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04" name="Google Shape;2804;p46"/>
          <p:cNvSpPr txBox="1">
            <a:spLocks noGrp="1"/>
          </p:cNvSpPr>
          <p:nvPr>
            <p:ph type="subTitle" idx="1"/>
          </p:nvPr>
        </p:nvSpPr>
        <p:spPr>
          <a:xfrm>
            <a:off x="981771" y="3348724"/>
            <a:ext cx="3316800" cy="100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1867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erdiri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dari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6 sub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skala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faktor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resiko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adalah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persepsi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sensori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kelembaban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aktivitas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mobilitas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nutrisi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pergeseran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gesekan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  <a:p>
            <a:pPr marL="0" indent="0"/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Nilai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total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berada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pada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rentang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rendah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moderet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tinggi</a:t>
            </a:r>
            <a:endParaRPr sz="1867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05" name="Google Shape;2805;p46"/>
          <p:cNvSpPr txBox="1">
            <a:spLocks noGrp="1"/>
          </p:cNvSpPr>
          <p:nvPr>
            <p:ph type="subTitle" idx="5"/>
          </p:nvPr>
        </p:nvSpPr>
        <p:spPr>
          <a:xfrm>
            <a:off x="4529003" y="3392924"/>
            <a:ext cx="3316800" cy="100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1867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aktor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resiko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terhadap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kejadian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decubitus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diantaranya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adalah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: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kondisi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fisik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kondisi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mental,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aktivitas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mobilisasi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inkontinensia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  <a:p>
            <a:pPr marL="0" indent="0"/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Apabila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skor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pasien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melebihi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14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sudah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dinyatakan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diambang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resiko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decubitus. </a:t>
            </a:r>
          </a:p>
        </p:txBody>
      </p:sp>
      <p:sp>
        <p:nvSpPr>
          <p:cNvPr id="2806" name="Google Shape;2806;p46"/>
          <p:cNvSpPr txBox="1">
            <a:spLocks noGrp="1"/>
          </p:cNvSpPr>
          <p:nvPr>
            <p:ph type="subTitle" idx="6"/>
          </p:nvPr>
        </p:nvSpPr>
        <p:spPr>
          <a:xfrm>
            <a:off x="8018427" y="3236591"/>
            <a:ext cx="3316800" cy="100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1867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erdapat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sembilan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kategori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klinis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yang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meliputi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tinggi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badan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peningkatan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berat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badan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tipe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kulit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area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resiko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yang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tampak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jenis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kelamin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usia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skrining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malnutrisi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mobilitas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malnutrisi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jaringan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defisit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neurologis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riwayat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pembedahan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atau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trauma,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serta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riwayat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chemeClr val="bg1"/>
                </a:solidFill>
                <a:latin typeface="Tw Cen MT" panose="020B0602020104020603" pitchFamily="34" charset="0"/>
              </a:rPr>
              <a:t>pengobatan</a:t>
            </a:r>
            <a:r>
              <a:rPr lang="en-US" sz="1867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2801" name="Google Shape;2801;p46"/>
          <p:cNvSpPr/>
          <p:nvPr/>
        </p:nvSpPr>
        <p:spPr>
          <a:xfrm>
            <a:off x="2370203" y="3005908"/>
            <a:ext cx="226400" cy="226000"/>
          </a:xfrm>
          <a:prstGeom prst="ellipse">
            <a:avLst/>
          </a:prstGeom>
          <a:noFill/>
          <a:ln w="38100" cap="flat" cmpd="sng">
            <a:solidFill>
              <a:srgbClr val="92A4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02" name="Google Shape;2802;p46"/>
          <p:cNvSpPr/>
          <p:nvPr/>
        </p:nvSpPr>
        <p:spPr>
          <a:xfrm>
            <a:off x="5961003" y="2981497"/>
            <a:ext cx="226400" cy="226000"/>
          </a:xfrm>
          <a:prstGeom prst="ellipse">
            <a:avLst/>
          </a:prstGeom>
          <a:noFill/>
          <a:ln w="38100" cap="flat" cmpd="sng">
            <a:solidFill>
              <a:srgbClr val="92A4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03" name="Google Shape;2803;p46"/>
          <p:cNvSpPr/>
          <p:nvPr/>
        </p:nvSpPr>
        <p:spPr>
          <a:xfrm>
            <a:off x="9450427" y="3005908"/>
            <a:ext cx="226400" cy="226000"/>
          </a:xfrm>
          <a:prstGeom prst="ellipse">
            <a:avLst/>
          </a:prstGeom>
          <a:noFill/>
          <a:ln w="38100" cap="flat" cmpd="sng">
            <a:solidFill>
              <a:srgbClr val="92A4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2" name="Google Shape;446;p30"/>
          <p:cNvCxnSpPr/>
          <p:nvPr/>
        </p:nvCxnSpPr>
        <p:spPr>
          <a:xfrm>
            <a:off x="4332315" y="2055628"/>
            <a:ext cx="25672" cy="4587088"/>
          </a:xfrm>
          <a:prstGeom prst="straightConnector1">
            <a:avLst/>
          </a:prstGeom>
          <a:noFill/>
          <a:ln w="19050" cap="flat" cmpd="sng">
            <a:solidFill>
              <a:srgbClr val="92A4F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" name="Google Shape;446;p30"/>
          <p:cNvCxnSpPr/>
          <p:nvPr/>
        </p:nvCxnSpPr>
        <p:spPr>
          <a:xfrm>
            <a:off x="7959011" y="2055628"/>
            <a:ext cx="85104" cy="4587088"/>
          </a:xfrm>
          <a:prstGeom prst="straightConnector1">
            <a:avLst/>
          </a:prstGeom>
          <a:noFill/>
          <a:ln w="19050" cap="flat" cmpd="sng">
            <a:solidFill>
              <a:srgbClr val="92A4F0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83F69C-1586-8C45-BF5F-542BB59E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PENGKAJIAN RESIKO TERJADINYA DEKUBITUS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AF79DE-F9E4-CB41-BAC9-8DBE192FD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SKALA BRADEN</a:t>
            </a:r>
          </a:p>
          <a:p>
            <a:pPr>
              <a:buFont typeface="Wingdings" pitchFamily="2" charset="2"/>
              <a:buChar char="Ø"/>
            </a:pPr>
            <a:r>
              <a:rPr lang="en-ID" dirty="0"/>
              <a:t>Sub </a:t>
            </a:r>
            <a:r>
              <a:rPr lang="en-ID" dirty="0" err="1"/>
              <a:t>skala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</a:t>
            </a:r>
            <a:r>
              <a:rPr lang="en-ID" dirty="0" err="1"/>
              <a:t>dekubitus</a:t>
            </a:r>
            <a:r>
              <a:rPr lang="en-ID" dirty="0"/>
              <a:t>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: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sensori</a:t>
            </a:r>
            <a:r>
              <a:rPr lang="en-ID" dirty="0"/>
              <a:t>, </a:t>
            </a:r>
            <a:r>
              <a:rPr lang="en-ID" dirty="0" err="1"/>
              <a:t>kelembaban</a:t>
            </a:r>
            <a:r>
              <a:rPr lang="en-ID" dirty="0"/>
              <a:t>, </a:t>
            </a:r>
            <a:r>
              <a:rPr lang="en-ID" dirty="0" err="1"/>
              <a:t>aktivitas</a:t>
            </a:r>
            <a:r>
              <a:rPr lang="en-ID" dirty="0"/>
              <a:t>, </a:t>
            </a:r>
            <a:r>
              <a:rPr lang="en-ID" dirty="0" err="1"/>
              <a:t>mobilitas</a:t>
            </a:r>
            <a:r>
              <a:rPr lang="en-ID" dirty="0"/>
              <a:t>, </a:t>
            </a:r>
            <a:r>
              <a:rPr lang="en-ID" dirty="0" err="1"/>
              <a:t>nutrisi</a:t>
            </a:r>
            <a:r>
              <a:rPr lang="en-ID" dirty="0"/>
              <a:t>, </a:t>
            </a:r>
            <a:r>
              <a:rPr lang="en-ID" dirty="0" err="1"/>
              <a:t>pergeseran</a:t>
            </a:r>
            <a:r>
              <a:rPr lang="en-ID" dirty="0"/>
              <a:t> dan </a:t>
            </a:r>
            <a:r>
              <a:rPr lang="en-ID" dirty="0" err="1"/>
              <a:t>gesekan</a:t>
            </a:r>
            <a:r>
              <a:rPr lang="en-ID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Nilai total </a:t>
            </a:r>
            <a:r>
              <a:rPr lang="en-US" dirty="0" err="1"/>
              <a:t>berada</a:t>
            </a:r>
            <a:r>
              <a:rPr lang="en-US" dirty="0"/>
              <a:t> pada </a:t>
            </a:r>
            <a:r>
              <a:rPr lang="en-US" dirty="0" err="1"/>
              <a:t>rentang</a:t>
            </a:r>
            <a:r>
              <a:rPr lang="en-US" dirty="0"/>
              <a:t> 6 </a:t>
            </a:r>
            <a:r>
              <a:rPr lang="en-US" dirty="0" err="1"/>
              <a:t>sampai</a:t>
            </a:r>
            <a:r>
              <a:rPr lang="en-US" dirty="0"/>
              <a:t> 23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 yang </a:t>
            </a:r>
            <a:r>
              <a:rPr lang="en-ID" dirty="0" err="1"/>
              <a:t>didapat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≤ 16,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dekubitus</a:t>
            </a:r>
            <a:r>
              <a:rPr lang="en-ID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5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801A0E-41A6-564A-840D-CE2118C4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45" y="1561370"/>
            <a:ext cx="4859435" cy="1280890"/>
          </a:xfrm>
        </p:spPr>
        <p:txBody>
          <a:bodyPr/>
          <a:lstStyle/>
          <a:p>
            <a:r>
              <a:rPr lang="en-US" dirty="0"/>
              <a:t>SKALA BRADEN</a:t>
            </a:r>
          </a:p>
        </p:txBody>
      </p:sp>
      <p:pic>
        <p:nvPicPr>
          <p:cNvPr id="1026" name="Picture 2" descr="Braden Scale Baru | PDF">
            <a:extLst>
              <a:ext uri="{FF2B5EF4-FFF2-40B4-BE49-F238E27FC236}">
                <a16:creationId xmlns="" xmlns:a16="http://schemas.microsoft.com/office/drawing/2014/main" id="{E9BDE837-81F3-0340-837E-B0BAB3FF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0"/>
            <a:ext cx="5962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22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03AF9-BF13-B04E-9AFC-134F8ED7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PENGKAJIAN RESIKO TERJADINYA DEKUBITUS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63384-F664-3D41-93EC-1E703F4C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SKALA NORTON</a:t>
            </a:r>
          </a:p>
          <a:p>
            <a:pPr marL="0" indent="0">
              <a:buNone/>
            </a:pPr>
            <a:r>
              <a:rPr lang="en-ID" dirty="0"/>
              <a:t>Lima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</a:t>
            </a:r>
            <a:r>
              <a:rPr lang="en-ID" dirty="0" err="1"/>
              <a:t>dekubitus</a:t>
            </a:r>
            <a:r>
              <a:rPr lang="en-ID" dirty="0"/>
              <a:t>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: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kondisi</a:t>
            </a:r>
            <a:r>
              <a:rPr lang="en-ID" dirty="0"/>
              <a:t> mental, </a:t>
            </a:r>
            <a:r>
              <a:rPr lang="en-ID" dirty="0" err="1"/>
              <a:t>aktivitas</a:t>
            </a:r>
            <a:r>
              <a:rPr lang="en-ID" dirty="0"/>
              <a:t>, </a:t>
            </a:r>
            <a:r>
              <a:rPr lang="en-ID" dirty="0" err="1"/>
              <a:t>mobilisasi</a:t>
            </a:r>
            <a:r>
              <a:rPr lang="en-ID" dirty="0"/>
              <a:t>, dan </a:t>
            </a:r>
            <a:r>
              <a:rPr lang="en-ID" dirty="0" err="1"/>
              <a:t>inkontinensia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Total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diantara</a:t>
            </a:r>
            <a:r>
              <a:rPr lang="en-ID" dirty="0"/>
              <a:t> 5 </a:t>
            </a:r>
            <a:r>
              <a:rPr lang="en-ID" dirty="0" err="1"/>
              <a:t>sampai</a:t>
            </a:r>
            <a:r>
              <a:rPr lang="en-ID" dirty="0"/>
              <a:t> 20. Nilai 16 di </a:t>
            </a:r>
            <a:r>
              <a:rPr lang="en-ID" dirty="0" err="1"/>
              <a:t>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yang </a:t>
            </a:r>
            <a:r>
              <a:rPr lang="en-ID" dirty="0" err="1"/>
              <a:t>beresiko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 14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diambang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dekubitus</a:t>
            </a:r>
            <a:r>
              <a:rPr lang="en-ID" dirty="0"/>
              <a:t> dan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 ≤ 12,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beresiko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dekubitus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17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B6F6A-7B97-EB4B-A7CA-1E447673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315" y="1515650"/>
            <a:ext cx="3682145" cy="1280890"/>
          </a:xfrm>
        </p:spPr>
        <p:txBody>
          <a:bodyPr/>
          <a:lstStyle/>
          <a:p>
            <a:r>
              <a:rPr lang="en-US" dirty="0"/>
              <a:t>SKALA NORTON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F09258-4AB8-D341-8F53-8BF57E5C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500" y="0"/>
            <a:ext cx="521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27BCB-8439-854E-9A67-6DA1504C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PENGKAJIAN RESIKO TERJADINYA DEKUBITUS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EE988A-1DE6-C64B-ADB3-0027D8676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SKALA WATERLOW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ID" dirty="0" err="1"/>
              <a:t>Kategori</a:t>
            </a:r>
            <a:r>
              <a:rPr lang="en-ID" dirty="0"/>
              <a:t> </a:t>
            </a:r>
            <a:r>
              <a:rPr lang="en-ID" dirty="0" err="1"/>
              <a:t>klinis</a:t>
            </a:r>
            <a:r>
              <a:rPr lang="en-ID" dirty="0"/>
              <a:t> yang </a:t>
            </a:r>
            <a:r>
              <a:rPr lang="en-ID" dirty="0" err="1"/>
              <a:t>meliputi</a:t>
            </a:r>
            <a:r>
              <a:rPr lang="en-ID" dirty="0"/>
              <a:t> : </a:t>
            </a:r>
            <a:r>
              <a:rPr lang="en-ID" dirty="0" err="1"/>
              <a:t>tinggi</a:t>
            </a:r>
            <a:r>
              <a:rPr lang="en-ID" dirty="0"/>
              <a:t> badan dan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badan,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dan area </a:t>
            </a:r>
            <a:r>
              <a:rPr lang="en-ID" dirty="0" err="1"/>
              <a:t>resiko</a:t>
            </a:r>
            <a:r>
              <a:rPr lang="en-ID" dirty="0"/>
              <a:t> yang </a:t>
            </a:r>
            <a:r>
              <a:rPr lang="en-ID" dirty="0" err="1"/>
              <a:t>tampak</a:t>
            </a:r>
            <a:r>
              <a:rPr lang="en-ID" dirty="0"/>
              <a:t>,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kelamin</a:t>
            </a:r>
            <a:r>
              <a:rPr lang="en-ID" dirty="0"/>
              <a:t> dan </a:t>
            </a:r>
            <a:r>
              <a:rPr lang="en-ID" dirty="0" err="1"/>
              <a:t>usia</a:t>
            </a:r>
            <a:r>
              <a:rPr lang="en-ID" dirty="0"/>
              <a:t>, </a:t>
            </a:r>
            <a:r>
              <a:rPr lang="en-ID" dirty="0" err="1"/>
              <a:t>skrining</a:t>
            </a:r>
            <a:r>
              <a:rPr lang="en-ID" dirty="0"/>
              <a:t> </a:t>
            </a:r>
            <a:r>
              <a:rPr lang="en-ID" dirty="0" err="1"/>
              <a:t>malnutrisi</a:t>
            </a:r>
            <a:r>
              <a:rPr lang="en-ID" dirty="0"/>
              <a:t>, </a:t>
            </a:r>
            <a:r>
              <a:rPr lang="en-ID" dirty="0" err="1"/>
              <a:t>mobilitas</a:t>
            </a:r>
            <a:r>
              <a:rPr lang="en-ID" dirty="0"/>
              <a:t>, </a:t>
            </a:r>
            <a:r>
              <a:rPr lang="en-ID" dirty="0" err="1"/>
              <a:t>malnutrisi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, </a:t>
            </a:r>
            <a:r>
              <a:rPr lang="en-ID" dirty="0" err="1"/>
              <a:t>defisit</a:t>
            </a:r>
            <a:r>
              <a:rPr lang="en-ID" dirty="0"/>
              <a:t> </a:t>
            </a:r>
            <a:r>
              <a:rPr lang="en-ID" dirty="0" err="1"/>
              <a:t>neurologis</a:t>
            </a:r>
            <a:r>
              <a:rPr lang="en-ID" dirty="0"/>
              <a:t>, </a:t>
            </a:r>
            <a:r>
              <a:rPr lang="en-ID" dirty="0" err="1"/>
              <a:t>riwayat</a:t>
            </a:r>
            <a:r>
              <a:rPr lang="en-ID" dirty="0"/>
              <a:t> </a:t>
            </a:r>
            <a:r>
              <a:rPr lang="en-ID" dirty="0" err="1"/>
              <a:t>pembedahan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trauma,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riwayat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(AWMA,2012)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,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dekubitus</a:t>
            </a:r>
            <a:r>
              <a:rPr lang="en-ID" dirty="0"/>
              <a:t>. Skor ≥ 20 </a:t>
            </a:r>
            <a:r>
              <a:rPr lang="en-ID" dirty="0" err="1"/>
              <a:t>diprediksi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dekubitus</a:t>
            </a:r>
            <a:r>
              <a:rPr lang="en-ID" dirty="0"/>
              <a:t> 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18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405A00-8386-7D4D-BCCE-0BA169EC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3945035" cy="1280890"/>
          </a:xfrm>
        </p:spPr>
        <p:txBody>
          <a:bodyPr/>
          <a:lstStyle/>
          <a:p>
            <a:r>
              <a:rPr lang="en-US" dirty="0"/>
              <a:t>SKALA WATERLOW</a:t>
            </a:r>
          </a:p>
        </p:txBody>
      </p:sp>
      <p:pic>
        <p:nvPicPr>
          <p:cNvPr id="3074" name="Picture 2" descr="Managing pressure sores - ScienceDirect">
            <a:extLst>
              <a:ext uri="{FF2B5EF4-FFF2-40B4-BE49-F238E27FC236}">
                <a16:creationId xmlns="" xmlns:a16="http://schemas.microsoft.com/office/drawing/2014/main" id="{10ED212F-BD14-8741-9673-7156BEB7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39750"/>
            <a:ext cx="90297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1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49D3E3-15AD-E74B-B360-DDD32341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410FFB-D688-F749-88CE-87D70AF14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 smtClean="0"/>
              <a:t>iskemik</a:t>
            </a:r>
            <a:endParaRPr lang="en-US" dirty="0" smtClean="0"/>
          </a:p>
          <a:p>
            <a:r>
              <a:rPr lang="en-US" dirty="0" err="1"/>
              <a:t>Pergesekan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Gaya </a:t>
            </a:r>
            <a:r>
              <a:rPr lang="en-US" dirty="0" err="1"/>
              <a:t>gesekan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 smtClean="0"/>
              <a:t>iskemik</a:t>
            </a:r>
            <a:endParaRPr lang="en-US" dirty="0" smtClean="0"/>
          </a:p>
          <a:p>
            <a:r>
              <a:rPr lang="en-US" dirty="0" err="1"/>
              <a:t>Kelembaban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lembab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mengkontribusi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maserasi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gesekan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,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FAKTOR INTRINSIK ( </a:t>
            </a:r>
            <a:r>
              <a:rPr lang="en-US" dirty="0" err="1" smtClean="0"/>
              <a:t>Usia</a:t>
            </a:r>
            <a:r>
              <a:rPr lang="en-US" dirty="0" smtClean="0"/>
              <a:t>, temperature, </a:t>
            </a:r>
            <a:r>
              <a:rPr lang="en-US" dirty="0" err="1" smtClean="0"/>
              <a:t>nutrisi</a:t>
            </a:r>
            <a:r>
              <a:rPr lang="en-US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B4251E-97CA-FB42-AD42-491B78AD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FAKTOR EKSTRINSIK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3660E6-ABDE-3E45-B2AA-347BC27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30"/>
            <a:ext cx="10515600" cy="4679633"/>
          </a:xfrm>
        </p:spPr>
        <p:txBody>
          <a:bodyPr>
            <a:normAutofit/>
          </a:bodyPr>
          <a:lstStyle/>
          <a:p>
            <a:r>
              <a:rPr lang="en-ID" b="1" dirty="0"/>
              <a:t>TEKANAN</a:t>
            </a:r>
            <a:r>
              <a:rPr lang="en-ID" dirty="0"/>
              <a:t>: Luka </a:t>
            </a:r>
            <a:r>
              <a:rPr lang="en-ID" dirty="0" err="1"/>
              <a:t>tekan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penekanan</a:t>
            </a:r>
            <a:r>
              <a:rPr lang="en-ID" dirty="0"/>
              <a:t> pada </a:t>
            </a:r>
            <a:r>
              <a:rPr lang="en-ID" dirty="0" err="1"/>
              <a:t>satu</a:t>
            </a:r>
            <a:r>
              <a:rPr lang="en-ID" dirty="0"/>
              <a:t> area dan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2 jam pada </a:t>
            </a:r>
            <a:r>
              <a:rPr lang="en-ID" dirty="0" err="1"/>
              <a:t>tekanan</a:t>
            </a:r>
            <a:r>
              <a:rPr lang="en-ID" dirty="0"/>
              <a:t> 500 mmHg, </a:t>
            </a:r>
            <a:r>
              <a:rPr lang="en-ID" dirty="0" err="1"/>
              <a:t>sementara</a:t>
            </a:r>
            <a:r>
              <a:rPr lang="en-ID" dirty="0"/>
              <a:t> pada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100 mmHg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cedera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10 jam. </a:t>
            </a:r>
          </a:p>
          <a:p>
            <a:r>
              <a:rPr lang="en-ID" b="1" dirty="0"/>
              <a:t>SHEAR:</a:t>
            </a:r>
            <a:r>
              <a:rPr lang="en-ID" dirty="0"/>
              <a:t>  </a:t>
            </a:r>
            <a:r>
              <a:rPr lang="en-ID" dirty="0" err="1"/>
              <a:t>adalah</a:t>
            </a:r>
            <a:r>
              <a:rPr lang="en-ID" dirty="0"/>
              <a:t> trauma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pergeseran</a:t>
            </a:r>
            <a:r>
              <a:rPr lang="en-ID" dirty="0"/>
              <a:t>.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semi flower. Shear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merosot</a:t>
            </a:r>
            <a:r>
              <a:rPr lang="en-ID" dirty="0"/>
              <a:t> dan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regangan</a:t>
            </a:r>
            <a:r>
              <a:rPr lang="en-ID" dirty="0"/>
              <a:t> dan </a:t>
            </a:r>
            <a:r>
              <a:rPr lang="en-ID" dirty="0" err="1"/>
              <a:t>tekanan</a:t>
            </a:r>
            <a:r>
              <a:rPr lang="en-ID" dirty="0"/>
              <a:t>. </a:t>
            </a:r>
          </a:p>
          <a:p>
            <a:r>
              <a:rPr lang="en-ID" b="1" dirty="0"/>
              <a:t>FRIKSI: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mobilisasi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memindahkan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bantu </a:t>
            </a:r>
            <a:r>
              <a:rPr lang="en-ID" dirty="0" err="1"/>
              <a:t>seperti</a:t>
            </a:r>
            <a:r>
              <a:rPr lang="en-ID" dirty="0"/>
              <a:t> slide sheet. </a:t>
            </a:r>
          </a:p>
          <a:p>
            <a:r>
              <a:rPr lang="en-ID" b="1" dirty="0"/>
              <a:t>KELEMBABAN: 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inkontinensia</a:t>
            </a:r>
            <a:r>
              <a:rPr lang="en-ID" dirty="0"/>
              <a:t> </a:t>
            </a:r>
            <a:r>
              <a:rPr lang="en-ID" dirty="0" err="1"/>
              <a:t>urin</a:t>
            </a:r>
            <a:r>
              <a:rPr lang="en-ID" dirty="0"/>
              <a:t> dan </a:t>
            </a:r>
            <a:r>
              <a:rPr lang="en-ID" dirty="0" err="1"/>
              <a:t>feses</a:t>
            </a:r>
            <a:r>
              <a:rPr lang="en-ID" dirty="0"/>
              <a:t>, drain </a:t>
            </a:r>
            <a:r>
              <a:rPr lang="en-ID" dirty="0" err="1"/>
              <a:t>luka</a:t>
            </a:r>
            <a:r>
              <a:rPr lang="en-ID" dirty="0"/>
              <a:t>,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keringat</a:t>
            </a:r>
            <a:r>
              <a:rPr lang="en-ID" dirty="0"/>
              <a:t>.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pada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lembab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mengkontribusi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maserasi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gesekan</a:t>
            </a:r>
            <a:r>
              <a:rPr lang="en-ID" dirty="0"/>
              <a:t> dan </a:t>
            </a:r>
            <a:r>
              <a:rPr lang="en-ID" dirty="0" err="1"/>
              <a:t>pergeseran</a:t>
            </a:r>
            <a:r>
              <a:rPr lang="en-ID" dirty="0"/>
              <a:t> </a:t>
            </a:r>
            <a:r>
              <a:rPr lang="en-ID" dirty="0" err="1"/>
              <a:t>memudahkan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. </a:t>
            </a: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D2AF3-7454-3841-AA04-13C58232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FAKTOR INTRINSIK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2C0F91-4AB4-754A-A0D8-29AA8F15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USIA: </a:t>
            </a:r>
            <a:r>
              <a:rPr lang="en-ID" dirty="0" err="1"/>
              <a:t>berkurangnya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subkutan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resistensi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. </a:t>
            </a:r>
          </a:p>
          <a:p>
            <a:r>
              <a:rPr lang="en-US" dirty="0"/>
              <a:t>KONDISI KULIT: </a:t>
            </a: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termogulasi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kelembaban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. </a:t>
            </a:r>
            <a:endParaRPr lang="en-ID" dirty="0">
              <a:effectLst/>
            </a:endParaRPr>
          </a:p>
          <a:p>
            <a:r>
              <a:rPr lang="en-US" dirty="0"/>
              <a:t>PERFUSI JARINGAN: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vasokontriksi</a:t>
            </a:r>
            <a:r>
              <a:rPr lang="en-ID" dirty="0"/>
              <a:t> </a:t>
            </a:r>
            <a:r>
              <a:rPr lang="en-ID" dirty="0" err="1"/>
              <a:t>fisiologis</a:t>
            </a:r>
            <a:r>
              <a:rPr lang="en-ID" dirty="0"/>
              <a:t> (</a:t>
            </a:r>
            <a:r>
              <a:rPr lang="en-ID" dirty="0" err="1"/>
              <a:t>responn</a:t>
            </a:r>
            <a:r>
              <a:rPr lang="en-ID" dirty="0"/>
              <a:t> hormonal)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patologis</a:t>
            </a:r>
            <a:r>
              <a:rPr lang="en-ID" dirty="0"/>
              <a:t> (</a:t>
            </a:r>
            <a:r>
              <a:rPr lang="en-ID" dirty="0" err="1"/>
              <a:t>arterosklerosis</a:t>
            </a:r>
            <a:r>
              <a:rPr lang="en-ID" dirty="0"/>
              <a:t>) </a:t>
            </a:r>
            <a:endParaRPr lang="en-ID" dirty="0">
              <a:effectLst/>
            </a:endParaRPr>
          </a:p>
          <a:p>
            <a:r>
              <a:rPr lang="en-US" dirty="0"/>
              <a:t>TEMPERATUR: </a:t>
            </a:r>
            <a:r>
              <a:rPr lang="en-ID" dirty="0"/>
              <a:t>temperature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iskemik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 </a:t>
            </a:r>
            <a:endParaRPr lang="en-ID" dirty="0">
              <a:effectLst/>
            </a:endParaRPr>
          </a:p>
          <a:p>
            <a:r>
              <a:rPr lang="en-US" dirty="0"/>
              <a:t>NUTRISI:</a:t>
            </a:r>
            <a:r>
              <a:rPr lang="en-ID" dirty="0" err="1"/>
              <a:t>Malnutrisi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IMT &lt; 18,50,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pelindung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adipose dan </a:t>
            </a:r>
            <a:r>
              <a:rPr lang="en-ID" dirty="0" err="1"/>
              <a:t>otot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yang </a:t>
            </a:r>
            <a:r>
              <a:rPr lang="en-ID" dirty="0" err="1"/>
              <a:t>menonjol</a:t>
            </a:r>
            <a:r>
              <a:rPr lang="en-ID" dirty="0"/>
              <a:t> dan </a:t>
            </a:r>
            <a:r>
              <a:rPr lang="en-ID" dirty="0" err="1"/>
              <a:t>permukaan</a:t>
            </a:r>
            <a:r>
              <a:rPr lang="en-ID" dirty="0"/>
              <a:t> yang </a:t>
            </a:r>
            <a:r>
              <a:rPr lang="en-ID" dirty="0" err="1"/>
              <a:t>kontak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E280B-3B63-784D-854A-238C1C2B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PATOFISIOLOGI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2E502F-CB47-534D-BF4D-C92EE3C0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Luka decubitus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yang </a:t>
            </a:r>
            <a:r>
              <a:rPr lang="en-ID" dirty="0" err="1"/>
              <a:t>terlalu</a:t>
            </a:r>
            <a:r>
              <a:rPr lang="en-ID" dirty="0"/>
              <a:t> lama pada </a:t>
            </a:r>
            <a:r>
              <a:rPr lang="en-ID" dirty="0" err="1"/>
              <a:t>permukaan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yang </a:t>
            </a:r>
            <a:r>
              <a:rPr lang="en-ID" dirty="0" err="1"/>
              <a:t>menonjol</a:t>
            </a:r>
            <a:r>
              <a:rPr lang="en-ID" dirty="0"/>
              <a:t> </a:t>
            </a:r>
          </a:p>
          <a:p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arteri</a:t>
            </a:r>
            <a:r>
              <a:rPr lang="en-ID" dirty="0"/>
              <a:t> </a:t>
            </a:r>
            <a:r>
              <a:rPr lang="en-ID" dirty="0" err="1"/>
              <a:t>kapiler</a:t>
            </a:r>
            <a:r>
              <a:rPr lang="en-ID" dirty="0"/>
              <a:t> pada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pada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kolaps</a:t>
            </a:r>
            <a:r>
              <a:rPr lang="en-ID" dirty="0"/>
              <a:t> </a:t>
            </a:r>
          </a:p>
          <a:p>
            <a:r>
              <a:rPr lang="en-ID" dirty="0" err="1"/>
              <a:t>Menghalangi</a:t>
            </a:r>
            <a:r>
              <a:rPr lang="en-ID" dirty="0"/>
              <a:t> </a:t>
            </a:r>
            <a:r>
              <a:rPr lang="en-ID" dirty="0" err="1"/>
              <a:t>oksigenasi</a:t>
            </a:r>
            <a:r>
              <a:rPr lang="en-ID" dirty="0"/>
              <a:t> dan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dan area yang </a:t>
            </a:r>
            <a:r>
              <a:rPr lang="en-ID" dirty="0" err="1"/>
              <a:t>tertekan</a:t>
            </a:r>
            <a:r>
              <a:rPr lang="en-ID" dirty="0"/>
              <a:t>,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terhambatnya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</a:p>
          <a:p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setempat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iskemik</a:t>
            </a:r>
            <a:r>
              <a:rPr lang="en-ID" dirty="0"/>
              <a:t> </a:t>
            </a:r>
            <a:r>
              <a:rPr lang="en-ID" dirty="0" err="1"/>
              <a:t>Nekrosis</a:t>
            </a:r>
            <a:r>
              <a:rPr lang="en-ID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A98764-47F0-8D43-8407-39BDB4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98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ADA 4 STADIUM PADA PRESURE ULCER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98A73D-EC95-5649-8982-BAAB5406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STADIUM I: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pucat</a:t>
            </a:r>
            <a:r>
              <a:rPr lang="en-US" dirty="0"/>
              <a:t> </a:t>
            </a:r>
            <a:r>
              <a:rPr lang="en-US" dirty="0" err="1"/>
              <a:t>kemerahan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area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menonjol.Kulit</a:t>
            </a:r>
            <a:r>
              <a:rPr lang="en-US" dirty="0"/>
              <a:t> </a:t>
            </a:r>
            <a:r>
              <a:rPr lang="en-US" dirty="0" err="1"/>
              <a:t>gelap</a:t>
            </a:r>
            <a:r>
              <a:rPr lang="en-US" dirty="0"/>
              <a:t> </a:t>
            </a:r>
            <a:r>
              <a:rPr lang="en-US" dirty="0" err="1"/>
              <a:t>berpigmen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pucat</a:t>
            </a:r>
            <a:r>
              <a:rPr lang="en-US" dirty="0"/>
              <a:t>;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sekitarnya</a:t>
            </a:r>
            <a:r>
              <a:rPr lang="en-US" dirty="0"/>
              <a:t>. Daerah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tegas</a:t>
            </a:r>
            <a:r>
              <a:rPr lang="en-US" dirty="0"/>
              <a:t>, </a:t>
            </a:r>
            <a:r>
              <a:rPr lang="en-US" dirty="0" err="1"/>
              <a:t>lembut</a:t>
            </a:r>
            <a:r>
              <a:rPr lang="en-US" dirty="0"/>
              <a:t>, </a:t>
            </a:r>
            <a:r>
              <a:rPr lang="en-US" dirty="0" err="1"/>
              <a:t>hangat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sekitarnya</a:t>
            </a:r>
            <a:r>
              <a:rPr lang="en-ID" dirty="0" err="1" smtClean="0"/>
              <a:t>ya</a:t>
            </a:r>
            <a:r>
              <a:rPr lang="en-ID" dirty="0"/>
              <a:t>. 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FC4EA1-A290-9C41-9F71-306A852E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70" y="3784718"/>
            <a:ext cx="6785610" cy="28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7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CBE200-0A1E-0C46-A067-E788E655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6CF733-F7A5-F44C-BE37-F2B7A4FD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STADIUM II: </a:t>
            </a:r>
            <a:r>
              <a:rPr lang="en-ID" b="1" dirty="0"/>
              <a:t>Partial Thickness Skin Loss</a:t>
            </a:r>
          </a:p>
          <a:p>
            <a:pPr marL="0" indent="0">
              <a:buNone/>
            </a:pPr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dermis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ulkus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dangkal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terkelupas.Selain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pula </a:t>
            </a:r>
            <a:r>
              <a:rPr lang="en-US" dirty="0" err="1"/>
              <a:t>nampak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lepuhan</a:t>
            </a:r>
            <a:r>
              <a:rPr lang="en-US" dirty="0"/>
              <a:t> serum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pecah.Tampak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ulkus</a:t>
            </a:r>
            <a:r>
              <a:rPr lang="en-US" dirty="0"/>
              <a:t> </a:t>
            </a:r>
            <a:r>
              <a:rPr lang="en-US" dirty="0" err="1"/>
              <a:t>dangkal</a:t>
            </a:r>
            <a:r>
              <a:rPr lang="en-US" dirty="0"/>
              <a:t> </a:t>
            </a:r>
            <a:r>
              <a:rPr lang="en-US" dirty="0" err="1"/>
              <a:t>mengkilap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mengelupaskan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memaR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B8F910-558F-A941-B6D2-F357C54F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0" y="3960675"/>
            <a:ext cx="6614160" cy="26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9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01EE07-C704-704A-B83A-844302EE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16" y="174648"/>
            <a:ext cx="10504794" cy="58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0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b14a70-a12e-437a-ae78-072fdf5fee4b" xsi:nil="true"/>
    <lcf76f155ced4ddcb4097134ff3c332f xmlns="051b1565-f15d-41ac-8767-635628bf25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B5CFBFE46B194AB34739026F3333A9" ma:contentTypeVersion="10" ma:contentTypeDescription="Create a new document." ma:contentTypeScope="" ma:versionID="a870def225bec2a70ec8f603b9e088ef">
  <xsd:schema xmlns:xsd="http://www.w3.org/2001/XMLSchema" xmlns:xs="http://www.w3.org/2001/XMLSchema" xmlns:p="http://schemas.microsoft.com/office/2006/metadata/properties" xmlns:ns2="051b1565-f15d-41ac-8767-635628bf257c" xmlns:ns3="e3b14a70-a12e-437a-ae78-072fdf5fee4b" targetNamespace="http://schemas.microsoft.com/office/2006/metadata/properties" ma:root="true" ma:fieldsID="d76c5b75eaf859ca1eb291be5a81c99c" ns2:_="" ns3:_="">
    <xsd:import namespace="051b1565-f15d-41ac-8767-635628bf257c"/>
    <xsd:import namespace="e3b14a70-a12e-437a-ae78-072fdf5fee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b1565-f15d-41ac-8767-635628bf2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7daf5b5-3a6c-4b0b-8149-338d884d97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14a70-a12e-437a-ae78-072fdf5fee4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4bc703-a773-4407-be28-704e9fadb27d}" ma:internalName="TaxCatchAll" ma:showField="CatchAllData" ma:web="e3b14a70-a12e-437a-ae78-072fdf5fee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10586E-A04B-4296-8DBF-55792BD609A5}">
  <ds:schemaRefs>
    <ds:schemaRef ds:uri="051b1565-f15d-41ac-8767-635628bf257c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3b14a70-a12e-437a-ae78-072fdf5fee4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E888DC5-EE7A-4369-8302-BDF6CEF77C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1b1565-f15d-41ac-8767-635628bf257c"/>
    <ds:schemaRef ds:uri="e3b14a70-a12e-437a-ae78-072fdf5fee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D55322-183F-4163-A547-FF5FFAC89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637</TotalTime>
  <Words>1342</Words>
  <Application>Microsoft Office PowerPoint</Application>
  <PresentationFormat>Widescreen</PresentationFormat>
  <Paragraphs>115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Century Gothic</vt:lpstr>
      <vt:lpstr>Times New Roman</vt:lpstr>
      <vt:lpstr>Tw Cen MT</vt:lpstr>
      <vt:lpstr>Wingdings</vt:lpstr>
      <vt:lpstr>Wingdings 3</vt:lpstr>
      <vt:lpstr>Ion</vt:lpstr>
      <vt:lpstr>ASKEP PRESSURE ULCER</vt:lpstr>
      <vt:lpstr>DEFINISI PRESSURE ULCER</vt:lpstr>
      <vt:lpstr>ETIOLOGI</vt:lpstr>
      <vt:lpstr>FAKTOR EKSTRINSIK</vt:lpstr>
      <vt:lpstr>FAKTOR INTRINSIK</vt:lpstr>
      <vt:lpstr>PATOFISIOLOGI</vt:lpstr>
      <vt:lpstr>ADA 4 STADIUM PADA PRESURE ULCER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NPUAP/EPUAP pressure ulcer, tahun 2014 ada tambahan 2 klasifikasi, yaitu :  </vt:lpstr>
      <vt:lpstr>NPUAP/EPUAP pressure ulcer, tahun 2014 ada tambahan 2 klasifikasi, yaitu :</vt:lpstr>
      <vt:lpstr>LOKASI TERJADINYA LUKA PRESSURE ULCER</vt:lpstr>
      <vt:lpstr>PENCEGAHAN</vt:lpstr>
      <vt:lpstr>PENCEGAHAN</vt:lpstr>
      <vt:lpstr>PENCEGAHAN</vt:lpstr>
      <vt:lpstr>PENCEGAHAN</vt:lpstr>
      <vt:lpstr>PENCEGAHAN</vt:lpstr>
      <vt:lpstr>Skala Braden</vt:lpstr>
      <vt:lpstr>PENGKAJIAN RESIKO TERJADINYA DEKUBITUS</vt:lpstr>
      <vt:lpstr>SKALA BRADEN</vt:lpstr>
      <vt:lpstr>PENGKAJIAN RESIKO TERJADINYA DEKUBITUS</vt:lpstr>
      <vt:lpstr>SKALA NORTON</vt:lpstr>
      <vt:lpstr>PENGKAJIAN RESIKO TERJADINYA DEKUBITUS</vt:lpstr>
      <vt:lpstr>SKALA WATERLOW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PRESURE ULCER</dc:title>
  <dc:creator>Diana Irawati</dc:creator>
  <cp:lastModifiedBy>Microsoft account</cp:lastModifiedBy>
  <cp:revision>48</cp:revision>
  <dcterms:created xsi:type="dcterms:W3CDTF">2021-11-30T01:18:17Z</dcterms:created>
  <dcterms:modified xsi:type="dcterms:W3CDTF">2023-10-02T06:12:03Z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0x010100D3B5CFBFE46B194AB34739026F3333A9</vt:lpwstr>
  </property>
</Properties>
</file>