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0" r:id="rId3"/>
    <p:sldId id="270" r:id="rId4"/>
    <p:sldId id="273" r:id="rId5"/>
    <p:sldId id="271" r:id="rId6"/>
    <p:sldId id="272" r:id="rId7"/>
    <p:sldId id="279" r:id="rId8"/>
    <p:sldId id="274" r:id="rId9"/>
    <p:sldId id="280" r:id="rId10"/>
    <p:sldId id="277" r:id="rId11"/>
    <p:sldId id="281" r:id="rId12"/>
    <p:sldId id="278" r:id="rId13"/>
    <p:sldId id="282" r:id="rId14"/>
  </p:sldIdLst>
  <p:sldSz cx="12192000" cy="6858000"/>
  <p:notesSz cx="6858000" cy="9144000"/>
  <p:defaultTextStyle>
    <a:defPPr rtl="0"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44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632" y="-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02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5"/>
    </mc:Choice>
    <mc:Fallback>
      <c:style val="45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Sheet4!$J$3</c:f>
              <c:strCache>
                <c:ptCount val="1"/>
                <c:pt idx="0">
                  <c:v>Tax Avoidance</c:v>
                </c:pt>
              </c:strCache>
            </c:strRef>
          </c:tx>
          <c:cat>
            <c:strRef>
              <c:f>Sheet4!$I$4:$I$13</c:f>
              <c:strCache>
                <c:ptCount val="10"/>
                <c:pt idx="0">
                  <c:v>PT. Astra International (Persero), Tbk. </c:v>
                </c:pt>
                <c:pt idx="1">
                  <c:v>PT. Astra Otoparts (Persero), Tbk.</c:v>
                </c:pt>
                <c:pt idx="2">
                  <c:v>PT. Sepatu Bata (Persero), Tbk.</c:v>
                </c:pt>
                <c:pt idx="3">
                  <c:v>PT. Primarindo Asia Infrastructure (Persero), Tbk.</c:v>
                </c:pt>
                <c:pt idx="4">
                  <c:v>PT. Garuda Metalindo (Persero), Tbk.</c:v>
                </c:pt>
                <c:pt idx="5">
                  <c:v>PT. Panasia Indo Resources (Persero), Tbk.</c:v>
                </c:pt>
                <c:pt idx="6">
                  <c:v>PT. Indospring (Persero), Tbk.</c:v>
                </c:pt>
                <c:pt idx="7">
                  <c:v>PT. Jembo Cable Company (Persero), Tbk.</c:v>
                </c:pt>
                <c:pt idx="8">
                  <c:v>PT. KMI Wire and Cable (Persero), Tbk.</c:v>
                </c:pt>
                <c:pt idx="9">
                  <c:v>PT. Kabelindo Murni (Persero), Tbk.</c:v>
                </c:pt>
              </c:strCache>
            </c:strRef>
          </c:cat>
          <c:val>
            <c:numRef>
              <c:f>Sheet4!$J$4:$J$13</c:f>
              <c:numCache>
                <c:formatCode>General</c:formatCode>
                <c:ptCount val="10"/>
                <c:pt idx="0">
                  <c:v>0.19625141638701976</c:v>
                </c:pt>
                <c:pt idx="1">
                  <c:v>0.24711822947688808</c:v>
                </c:pt>
                <c:pt idx="2">
                  <c:v>0.22922688799695196</c:v>
                </c:pt>
                <c:pt idx="3">
                  <c:v>0.9733260952597742</c:v>
                </c:pt>
                <c:pt idx="4">
                  <c:v>0.26310354631731275</c:v>
                </c:pt>
                <c:pt idx="5">
                  <c:v>9.9231675532844461E-3</c:v>
                </c:pt>
                <c:pt idx="6">
                  <c:v>0.33316230594984236</c:v>
                </c:pt>
                <c:pt idx="7">
                  <c:v>0.40276386523132085</c:v>
                </c:pt>
                <c:pt idx="8">
                  <c:v>0.17608164509046878</c:v>
                </c:pt>
                <c:pt idx="9">
                  <c:v>0.28119115611181073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82D-4A75-A4B8-93464733E733}"/>
            </c:ext>
          </c:extLst>
        </c:ser>
        <c:ser>
          <c:idx val="1"/>
          <c:order val="1"/>
          <c:tx>
            <c:strRef>
              <c:f>Sheet4!$K$3</c:f>
              <c:strCache>
                <c:ptCount val="1"/>
                <c:pt idx="0">
                  <c:v>Profitabilitas</c:v>
                </c:pt>
              </c:strCache>
            </c:strRef>
          </c:tx>
          <c:cat>
            <c:strRef>
              <c:f>Sheet4!$I$4:$I$13</c:f>
              <c:strCache>
                <c:ptCount val="10"/>
                <c:pt idx="0">
                  <c:v>PT. Astra International (Persero), Tbk. </c:v>
                </c:pt>
                <c:pt idx="1">
                  <c:v>PT. Astra Otoparts (Persero), Tbk.</c:v>
                </c:pt>
                <c:pt idx="2">
                  <c:v>PT. Sepatu Bata (Persero), Tbk.</c:v>
                </c:pt>
                <c:pt idx="3">
                  <c:v>PT. Primarindo Asia Infrastructure (Persero), Tbk.</c:v>
                </c:pt>
                <c:pt idx="4">
                  <c:v>PT. Garuda Metalindo (Persero), Tbk.</c:v>
                </c:pt>
                <c:pt idx="5">
                  <c:v>PT. Panasia Indo Resources (Persero), Tbk.</c:v>
                </c:pt>
                <c:pt idx="6">
                  <c:v>PT. Indospring (Persero), Tbk.</c:v>
                </c:pt>
                <c:pt idx="7">
                  <c:v>PT. Jembo Cable Company (Persero), Tbk.</c:v>
                </c:pt>
                <c:pt idx="8">
                  <c:v>PT. KMI Wire and Cable (Persero), Tbk.</c:v>
                </c:pt>
                <c:pt idx="9">
                  <c:v>PT. Kabelindo Murni (Persero), Tbk.</c:v>
                </c:pt>
              </c:strCache>
            </c:strRef>
          </c:cat>
          <c:val>
            <c:numRef>
              <c:f>Sheet4!$K$4:$K$13</c:f>
              <c:numCache>
                <c:formatCode>General</c:formatCode>
                <c:ptCount val="10"/>
                <c:pt idx="0">
                  <c:v>7.0620356522736114E-2</c:v>
                </c:pt>
                <c:pt idx="1">
                  <c:v>3.0898243058533992E-2</c:v>
                </c:pt>
                <c:pt idx="2">
                  <c:v>9.2682036434188E-2</c:v>
                </c:pt>
                <c:pt idx="3">
                  <c:v>0.11941217043708992</c:v>
                </c:pt>
                <c:pt idx="4">
                  <c:v>0.1001954021200679</c:v>
                </c:pt>
                <c:pt idx="5">
                  <c:v>-0.12193159235528467</c:v>
                </c:pt>
                <c:pt idx="6">
                  <c:v>2.2479383923972023E-2</c:v>
                </c:pt>
                <c:pt idx="7">
                  <c:v>4.2826707432371117E-2</c:v>
                </c:pt>
                <c:pt idx="8">
                  <c:v>0.12403774422541761</c:v>
                </c:pt>
                <c:pt idx="9">
                  <c:v>2.9453337350932689E-2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82D-4A75-A4B8-93464733E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721984"/>
        <c:axId val="187723776"/>
      </c:lineChart>
      <c:catAx>
        <c:axId val="187721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723776"/>
        <c:crosses val="autoZero"/>
        <c:auto val="1"/>
        <c:lblAlgn val="ctr"/>
        <c:lblOffset val="100"/>
        <c:noMultiLvlLbl val="0"/>
      </c:catAx>
      <c:valAx>
        <c:axId val="187723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721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 dirty="0"/>
          </a:p>
        </p:txBody>
      </p:sp>
      <p:sp>
        <p:nvSpPr>
          <p:cNvPr id="3" name="Placeholder Tanggal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D919AE-9B7D-4C78-A3B3-9C093446F3A9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4" name="Placeholder Foo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 dirty="0"/>
          </a:p>
        </p:txBody>
      </p:sp>
      <p:sp>
        <p:nvSpPr>
          <p:cNvPr id="5" name="Placeholder Nomor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 noProof="0" dirty="0"/>
          </a:p>
        </p:txBody>
      </p:sp>
      <p:sp>
        <p:nvSpPr>
          <p:cNvPr id="3" name="Placeholder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D548EA-A667-420B-ADDA-B0E42C4437A6}" type="datetime1">
              <a:rPr lang="id-ID" noProof="0" smtClean="0"/>
              <a:pPr rtl="0"/>
              <a:t>06/09/2020</a:t>
            </a:fld>
            <a:endParaRPr lang="id-ID" noProof="0" dirty="0"/>
          </a:p>
        </p:txBody>
      </p:sp>
      <p:sp>
        <p:nvSpPr>
          <p:cNvPr id="4" name="Placeholder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d-ID" noProof="0" dirty="0"/>
          </a:p>
        </p:txBody>
      </p:sp>
      <p:sp>
        <p:nvSpPr>
          <p:cNvPr id="5" name="Placeholder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d-ID" noProof="0" dirty="0"/>
              <a:t>Klik untuk mengedit gaya teks Master</a:t>
            </a:r>
          </a:p>
          <a:p>
            <a:pPr lvl="1" rtl="0"/>
            <a:r>
              <a:rPr lang="id-ID" noProof="0" dirty="0"/>
              <a:t>Tingkat kedua</a:t>
            </a:r>
          </a:p>
          <a:p>
            <a:pPr lvl="2" rtl="0"/>
            <a:r>
              <a:rPr lang="id-ID" noProof="0" dirty="0"/>
              <a:t>Tingkat ketiga</a:t>
            </a:r>
          </a:p>
          <a:p>
            <a:pPr lvl="3" rtl="0"/>
            <a:r>
              <a:rPr lang="id-ID" noProof="0" dirty="0"/>
              <a:t>Tingkat keempat</a:t>
            </a:r>
          </a:p>
          <a:p>
            <a:pPr lvl="4" rtl="0"/>
            <a:r>
              <a:rPr lang="id-ID" noProof="0" dirty="0"/>
              <a:t>Tingkat kelima</a:t>
            </a:r>
          </a:p>
        </p:txBody>
      </p:sp>
      <p:sp>
        <p:nvSpPr>
          <p:cNvPr id="6" name="Placeholder 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 noProof="0" dirty="0"/>
          </a:p>
        </p:txBody>
      </p:sp>
      <p:sp>
        <p:nvSpPr>
          <p:cNvPr id="7" name="Placeholder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id-ID" noProof="0"/>
              <a:pPr rtl="0"/>
              <a:t>‹#›</a:t>
            </a:fld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92218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12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446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056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056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3735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056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6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29717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8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1079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smtClean="0"/>
              <a:pPr rtl="0"/>
              <a:t>10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32457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noProof="0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id-ID" noProof="0" smtClean="0"/>
              <a:pPr rtl="0"/>
              <a:t>11</a:t>
            </a:fld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82740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Judul">
    <p:bg bwMode="inv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rsegi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10" name="Persegi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2" name="Judul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smtClean="0"/>
              <a:t>Click to edit Master subtitle style</a:t>
            </a:r>
            <a:endParaRPr lang="id-ID" dirty="0"/>
          </a:p>
        </p:txBody>
      </p:sp>
      <p:sp>
        <p:nvSpPr>
          <p:cNvPr id="11" name="Placeholder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7AD232C-3E9A-4A8F-81C7-92BD9AFB8DFB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12" name="Placeholder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3" name="Placeholder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id-ID" smtClean="0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Teks Vertik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Placeholder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43BB08-791B-4D41-BDD5-A44B61FD87AD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5" name="Placeholder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Placeholder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ks dan Judul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rsegi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Judul Vertikal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Teks Vertikal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Placeholder Tanggal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707E4E2C-357B-4ED0-919B-DDF893B79208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5" name="Placeholder Foot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Placeholder Nomor Slide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Konten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Placeholder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2BC35E-EFA7-4EBC-9CE6-504B5C4332E4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5" name="Placeholder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6" name="Placeholder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Bagian">
    <p:bg bwMode="inv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rsegi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9" name="Persegi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/>
          </a:p>
        </p:txBody>
      </p:sp>
      <p:sp>
        <p:nvSpPr>
          <p:cNvPr id="2" name="Judul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Teks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Placeholder Tanggal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FDAFD1CA-238D-48BF-80EE-09B474B9AB57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5" name="Placeholder Foo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6" name="Placeholder Nomor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id-ID" smtClean="0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Konten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Placeholder Konten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5" name="Placeholder Tanggal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35993-7695-477D-A975-86E9283E4B57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6" name="Placeholder Foo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7" name="Placeholder Nomor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Teks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Placeholder Konten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5" name="Placeholder Teks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Placeholder Konten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7" name="Placeholder Tanggal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27BA04D-A5A4-41F1-84EA-CAC2D707B258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8" name="Placeholder Foo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9" name="Placeholder Nomor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laceholder Tanggal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6104C9-1D68-4C07-9D1B-A9F160707ED0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4" name="Placeholder Foo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5" name="Placeholder Nomor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Tanggal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1A145F0-4D97-40B8-8C5B-A14CA1B3BE92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3" name="Placeholder Foo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4" name="Placeholder Nomor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4" name="Placeholder Teks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3" name="Placeholder Konten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5" name="Placeholder Tanggal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1C61E6-7360-4C24-8FAF-1E36C2706DA2}" type="datetime1">
              <a:rPr lang="id-ID" smtClean="0"/>
              <a:pPr/>
              <a:t>06/09/2020</a:t>
            </a:fld>
            <a:endParaRPr lang="id-ID" dirty="0"/>
          </a:p>
        </p:txBody>
      </p:sp>
      <p:sp>
        <p:nvSpPr>
          <p:cNvPr id="6" name="Placeholder Foo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7" name="Placeholder Nomor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4" name="Placeholder Teks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3" name="Placeholder Gambar 2" descr="Placeholder kosong untuk menambahkan gambar. Klik placeholder lalu pilih gambar yang ingin Anda tambahkan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5" name="Placeholder Tanggal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F92EE0-2AC6-4B68-A7CD-01D2C1A0B134}" type="datetime1">
              <a:rPr lang="id-ID" smtClean="0"/>
              <a:pPr rtl="0"/>
              <a:t>06/09/2020</a:t>
            </a:fld>
            <a:endParaRPr lang="id-ID" dirty="0"/>
          </a:p>
        </p:txBody>
      </p:sp>
      <p:sp>
        <p:nvSpPr>
          <p:cNvPr id="6" name="Placeholder Foo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d-ID" dirty="0"/>
          </a:p>
        </p:txBody>
      </p:sp>
      <p:sp>
        <p:nvSpPr>
          <p:cNvPr id="7" name="Placeholder Nomor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id-ID"/>
              <a:pPr rtl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rsegi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noProof="0" dirty="0"/>
          </a:p>
        </p:txBody>
      </p:sp>
      <p:pic>
        <p:nvPicPr>
          <p:cNvPr id="8" name="Gambar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Placeholder Judul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d-ID" noProof="0" dirty="0"/>
              <a:t>Klik untuk mengedit gaya judul Master</a:t>
            </a:r>
          </a:p>
        </p:txBody>
      </p:sp>
      <p:sp>
        <p:nvSpPr>
          <p:cNvPr id="3" name="Placeholder Teks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d-ID" noProof="0" dirty="0"/>
              <a:t>Klik untuk mengedit gaya teks Master</a:t>
            </a:r>
          </a:p>
          <a:p>
            <a:pPr lvl="1" rtl="0"/>
            <a:r>
              <a:rPr lang="id-ID" noProof="0" dirty="0"/>
              <a:t>Tingkat kedua</a:t>
            </a:r>
          </a:p>
          <a:p>
            <a:pPr lvl="2" rtl="0"/>
            <a:r>
              <a:rPr lang="id-ID" noProof="0" dirty="0"/>
              <a:t>Tingkat ketiga</a:t>
            </a:r>
          </a:p>
          <a:p>
            <a:pPr lvl="3" rtl="0"/>
            <a:r>
              <a:rPr lang="id-ID" noProof="0" dirty="0"/>
              <a:t>Tingkat keempat</a:t>
            </a:r>
          </a:p>
          <a:p>
            <a:pPr lvl="4" rtl="0"/>
            <a:r>
              <a:rPr lang="id-ID" noProof="0" dirty="0"/>
              <a:t>Tingkat kelima</a:t>
            </a:r>
          </a:p>
          <a:p>
            <a:pPr lvl="5" rtl="0"/>
            <a:r>
              <a:rPr lang="id-ID" noProof="0" dirty="0"/>
              <a:t>Keenam</a:t>
            </a:r>
          </a:p>
          <a:p>
            <a:pPr lvl="6" rtl="0"/>
            <a:r>
              <a:rPr lang="id-ID" noProof="0" dirty="0"/>
              <a:t>Ketujuh</a:t>
            </a:r>
          </a:p>
          <a:p>
            <a:pPr lvl="7" rtl="0"/>
            <a:r>
              <a:rPr lang="id-ID" noProof="0" dirty="0"/>
              <a:t>Kedelapan</a:t>
            </a:r>
          </a:p>
          <a:p>
            <a:pPr lvl="8" rtl="0"/>
            <a:r>
              <a:rPr lang="id-ID" noProof="0" dirty="0"/>
              <a:t>Kesembilan</a:t>
            </a:r>
          </a:p>
        </p:txBody>
      </p:sp>
      <p:sp>
        <p:nvSpPr>
          <p:cNvPr id="4" name="Placeholder Tanggal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8A52EEF4-B0DA-446C-B408-3451BB934E1A}" type="datetime1">
              <a:rPr lang="id-ID" noProof="0" smtClean="0"/>
              <a:pPr rtl="0"/>
              <a:t>06/09/2020</a:t>
            </a:fld>
            <a:endParaRPr lang="id-ID" noProof="0" dirty="0"/>
          </a:p>
        </p:txBody>
      </p:sp>
      <p:sp>
        <p:nvSpPr>
          <p:cNvPr id="5" name="Placeholder Foot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id-ID" noProof="0" dirty="0"/>
          </a:p>
        </p:txBody>
      </p:sp>
      <p:sp>
        <p:nvSpPr>
          <p:cNvPr id="6" name="Placeholder Nomor Slide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id-ID" noProof="0" smtClean="0"/>
              <a:pPr rtl="0"/>
              <a:t>‹#›</a:t>
            </a:fld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media10.wav"/><Relationship Id="rId7" Type="http://schemas.openxmlformats.org/officeDocument/2006/relationships/package" Target="../embeddings/Microsoft_Word_Document2.docx"/><Relationship Id="rId2" Type="http://schemas.microsoft.com/office/2007/relationships/media" Target="../media/media10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3213299" y="1803400"/>
            <a:ext cx="8500062" cy="2070100"/>
          </a:xfrm>
        </p:spPr>
        <p:txBody>
          <a:bodyPr rtlCol="0">
            <a:noAutofit/>
          </a:bodyPr>
          <a:lstStyle/>
          <a:p>
            <a:pPr algn="ctr" rtl="0"/>
            <a:r>
              <a:rPr lang="en-US" dirty="0" smtClean="0"/>
              <a:t>DETERMINAN AGRESIVITAS PAJAK : </a:t>
            </a:r>
            <a:r>
              <a:rPr lang="en-US" dirty="0" err="1" smtClean="0"/>
              <a:t>Eviews</a:t>
            </a:r>
            <a:r>
              <a:rPr lang="en-US" dirty="0" smtClean="0"/>
              <a:t> Model</a:t>
            </a:r>
            <a:endParaRPr lang="id-ID" dirty="0"/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>
          <a:xfrm>
            <a:off x="3187899" y="4741859"/>
            <a:ext cx="8585001" cy="465141"/>
          </a:xfrm>
        </p:spPr>
        <p:txBody>
          <a:bodyPr rtlCol="0">
            <a:normAutofit fontScale="77500" lnSpcReduction="20000"/>
          </a:bodyPr>
          <a:lstStyle/>
          <a:p>
            <a:pPr algn="ctr"/>
            <a:r>
              <a:rPr lang="en-US" sz="3600" b="1" dirty="0" err="1" smtClean="0"/>
              <a:t>Sulhendri</a:t>
            </a:r>
            <a:r>
              <a:rPr lang="en-US" sz="3600" b="1" dirty="0" smtClean="0"/>
              <a:t> - </a:t>
            </a:r>
            <a:r>
              <a:rPr lang="en-US" sz="3600" b="1" dirty="0" err="1" smtClean="0"/>
              <a:t>Luqman</a:t>
            </a:r>
            <a:r>
              <a:rPr lang="en-US" sz="3600" b="1" dirty="0" smtClean="0"/>
              <a:t> Hakim - </a:t>
            </a:r>
            <a:r>
              <a:rPr lang="en-US" sz="3600" b="1" dirty="0" err="1" smtClean="0"/>
              <a:t>Evilira</a:t>
            </a:r>
            <a:r>
              <a:rPr lang="en-US" sz="3600" b="1" dirty="0" smtClean="0"/>
              <a:t> </a:t>
            </a:r>
            <a:r>
              <a:rPr lang="en-US" sz="3600" b="1" dirty="0" err="1"/>
              <a:t>Dwiana</a:t>
            </a:r>
            <a:r>
              <a:rPr lang="en-US" sz="3600" b="1" dirty="0"/>
              <a:t> R.</a:t>
            </a:r>
            <a:endParaRPr lang="en-US" sz="3600" b="1" dirty="0" smtClean="0"/>
          </a:p>
          <a:p>
            <a:pPr rtl="0"/>
            <a:endParaRPr lang="en-US" sz="1100" b="1" dirty="0" smtClean="0"/>
          </a:p>
        </p:txBody>
      </p:sp>
      <p:sp>
        <p:nvSpPr>
          <p:cNvPr id="4" name="Subjudul 2"/>
          <p:cNvSpPr txBox="1">
            <a:spLocks/>
          </p:cNvSpPr>
          <p:nvPr/>
        </p:nvSpPr>
        <p:spPr>
          <a:xfrm>
            <a:off x="4279900" y="6329359"/>
            <a:ext cx="7823200" cy="37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</a:rPr>
              <a:t>Faculty of Economics and Business, </a:t>
            </a:r>
            <a:r>
              <a:rPr lang="en-US" sz="2000" b="1" dirty="0" err="1" smtClean="0">
                <a:solidFill>
                  <a:schemeClr val="bg2"/>
                </a:solidFill>
              </a:rPr>
              <a:t>Universitas</a:t>
            </a:r>
            <a:r>
              <a:rPr lang="en-US" sz="2000" b="1" dirty="0" smtClean="0">
                <a:solidFill>
                  <a:schemeClr val="bg2"/>
                </a:solidFill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</a:rPr>
              <a:t>Muhammadiyah</a:t>
            </a:r>
            <a:r>
              <a:rPr lang="en-US" sz="2000" b="1" dirty="0" smtClean="0">
                <a:solidFill>
                  <a:schemeClr val="bg2"/>
                </a:solidFill>
              </a:rPr>
              <a:t> Jakarta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9" y="203313"/>
            <a:ext cx="1779719" cy="17905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4">
        <p:fade/>
      </p:transition>
    </mc:Choice>
    <mc:Fallback xmlns="">
      <p:transition spd="med" advTm="5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808808" y="0"/>
            <a:ext cx="10632440" cy="585886"/>
          </a:xfrm>
        </p:spPr>
        <p:txBody>
          <a:bodyPr rtlCol="0">
            <a:normAutofit/>
          </a:bodyPr>
          <a:lstStyle/>
          <a:p>
            <a:pPr algn="ctr" rtl="0"/>
            <a:r>
              <a:rPr lang="id-ID" sz="2800" b="1" dirty="0" smtClean="0">
                <a:solidFill>
                  <a:srgbClr val="FF0000"/>
                </a:solidFill>
              </a:rPr>
              <a:t>ANALISIS ESTIMASI MODEL REGRESI DATA PANEL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348343" y="5842534"/>
            <a:ext cx="11553371" cy="892091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08000" y="5738141"/>
            <a:ext cx="11234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Model </a:t>
            </a:r>
            <a:r>
              <a:rPr lang="en-US" i="1" dirty="0"/>
              <a:t>fixed effect </a:t>
            </a:r>
            <a:r>
              <a:rPr lang="en-US" dirty="0"/>
              <a:t>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model yang </a:t>
            </a:r>
            <a:r>
              <a:rPr lang="en-US" dirty="0" err="1"/>
              <a:t>menghilangkan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heteroskedastisitas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mengkonstantakan</a:t>
            </a:r>
            <a:r>
              <a:rPr lang="en-US" dirty="0"/>
              <a:t> </a:t>
            </a:r>
            <a:r>
              <a:rPr lang="en-US" dirty="0" err="1"/>
              <a:t>residualnya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white-heteroscedasticity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autokorelasi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dipersyaratkan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model </a:t>
            </a:r>
            <a:r>
              <a:rPr lang="en-US" i="1" dirty="0"/>
              <a:t>fixed effect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diabaikan</a:t>
            </a:r>
            <a:r>
              <a:rPr lang="en-US" dirty="0"/>
              <a:t> (Nachrowi,2006).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224599"/>
              </p:ext>
            </p:extLst>
          </p:nvPr>
        </p:nvGraphicFramePr>
        <p:xfrm>
          <a:off x="1617044" y="673768"/>
          <a:ext cx="8951495" cy="516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" r:id="rId7" imgW="5751621" imgH="5304839" progId="Word.Document.12">
                  <p:embed/>
                </p:oleObj>
              </mc:Choice>
              <mc:Fallback>
                <p:oleObj name="Document" r:id="rId7" imgW="5751621" imgH="53048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7044" y="673768"/>
                        <a:ext cx="8951495" cy="516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6">
        <p:fade/>
      </p:transition>
    </mc:Choice>
    <mc:Fallback xmlns="">
      <p:transition spd="med" advTm="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3971" y="5842535"/>
            <a:ext cx="361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</a:t>
            </a:r>
            <a:r>
              <a:rPr lang="en-US" sz="3200" baseline="30000" dirty="0" smtClean="0"/>
              <a:t>2 </a:t>
            </a:r>
            <a:r>
              <a:rPr lang="en-US" sz="3200" dirty="0" smtClean="0"/>
              <a:t> = 96,19%</a:t>
            </a:r>
            <a:endParaRPr lang="en-US" sz="32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54004"/>
            <a:ext cx="374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Simpulan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81" y="738778"/>
            <a:ext cx="9160911" cy="503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">
        <p:fade/>
      </p:transition>
    </mc:Choice>
    <mc:Fallback xmlns="">
      <p:transition spd="med" advTm="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234655" y="0"/>
            <a:ext cx="10632440" cy="635267"/>
          </a:xfrm>
        </p:spPr>
        <p:txBody>
          <a:bodyPr rtlCol="0">
            <a:normAutofit/>
          </a:bodyPr>
          <a:lstStyle/>
          <a:p>
            <a:pPr rtl="0"/>
            <a:r>
              <a:rPr lang="id-ID" sz="3200" b="1" dirty="0" smtClean="0">
                <a:solidFill>
                  <a:srgbClr val="FF0000"/>
                </a:solidFill>
              </a:rPr>
              <a:t>SIMPULAN</a:t>
            </a:r>
            <a:endParaRPr lang="id-ID" sz="3200" b="1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25207" y="815398"/>
            <a:ext cx="868081" cy="1087718"/>
          </a:xfrm>
          <a:prstGeom prst="rightArrow">
            <a:avLst>
              <a:gd name="adj1" fmla="val 50000"/>
              <a:gd name="adj2" fmla="val 320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H</a:t>
            </a:r>
            <a:r>
              <a:rPr lang="id-ID" sz="16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</a:t>
            </a:r>
            <a:endParaRPr lang="en-US" sz="1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7681" y="747487"/>
            <a:ext cx="2957435" cy="13447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CSR </a:t>
            </a:r>
            <a:r>
              <a:rPr lang="id-ID" sz="2000" dirty="0" smtClean="0"/>
              <a:t>berpengaruh positif dan signifikan terhadap </a:t>
            </a:r>
            <a:r>
              <a:rPr lang="en-US" sz="2000" dirty="0" err="1" smtClean="0"/>
              <a:t>Agresivitas</a:t>
            </a:r>
            <a:r>
              <a:rPr lang="en-US" sz="2000" dirty="0" smtClean="0"/>
              <a:t> </a:t>
            </a:r>
            <a:r>
              <a:rPr lang="en-US" sz="2000" dirty="0" err="1" smtClean="0"/>
              <a:t>Pajak</a:t>
            </a:r>
            <a:endParaRPr lang="en-US" sz="2000" dirty="0"/>
          </a:p>
        </p:txBody>
      </p:sp>
      <p:sp>
        <p:nvSpPr>
          <p:cNvPr id="7" name="Right Arrow 6"/>
          <p:cNvSpPr/>
          <p:nvPr/>
        </p:nvSpPr>
        <p:spPr>
          <a:xfrm>
            <a:off x="225206" y="2092193"/>
            <a:ext cx="868081" cy="1087718"/>
          </a:xfrm>
          <a:prstGeom prst="rightArrow">
            <a:avLst>
              <a:gd name="adj1" fmla="val 50000"/>
              <a:gd name="adj2" fmla="val 3207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H</a:t>
            </a:r>
            <a:r>
              <a:rPr lang="id-ID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7682" y="2200408"/>
            <a:ext cx="2957434" cy="13447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000" dirty="0" smtClean="0"/>
              <a:t>Profitabilitas berpengaruh </a:t>
            </a:r>
            <a:r>
              <a:rPr lang="id-ID" sz="2000" dirty="0"/>
              <a:t>positif dan signifikan terhadap </a:t>
            </a:r>
            <a:r>
              <a:rPr lang="en-US" sz="2000" dirty="0" err="1"/>
              <a:t>Agresivitas</a:t>
            </a:r>
            <a:r>
              <a:rPr lang="en-US" sz="2000" dirty="0"/>
              <a:t> </a:t>
            </a:r>
            <a:r>
              <a:rPr lang="en-US" sz="2000" dirty="0" err="1"/>
              <a:t>Pajak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>
            <a:off x="225207" y="3653143"/>
            <a:ext cx="868081" cy="1087718"/>
          </a:xfrm>
          <a:prstGeom prst="rightArrow">
            <a:avLst>
              <a:gd name="adj1" fmla="val 50000"/>
              <a:gd name="adj2" fmla="val 320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H</a:t>
            </a:r>
            <a:r>
              <a:rPr lang="id-ID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3</a:t>
            </a:r>
            <a:endParaRPr lang="en-US" sz="1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5059" y="3653143"/>
            <a:ext cx="2890058" cy="13447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Leverage </a:t>
            </a:r>
            <a:r>
              <a:rPr lang="id-ID" sz="2000" dirty="0" smtClean="0"/>
              <a:t>berpengaruh</a:t>
            </a:r>
            <a:r>
              <a:rPr lang="en-US" sz="2000" dirty="0" smtClean="0"/>
              <a:t> </a:t>
            </a:r>
            <a:r>
              <a:rPr lang="en-US" sz="2000" dirty="0" err="1" smtClean="0"/>
              <a:t>tidak</a:t>
            </a:r>
            <a:r>
              <a:rPr lang="id-ID" sz="2000" dirty="0" smtClean="0"/>
              <a:t> </a:t>
            </a:r>
            <a:r>
              <a:rPr lang="en-US" sz="2000" dirty="0" err="1" smtClean="0"/>
              <a:t>signifikan</a:t>
            </a:r>
            <a:r>
              <a:rPr lang="en-US" sz="2000" dirty="0" smtClean="0"/>
              <a:t> </a:t>
            </a:r>
            <a:r>
              <a:rPr lang="id-ID" sz="2000" dirty="0" smtClean="0"/>
              <a:t>terhadap </a:t>
            </a:r>
            <a:r>
              <a:rPr lang="en-US" sz="2000" dirty="0" err="1"/>
              <a:t>Agresivitas</a:t>
            </a:r>
            <a:r>
              <a:rPr lang="en-US" sz="2000" dirty="0"/>
              <a:t> </a:t>
            </a:r>
            <a:r>
              <a:rPr lang="en-US" sz="2000" dirty="0" err="1"/>
              <a:t>Pajak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>
          <a:xfrm>
            <a:off x="225205" y="5151790"/>
            <a:ext cx="868081" cy="1087718"/>
          </a:xfrm>
          <a:prstGeom prst="rightArrow">
            <a:avLst>
              <a:gd name="adj1" fmla="val 50000"/>
              <a:gd name="adj2" fmla="val 320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H</a:t>
            </a:r>
            <a:r>
              <a:rPr lang="id-ID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4</a:t>
            </a:r>
            <a:endParaRPr lang="en-US" sz="1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5058" y="5151790"/>
            <a:ext cx="2890059" cy="13447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CSR, ROA </a:t>
            </a:r>
            <a:r>
              <a:rPr lang="en-US" sz="2000" dirty="0" err="1" smtClean="0"/>
              <a:t>dan</a:t>
            </a:r>
            <a:r>
              <a:rPr lang="en-US" sz="2000" dirty="0" smtClean="0"/>
              <a:t> Leverage </a:t>
            </a:r>
            <a:r>
              <a:rPr lang="id-ID" sz="2000" dirty="0"/>
              <a:t>berpengaruh positif dan signifikan terhadap </a:t>
            </a:r>
            <a:r>
              <a:rPr lang="en-US" sz="2000" dirty="0" err="1"/>
              <a:t>Agresivitas</a:t>
            </a:r>
            <a:r>
              <a:rPr lang="en-US" sz="2000" dirty="0"/>
              <a:t> </a:t>
            </a:r>
            <a:r>
              <a:rPr lang="en-US" sz="2000" dirty="0" err="1"/>
              <a:t>Pajak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562373" y="-9706"/>
            <a:ext cx="750770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IMPLIKASI</a:t>
            </a:r>
          </a:p>
          <a:p>
            <a:r>
              <a:rPr lang="en-US" dirty="0" err="1" smtClean="0">
                <a:solidFill>
                  <a:srgbClr val="00B0F0"/>
                </a:solidFill>
              </a:rPr>
              <a:t>Hasil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estimasi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analisis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dari</a:t>
            </a:r>
            <a:r>
              <a:rPr lang="en-US" dirty="0">
                <a:solidFill>
                  <a:srgbClr val="00B0F0"/>
                </a:solidFill>
              </a:rPr>
              <a:t> model </a:t>
            </a:r>
            <a:r>
              <a:rPr lang="en-US" dirty="0" err="1">
                <a:solidFill>
                  <a:srgbClr val="00B0F0"/>
                </a:solidFill>
              </a:rPr>
              <a:t>regresi</a:t>
            </a:r>
            <a:r>
              <a:rPr lang="en-US" dirty="0">
                <a:solidFill>
                  <a:srgbClr val="00B0F0"/>
                </a:solidFill>
              </a:rPr>
              <a:t> data panel </a:t>
            </a:r>
            <a:r>
              <a:rPr lang="en-US" dirty="0" err="1">
                <a:solidFill>
                  <a:srgbClr val="00B0F0"/>
                </a:solidFill>
              </a:rPr>
              <a:t>dalam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penelitian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ini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memberikan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implikasi</a:t>
            </a:r>
            <a:r>
              <a:rPr lang="en-US" dirty="0">
                <a:solidFill>
                  <a:srgbClr val="00B0F0"/>
                </a:solidFill>
              </a:rPr>
              <a:t> yang </a:t>
            </a:r>
            <a:r>
              <a:rPr lang="en-US" dirty="0" err="1" smtClean="0">
                <a:solidFill>
                  <a:srgbClr val="00B0F0"/>
                </a:solidFill>
              </a:rPr>
              <a:t>signifikan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baik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dalam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aspek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teoritis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dalam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aspek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manajerial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dan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implikasi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praktis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sebagai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berikut</a:t>
            </a:r>
            <a:r>
              <a:rPr lang="en-US" dirty="0" smtClean="0">
                <a:solidFill>
                  <a:srgbClr val="00B0F0"/>
                </a:solidFill>
              </a:rPr>
              <a:t> :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pPr marL="342900" lvl="0" indent="-342900">
              <a:buAutoNum type="alphaLcPeriod"/>
            </a:pPr>
            <a:r>
              <a:rPr lang="en-US" dirty="0" err="1" smtClean="0">
                <a:solidFill>
                  <a:srgbClr val="00B0F0"/>
                </a:solidFill>
              </a:rPr>
              <a:t>Profitabilitas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berpengaruh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secara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positif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signifikan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terhadap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Agresivitas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Pajak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dimasa</a:t>
            </a:r>
            <a:r>
              <a:rPr lang="en-US" dirty="0">
                <a:solidFill>
                  <a:srgbClr val="00B0F0"/>
                </a:solidFill>
              </a:rPr>
              <a:t> pandemic covid-19 </a:t>
            </a:r>
            <a:r>
              <a:rPr lang="en-US" dirty="0" err="1">
                <a:solidFill>
                  <a:srgbClr val="00B0F0"/>
                </a:solidFill>
              </a:rPr>
              <a:t>dan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banyak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perusahaan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mengalami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penurunan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kinerja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hal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ini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terbukti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dampak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terhadap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pajak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karena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banyak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perusahaan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meminta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keringan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pajak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kepada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pemerintah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karena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kemampuan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keuangan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perusahaan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terdampak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dari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kondisi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perekenomian</a:t>
            </a:r>
            <a:r>
              <a:rPr lang="en-US" dirty="0">
                <a:solidFill>
                  <a:srgbClr val="00B0F0"/>
                </a:solidFill>
              </a:rPr>
              <a:t> global. </a:t>
            </a:r>
            <a:r>
              <a:rPr lang="en-US" dirty="0" err="1">
                <a:solidFill>
                  <a:srgbClr val="00B0F0"/>
                </a:solidFill>
              </a:rPr>
              <a:t>Profitabilitas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perusahan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menurun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akan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berpengaruh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terhadap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agrevitas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pajak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</a:p>
          <a:p>
            <a:pPr lvl="0"/>
            <a:endParaRPr lang="en-US" dirty="0">
              <a:solidFill>
                <a:srgbClr val="00B0F0"/>
              </a:solidFill>
            </a:endParaRPr>
          </a:p>
          <a:p>
            <a:pPr lvl="0"/>
            <a:r>
              <a:rPr lang="en-US" dirty="0" smtClean="0"/>
              <a:t>b.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,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seharusnya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menginginkan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smtClean="0"/>
              <a:t>yang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/>
              <a:t>sebesar-besarnya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agresivitas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marak</a:t>
            </a:r>
            <a:r>
              <a:rPr lang="en-US" dirty="0"/>
              <a:t>. 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Namun</a:t>
            </a:r>
            <a:r>
              <a:rPr lang="en-US" dirty="0"/>
              <a:t>, </a:t>
            </a:r>
            <a:r>
              <a:rPr lang="en-US" dirty="0" err="1"/>
              <a:t>fenomena</a:t>
            </a:r>
            <a:r>
              <a:rPr lang="en-US" dirty="0"/>
              <a:t> </a:t>
            </a:r>
            <a:r>
              <a:rPr lang="en-US" dirty="0" err="1"/>
              <a:t>agresivitas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 smtClean="0"/>
              <a:t>perusahaan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, </a:t>
            </a:r>
            <a:r>
              <a:rPr lang="en-US" dirty="0" err="1"/>
              <a:t>perusahaan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menengah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sekalipun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mampu</a:t>
            </a:r>
            <a:r>
              <a:rPr lang="en-US" dirty="0" smtClean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agresivitas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jumlahnya</a:t>
            </a:r>
            <a:r>
              <a:rPr lang="en-US" dirty="0"/>
              <a:t> </a:t>
            </a:r>
            <a:r>
              <a:rPr lang="en-US" dirty="0" err="1" smtClean="0"/>
              <a:t>tidak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berdampak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pendapatan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c. Perusahaan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profitabilitas</a:t>
            </a:r>
            <a:r>
              <a:rPr lang="en-US" dirty="0"/>
              <a:t> yang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cenderung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yang </a:t>
            </a:r>
            <a:r>
              <a:rPr lang="en-US" dirty="0" err="1"/>
              <a:t>matang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 smtClean="0"/>
              <a:t>pajak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yang optimal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kecenderungan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agresivitas</a:t>
            </a:r>
            <a:r>
              <a:rPr lang="en-US" dirty="0"/>
              <a:t> 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pajak</a:t>
            </a:r>
            <a:r>
              <a:rPr lang="en-US" dirty="0" smtClean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perusahaan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834" y="6496496"/>
            <a:ext cx="260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">
        <p:fade/>
      </p:transition>
    </mc:Choice>
    <mc:Fallback xmlns="">
      <p:transition spd="med" advTm="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/>
              <a:t>Terima</a:t>
            </a:r>
            <a:r>
              <a:rPr lang="en-US" sz="6600" dirty="0" smtClean="0"/>
              <a:t> </a:t>
            </a:r>
            <a:r>
              <a:rPr lang="en-US" sz="6600" dirty="0" err="1" smtClean="0"/>
              <a:t>kasih</a:t>
            </a:r>
            <a:endParaRPr lang="en-US" sz="6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92">
        <p:fade/>
      </p:transition>
    </mc:Choice>
    <mc:Fallback xmlns="">
      <p:transition spd="med" advTm="3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172319" y="-123873"/>
            <a:ext cx="10632440" cy="691763"/>
          </a:xfrm>
        </p:spPr>
        <p:txBody>
          <a:bodyPr rtlCol="0">
            <a:normAutofit/>
          </a:bodyPr>
          <a:lstStyle/>
          <a:p>
            <a:pPr rtl="0"/>
            <a:r>
              <a:rPr lang="en-US" sz="2800" b="1" dirty="0" smtClean="0">
                <a:solidFill>
                  <a:srgbClr val="00B0F0"/>
                </a:solidFill>
              </a:rPr>
              <a:t>LATAR BELAKANG</a:t>
            </a:r>
            <a:endParaRPr lang="id-ID" sz="2800" b="1" dirty="0">
              <a:solidFill>
                <a:srgbClr val="00B0F0"/>
              </a:solidFill>
            </a:endParaRPr>
          </a:p>
        </p:txBody>
      </p:sp>
      <p:sp>
        <p:nvSpPr>
          <p:cNvPr id="14" name="Placeholder Konten 2"/>
          <p:cNvSpPr>
            <a:spLocks noGrp="1"/>
          </p:cNvSpPr>
          <p:nvPr>
            <p:ph idx="1"/>
          </p:nvPr>
        </p:nvSpPr>
        <p:spPr>
          <a:xfrm>
            <a:off x="200260" y="333074"/>
            <a:ext cx="11792819" cy="2275374"/>
          </a:xfrm>
        </p:spPr>
        <p:txBody>
          <a:bodyPr rtlCol="0"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1600" dirty="0" err="1" smtClean="0">
                <a:solidFill>
                  <a:srgbClr val="00B0F0"/>
                </a:solidFill>
              </a:rPr>
              <a:t>Penghindaran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pajak</a:t>
            </a:r>
            <a:r>
              <a:rPr lang="en-US" sz="1600" dirty="0" smtClean="0">
                <a:solidFill>
                  <a:srgbClr val="00B0F0"/>
                </a:solidFill>
              </a:rPr>
              <a:t> (</a:t>
            </a:r>
            <a:r>
              <a:rPr lang="en-US" sz="1600" i="1" dirty="0" smtClean="0">
                <a:solidFill>
                  <a:srgbClr val="00B0F0"/>
                </a:solidFill>
              </a:rPr>
              <a:t>tax avoidance</a:t>
            </a:r>
            <a:r>
              <a:rPr lang="en-US" sz="1600" dirty="0" smtClean="0">
                <a:solidFill>
                  <a:srgbClr val="00B0F0"/>
                </a:solidFill>
              </a:rPr>
              <a:t>) </a:t>
            </a:r>
            <a:r>
              <a:rPr lang="en-US" sz="1600" dirty="0" err="1" smtClean="0">
                <a:solidFill>
                  <a:srgbClr val="00B0F0"/>
                </a:solidFill>
              </a:rPr>
              <a:t>adalah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usaha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untuk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mengurangi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utang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pajak</a:t>
            </a:r>
            <a:r>
              <a:rPr lang="en-US" sz="1600" dirty="0" smtClean="0">
                <a:solidFill>
                  <a:srgbClr val="00B0F0"/>
                </a:solidFill>
              </a:rPr>
              <a:t> yang </a:t>
            </a:r>
            <a:r>
              <a:rPr lang="en-US" sz="1600" dirty="0" err="1" smtClean="0">
                <a:solidFill>
                  <a:srgbClr val="00B0F0"/>
                </a:solidFill>
              </a:rPr>
              <a:t>bersifat</a:t>
            </a:r>
            <a:r>
              <a:rPr lang="en-US" sz="1600" dirty="0" smtClean="0">
                <a:solidFill>
                  <a:srgbClr val="00B0F0"/>
                </a:solidFill>
              </a:rPr>
              <a:t> legal (</a:t>
            </a:r>
            <a:r>
              <a:rPr lang="en-US" sz="1600" dirty="0" err="1" smtClean="0">
                <a:solidFill>
                  <a:srgbClr val="00B0F0"/>
                </a:solidFill>
              </a:rPr>
              <a:t>Xynas</a:t>
            </a:r>
            <a:r>
              <a:rPr lang="en-US" sz="1600" dirty="0" smtClean="0">
                <a:solidFill>
                  <a:srgbClr val="00B0F0"/>
                </a:solidFill>
              </a:rPr>
              <a:t>, 2011). </a:t>
            </a:r>
            <a:r>
              <a:rPr lang="en-US" sz="1600" dirty="0" err="1" smtClean="0">
                <a:solidFill>
                  <a:srgbClr val="00B0F0"/>
                </a:solidFill>
              </a:rPr>
              <a:t>Penerapan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i="1" dirty="0" smtClean="0">
                <a:solidFill>
                  <a:srgbClr val="00B0F0"/>
                </a:solidFill>
              </a:rPr>
              <a:t>tax avoidance </a:t>
            </a:r>
            <a:r>
              <a:rPr lang="en-US" sz="1600" dirty="0" err="1" smtClean="0">
                <a:solidFill>
                  <a:srgbClr val="00B0F0"/>
                </a:solidFill>
              </a:rPr>
              <a:t>tersebut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dilakukan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bukanlah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tanpa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sengaja</a:t>
            </a:r>
            <a:r>
              <a:rPr lang="en-US" sz="1600" dirty="0" smtClean="0">
                <a:solidFill>
                  <a:srgbClr val="00B0F0"/>
                </a:solidFill>
              </a:rPr>
              <a:t>, </a:t>
            </a:r>
            <a:r>
              <a:rPr lang="en-US" sz="1600" dirty="0" err="1" smtClean="0">
                <a:solidFill>
                  <a:srgbClr val="00B0F0"/>
                </a:solidFill>
              </a:rPr>
              <a:t>bahkan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banyak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perusahaan</a:t>
            </a:r>
            <a:r>
              <a:rPr lang="en-US" sz="1600" dirty="0" smtClean="0">
                <a:solidFill>
                  <a:srgbClr val="00B0F0"/>
                </a:solidFill>
              </a:rPr>
              <a:t> yang </a:t>
            </a:r>
            <a:r>
              <a:rPr lang="en-US" sz="1600" dirty="0" err="1" smtClean="0">
                <a:solidFill>
                  <a:srgbClr val="00B0F0"/>
                </a:solidFill>
              </a:rPr>
              <a:t>memanfaatkan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upaya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pengurangan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beban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pajak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melalui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aktivitas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i="1" dirty="0" smtClean="0">
                <a:solidFill>
                  <a:srgbClr val="00B0F0"/>
                </a:solidFill>
              </a:rPr>
              <a:t>tax avoidance </a:t>
            </a:r>
            <a:r>
              <a:rPr lang="en-US" sz="1600" dirty="0" err="1" smtClean="0">
                <a:solidFill>
                  <a:srgbClr val="00B0F0"/>
                </a:solidFill>
              </a:rPr>
              <a:t>ini</a:t>
            </a:r>
            <a:r>
              <a:rPr lang="en-US" sz="1600" dirty="0" smtClean="0">
                <a:solidFill>
                  <a:srgbClr val="00B0F0"/>
                </a:solidFill>
              </a:rPr>
              <a:t>. </a:t>
            </a:r>
            <a:r>
              <a:rPr lang="en-US" sz="1600" i="1" dirty="0" smtClean="0">
                <a:solidFill>
                  <a:srgbClr val="00B0F0"/>
                </a:solidFill>
              </a:rPr>
              <a:t>Tax avoidance </a:t>
            </a:r>
            <a:r>
              <a:rPr lang="en-US" sz="1600" dirty="0" err="1" smtClean="0">
                <a:solidFill>
                  <a:srgbClr val="00B0F0"/>
                </a:solidFill>
              </a:rPr>
              <a:t>memiliki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persoalan</a:t>
            </a:r>
            <a:r>
              <a:rPr lang="en-US" sz="1600" dirty="0" smtClean="0">
                <a:solidFill>
                  <a:srgbClr val="00B0F0"/>
                </a:solidFill>
              </a:rPr>
              <a:t> yang </a:t>
            </a:r>
            <a:r>
              <a:rPr lang="en-US" sz="1600" dirty="0" err="1" smtClean="0">
                <a:solidFill>
                  <a:srgbClr val="00B0F0"/>
                </a:solidFill>
              </a:rPr>
              <a:t>rumit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dan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unik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karena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walaupun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penghindaran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pajak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merupakan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suatu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pelaksanaan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efisiensi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bagi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perusahaan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dengan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cara</a:t>
            </a:r>
            <a:r>
              <a:rPr lang="en-US" sz="1600" dirty="0" smtClean="0">
                <a:solidFill>
                  <a:srgbClr val="00B0F0"/>
                </a:solidFill>
              </a:rPr>
              <a:t> yang </a:t>
            </a:r>
            <a:r>
              <a:rPr lang="en-US" sz="1600" dirty="0" err="1" smtClean="0">
                <a:solidFill>
                  <a:srgbClr val="00B0F0"/>
                </a:solidFill>
              </a:rPr>
              <a:t>bersifat</a:t>
            </a:r>
            <a:r>
              <a:rPr lang="en-US" sz="1600" dirty="0" smtClean="0">
                <a:solidFill>
                  <a:srgbClr val="00B0F0"/>
                </a:solidFill>
              </a:rPr>
              <a:t> legal, </a:t>
            </a:r>
            <a:r>
              <a:rPr lang="en-US" sz="1600" dirty="0" err="1" smtClean="0">
                <a:solidFill>
                  <a:srgbClr val="00B0F0"/>
                </a:solidFill>
              </a:rPr>
              <a:t>dari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pihak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pemerintah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tetap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tidak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menginginkan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hal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tersebut</a:t>
            </a:r>
            <a:r>
              <a:rPr lang="en-US" sz="1600" dirty="0" smtClean="0">
                <a:solidFill>
                  <a:srgbClr val="00B0F0"/>
                </a:solidFill>
              </a:rPr>
              <a:t> (</a:t>
            </a:r>
            <a:r>
              <a:rPr lang="en-US" sz="1600" dirty="0" err="1" smtClean="0">
                <a:solidFill>
                  <a:srgbClr val="00B0F0"/>
                </a:solidFill>
              </a:rPr>
              <a:t>Budiman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dan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Setiyono</a:t>
            </a:r>
            <a:r>
              <a:rPr lang="en-US" sz="1600" dirty="0" smtClean="0">
                <a:solidFill>
                  <a:srgbClr val="00B0F0"/>
                </a:solidFill>
              </a:rPr>
              <a:t>, 2012).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" y="2290813"/>
            <a:ext cx="5985543" cy="44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4805" y="1970521"/>
            <a:ext cx="54382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Dari </a:t>
            </a:r>
            <a:r>
              <a:rPr lang="en-US" dirty="0" err="1" smtClean="0"/>
              <a:t>Tabel</a:t>
            </a:r>
            <a:r>
              <a:rPr lang="en-US" dirty="0" smtClean="0"/>
              <a:t> 1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2008-2019,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perpajakan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</a:t>
            </a:r>
            <a:r>
              <a:rPr lang="en-US" dirty="0" err="1"/>
              <a:t>Rp</a:t>
            </a:r>
            <a:r>
              <a:rPr lang="en-US" dirty="0"/>
              <a:t> 571 </a:t>
            </a:r>
            <a:r>
              <a:rPr lang="en-US" dirty="0" err="1"/>
              <a:t>triliun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2008,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</a:t>
            </a:r>
            <a:r>
              <a:rPr lang="en-US" dirty="0" err="1"/>
              <a:t>Rp</a:t>
            </a:r>
            <a:r>
              <a:rPr lang="en-US" dirty="0"/>
              <a:t> 1.332 </a:t>
            </a:r>
            <a:r>
              <a:rPr lang="en-US" dirty="0" err="1"/>
              <a:t>triliun</a:t>
            </a:r>
            <a:r>
              <a:rPr lang="en-US" dirty="0"/>
              <a:t> </a:t>
            </a:r>
            <a:r>
              <a:rPr lang="en-US" dirty="0" err="1"/>
              <a:t>ditahun</a:t>
            </a:r>
            <a:r>
              <a:rPr lang="en-US" dirty="0"/>
              <a:t> 2019.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kurun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total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perpajakan</a:t>
            </a:r>
            <a:r>
              <a:rPr lang="en-US" dirty="0"/>
              <a:t> </a:t>
            </a:r>
            <a:r>
              <a:rPr lang="en-US" dirty="0" err="1"/>
              <a:t>cenderung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meningkat</a:t>
            </a:r>
            <a:r>
              <a:rPr lang="en-US" dirty="0"/>
              <a:t>.  </a:t>
            </a:r>
            <a:r>
              <a:rPr lang="en-US" dirty="0" err="1"/>
              <a:t>Realisasi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di </a:t>
            </a:r>
            <a:r>
              <a:rPr lang="en-US" dirty="0" err="1"/>
              <a:t>tahun</a:t>
            </a:r>
            <a:r>
              <a:rPr lang="en-US" dirty="0"/>
              <a:t> 2019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perpajakan</a:t>
            </a:r>
            <a:r>
              <a:rPr lang="en-US" dirty="0"/>
              <a:t> yang </a:t>
            </a:r>
            <a:r>
              <a:rPr lang="en-US" dirty="0" err="1"/>
              <a:t>tertinggi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12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 (kemenkeu.go.id).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besarnya</a:t>
            </a:r>
            <a:r>
              <a:rPr lang="en-US" dirty="0"/>
              <a:t> </a:t>
            </a:r>
            <a:r>
              <a:rPr lang="en-US" dirty="0" err="1"/>
              <a:t>presentasi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 yang </a:t>
            </a:r>
            <a:r>
              <a:rPr lang="en-US" dirty="0" err="1"/>
              <a:t>bersumber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disimpulkan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betapa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/>
              <a:t>arti</a:t>
            </a:r>
            <a:r>
              <a:rPr lang="en-US" dirty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Indonesia.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pandemic covid-19 2020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April 2020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koreksi</a:t>
            </a:r>
            <a:r>
              <a:rPr lang="en-US" dirty="0"/>
              <a:t> yang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perlambatan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arus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arus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yang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Negara.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68">
        <p:fade/>
      </p:transition>
    </mc:Choice>
    <mc:Fallback xmlns="">
      <p:transition spd="med" advTm="102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759460" y="453643"/>
            <a:ext cx="10632440" cy="1362113"/>
          </a:xfrm>
        </p:spPr>
        <p:txBody>
          <a:bodyPr rtlCol="0">
            <a:normAutofit/>
          </a:bodyPr>
          <a:lstStyle/>
          <a:p>
            <a:pPr rtl="0"/>
            <a:r>
              <a:rPr lang="en-US" sz="4400" b="1" dirty="0" smtClean="0"/>
              <a:t>LATAR BELAKANG</a:t>
            </a:r>
            <a:endParaRPr lang="id-ID" sz="4400" b="1" dirty="0"/>
          </a:p>
        </p:txBody>
      </p:sp>
      <p:sp>
        <p:nvSpPr>
          <p:cNvPr id="14" name="Placeholder Konten 2"/>
          <p:cNvSpPr>
            <a:spLocks noGrp="1"/>
          </p:cNvSpPr>
          <p:nvPr>
            <p:ph idx="1"/>
          </p:nvPr>
        </p:nvSpPr>
        <p:spPr>
          <a:xfrm>
            <a:off x="774700" y="1976718"/>
            <a:ext cx="10617200" cy="4881282"/>
          </a:xfrm>
        </p:spPr>
        <p:txBody>
          <a:bodyPr rtlCol="0"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melihat</a:t>
            </a:r>
            <a:r>
              <a:rPr lang="en-US" sz="2000" dirty="0" smtClean="0"/>
              <a:t> </a:t>
            </a:r>
            <a:r>
              <a:rPr lang="en-US" sz="2000" dirty="0" err="1" smtClean="0"/>
              <a:t>fenomena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kami </a:t>
            </a:r>
            <a:r>
              <a:rPr lang="en-US" sz="2000" dirty="0" err="1" smtClean="0"/>
              <a:t>tampilkan</a:t>
            </a:r>
            <a:r>
              <a:rPr lang="en-US" sz="2000" dirty="0" smtClean="0"/>
              <a:t> </a:t>
            </a:r>
            <a:r>
              <a:rPr lang="en-US" sz="2000" dirty="0" err="1" smtClean="0"/>
              <a:t>grafik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nilai</a:t>
            </a:r>
            <a:r>
              <a:rPr lang="en-US" sz="2000" dirty="0" smtClean="0"/>
              <a:t> rata-rata </a:t>
            </a:r>
            <a:r>
              <a:rPr lang="en-US" sz="2000" dirty="0" err="1" smtClean="0"/>
              <a:t>penghindaran</a:t>
            </a:r>
            <a:r>
              <a:rPr lang="en-US" sz="2000" dirty="0" smtClean="0"/>
              <a:t> </a:t>
            </a:r>
            <a:r>
              <a:rPr lang="en-US" sz="2000" dirty="0" err="1" smtClean="0"/>
              <a:t>pajak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profitabilitas</a:t>
            </a:r>
            <a:r>
              <a:rPr lang="en-US" sz="2000" dirty="0" smtClean="0"/>
              <a:t> (</a:t>
            </a:r>
            <a:r>
              <a:rPr lang="en-US" sz="2000" dirty="0" err="1" smtClean="0"/>
              <a:t>salah</a:t>
            </a:r>
            <a:r>
              <a:rPr lang="en-US" sz="2000" dirty="0" smtClean="0"/>
              <a:t> </a:t>
            </a:r>
            <a:r>
              <a:rPr lang="en-US" sz="2000" dirty="0" err="1" smtClean="0"/>
              <a:t>satu</a:t>
            </a:r>
            <a:r>
              <a:rPr lang="en-US" sz="2000" dirty="0" smtClean="0"/>
              <a:t> </a:t>
            </a:r>
            <a:r>
              <a:rPr lang="en-US" sz="2000" dirty="0" err="1" smtClean="0"/>
              <a:t>faktor</a:t>
            </a:r>
            <a:r>
              <a:rPr lang="en-US" sz="2000" dirty="0" smtClean="0"/>
              <a:t>)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perusahaan</a:t>
            </a:r>
            <a:r>
              <a:rPr lang="en-US" sz="2000" dirty="0" smtClean="0"/>
              <a:t> </a:t>
            </a:r>
            <a:r>
              <a:rPr lang="en-US" sz="2000" dirty="0" err="1" smtClean="0"/>
              <a:t>manufaktur</a:t>
            </a:r>
            <a:r>
              <a:rPr lang="en-US" sz="2000" dirty="0" smtClean="0"/>
              <a:t> di BEI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gambar</a:t>
            </a:r>
            <a:r>
              <a:rPr lang="en-US" sz="2000" dirty="0" smtClean="0"/>
              <a:t> </a:t>
            </a:r>
            <a:r>
              <a:rPr lang="en-US" sz="2000" dirty="0" err="1" smtClean="0"/>
              <a:t>dibawah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: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0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15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dirty="0" err="1" smtClean="0"/>
              <a:t>Artikel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bertujuan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memperoleh</a:t>
            </a:r>
            <a:r>
              <a:rPr lang="en-US" sz="2000" dirty="0" smtClean="0"/>
              <a:t> </a:t>
            </a:r>
            <a:r>
              <a:rPr lang="en-US" sz="2000" dirty="0" err="1" smtClean="0"/>
              <a:t>bukti</a:t>
            </a:r>
            <a:r>
              <a:rPr lang="en-US" sz="2000" dirty="0" smtClean="0"/>
              <a:t> </a:t>
            </a:r>
            <a:r>
              <a:rPr lang="en-US" sz="2000" dirty="0" err="1" smtClean="0"/>
              <a:t>empiris</a:t>
            </a:r>
            <a:r>
              <a:rPr lang="en-US" sz="2000" dirty="0" smtClean="0"/>
              <a:t> </a:t>
            </a:r>
            <a:r>
              <a:rPr lang="en-US" sz="2000" dirty="0" err="1" smtClean="0"/>
              <a:t>mengenai</a:t>
            </a:r>
            <a:r>
              <a:rPr lang="en-US" sz="2000" dirty="0" smtClean="0"/>
              <a:t> </a:t>
            </a:r>
            <a:r>
              <a:rPr lang="en-US" sz="2000" dirty="0" err="1" smtClean="0"/>
              <a:t>faktor-faktor</a:t>
            </a:r>
            <a:r>
              <a:rPr lang="en-US" sz="2000" dirty="0" smtClean="0"/>
              <a:t> </a:t>
            </a:r>
            <a:r>
              <a:rPr lang="en-US" sz="2000" dirty="0" err="1" smtClean="0"/>
              <a:t>penghindaran</a:t>
            </a:r>
            <a:r>
              <a:rPr lang="en-US" sz="2000" dirty="0" smtClean="0"/>
              <a:t> </a:t>
            </a:r>
            <a:r>
              <a:rPr lang="en-US" sz="2000" dirty="0" err="1" smtClean="0"/>
              <a:t>pajak</a:t>
            </a:r>
            <a:r>
              <a:rPr lang="en-US" sz="2000" dirty="0" smtClean="0"/>
              <a:t> </a:t>
            </a:r>
            <a:r>
              <a:rPr lang="en-US" sz="2000" dirty="0" err="1" smtClean="0"/>
              <a:t>yaitu</a:t>
            </a:r>
            <a:r>
              <a:rPr lang="en-US" sz="2000" dirty="0" smtClean="0"/>
              <a:t> CSR, </a:t>
            </a:r>
            <a:r>
              <a:rPr lang="en-US" sz="2000" dirty="0" err="1" smtClean="0"/>
              <a:t>profitabilitas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Leverage.</a:t>
            </a:r>
            <a:endParaRPr lang="en-US" sz="20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31477" y="2941437"/>
          <a:ext cx="5260041" cy="27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6503895" y="2930714"/>
            <a:ext cx="4805082" cy="277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Dari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grafik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dapat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dilihat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bahwa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perusahaan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mendapatkan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laba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tinggi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memiliki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peluang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cukup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besar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dalam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melakukan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penghindaran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pajak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sebaliknya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perusahaan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mendapatkan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laba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kecil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berpeluang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kecil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melakukan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penghindaran</a:t>
            </a:r>
            <a:r>
              <a:rPr lang="en-US" sz="20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pajak</a:t>
            </a:r>
            <a:r>
              <a:rPr lang="en-US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73">
        <p:fade/>
      </p:transition>
    </mc:Choice>
    <mc:Fallback xmlns="">
      <p:transition spd="med" advTm="31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759460" y="453643"/>
            <a:ext cx="10632440" cy="136211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sz="4400" b="1" dirty="0" err="1" smtClean="0"/>
              <a:t>Rumusan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Masalah</a:t>
            </a:r>
            <a:r>
              <a:rPr lang="en-US" sz="4400" b="1" dirty="0" smtClean="0"/>
              <a:t>, </a:t>
            </a:r>
            <a:r>
              <a:rPr lang="id-ID" sz="4400" b="1" dirty="0" smtClean="0"/>
              <a:t>KERANGKA BERPIKIR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Hipotesis</a:t>
            </a:r>
            <a:endParaRPr lang="id-ID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2059580" y="2164082"/>
            <a:ext cx="3030582" cy="3722914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4081" y="2307773"/>
            <a:ext cx="2820853" cy="770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CSR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64079" y="3581421"/>
            <a:ext cx="2820853" cy="770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200" dirty="0" smtClean="0">
                <a:solidFill>
                  <a:schemeClr val="tx1"/>
                </a:solidFill>
              </a:rPr>
              <a:t>Profitabilitas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5734" y="4764784"/>
            <a:ext cx="2820853" cy="770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LEVERAGE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2" y="3431179"/>
            <a:ext cx="2172790" cy="1188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Agresivitas</a:t>
            </a:r>
            <a:endParaRPr lang="id-ID" sz="2200" dirty="0" smtClean="0">
              <a:solidFill>
                <a:schemeClr val="tx1"/>
              </a:solidFill>
            </a:endParaRPr>
          </a:p>
          <a:p>
            <a:pPr algn="ctr"/>
            <a:r>
              <a:rPr lang="id-ID" sz="2200" dirty="0" smtClean="0">
                <a:solidFill>
                  <a:schemeClr val="tx1"/>
                </a:solidFill>
              </a:rPr>
              <a:t>Pajak </a:t>
            </a:r>
            <a:endParaRPr lang="en-GB" sz="2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4984934" y="2693127"/>
            <a:ext cx="2534919" cy="106462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" idx="3"/>
          </p:cNvCxnSpPr>
          <p:nvPr/>
        </p:nvCxnSpPr>
        <p:spPr>
          <a:xfrm>
            <a:off x="4984932" y="3966775"/>
            <a:ext cx="2534921" cy="5876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4976587" y="4619898"/>
            <a:ext cx="2543266" cy="53024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" idx="2"/>
          </p:cNvCxnSpPr>
          <p:nvPr/>
        </p:nvCxnSpPr>
        <p:spPr>
          <a:xfrm flipH="1">
            <a:off x="3574870" y="5886996"/>
            <a:ext cx="1" cy="4572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66161" y="6344196"/>
            <a:ext cx="520337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760825" y="4700271"/>
            <a:ext cx="8708" cy="1650275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21">
        <p:fade/>
      </p:transition>
    </mc:Choice>
    <mc:Fallback xmlns="">
      <p:transition spd="med" advTm="11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759460" y="414454"/>
            <a:ext cx="10632440" cy="1362113"/>
          </a:xfrm>
        </p:spPr>
        <p:txBody>
          <a:bodyPr rtlCol="0">
            <a:normAutofit/>
          </a:bodyPr>
          <a:lstStyle/>
          <a:p>
            <a:pPr rtl="0"/>
            <a:r>
              <a:rPr lang="id-ID" sz="4400" b="1" dirty="0" smtClean="0"/>
              <a:t>TINJAUAN LITERATUR</a:t>
            </a:r>
            <a:endParaRPr lang="id-ID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274318" y="2351315"/>
            <a:ext cx="4119613" cy="3279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dirty="0" smtClean="0">
              <a:solidFill>
                <a:schemeClr val="tx1"/>
              </a:solidFill>
            </a:endParaRPr>
          </a:p>
          <a:p>
            <a:pPr algn="ctr"/>
            <a:r>
              <a:rPr lang="en-GB" sz="2000" dirty="0" err="1" smtClean="0">
                <a:solidFill>
                  <a:schemeClr val="tx1"/>
                </a:solidFill>
              </a:rPr>
              <a:t>Hendriksen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dan</a:t>
            </a:r>
            <a:r>
              <a:rPr lang="en-GB" sz="2000" dirty="0">
                <a:solidFill>
                  <a:schemeClr val="tx1"/>
                </a:solidFill>
              </a:rPr>
              <a:t> Breda (1992) </a:t>
            </a:r>
            <a:r>
              <a:rPr lang="en-GB" sz="2000" dirty="0" err="1">
                <a:solidFill>
                  <a:schemeClr val="tx1"/>
                </a:solidFill>
              </a:rPr>
              <a:t>dalam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Kurniasih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dan</a:t>
            </a:r>
            <a:r>
              <a:rPr lang="en-GB" sz="2000" dirty="0">
                <a:solidFill>
                  <a:schemeClr val="tx1"/>
                </a:solidFill>
              </a:rPr>
              <a:t> Sari (</a:t>
            </a:r>
            <a:r>
              <a:rPr lang="en-GB" sz="2000" dirty="0" smtClean="0">
                <a:solidFill>
                  <a:schemeClr val="tx1"/>
                </a:solidFill>
              </a:rPr>
              <a:t>2013)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menyatakan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teori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agensi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adalah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hubungan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kontrak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antara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agen</a:t>
            </a:r>
            <a:r>
              <a:rPr lang="id-ID" sz="2000" dirty="0" smtClean="0">
                <a:solidFill>
                  <a:schemeClr val="tx1"/>
                </a:solidFill>
              </a:rPr>
              <a:t>t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en-GB" sz="2000" dirty="0" err="1" smtClean="0">
                <a:solidFill>
                  <a:schemeClr val="tx1"/>
                </a:solidFill>
              </a:rPr>
              <a:t>manajemen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suatu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usaha</a:t>
            </a:r>
            <a:r>
              <a:rPr lang="en-GB" sz="2000" dirty="0">
                <a:solidFill>
                  <a:schemeClr val="tx1"/>
                </a:solidFill>
              </a:rPr>
              <a:t>) </a:t>
            </a:r>
            <a:r>
              <a:rPr lang="en-GB" sz="2000" dirty="0" err="1">
                <a:solidFill>
                  <a:schemeClr val="tx1"/>
                </a:solidFill>
              </a:rPr>
              <a:t>dan</a:t>
            </a:r>
            <a:r>
              <a:rPr lang="en-GB" sz="2000" dirty="0">
                <a:solidFill>
                  <a:schemeClr val="tx1"/>
                </a:solidFill>
              </a:rPr>
              <a:t> principal (</a:t>
            </a:r>
            <a:r>
              <a:rPr lang="en-GB" sz="2000" dirty="0" err="1">
                <a:solidFill>
                  <a:schemeClr val="tx1"/>
                </a:solidFill>
              </a:rPr>
              <a:t>pemilik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usaha</a:t>
            </a:r>
            <a:r>
              <a:rPr lang="en-GB" sz="2000" dirty="0">
                <a:solidFill>
                  <a:schemeClr val="tx1"/>
                </a:solidFill>
              </a:rPr>
              <a:t>). Agent </a:t>
            </a:r>
            <a:r>
              <a:rPr lang="en-GB" sz="2000" dirty="0" err="1" smtClean="0">
                <a:solidFill>
                  <a:schemeClr val="tx1"/>
                </a:solidFill>
              </a:rPr>
              <a:t>melakukan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tugas-tugas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tertentu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untuk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principal, principal </a:t>
            </a:r>
            <a:r>
              <a:rPr lang="en-GB" sz="2000" dirty="0" err="1">
                <a:solidFill>
                  <a:schemeClr val="tx1"/>
                </a:solidFill>
              </a:rPr>
              <a:t>mempunyai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kewajiban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untuk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memberi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imbalan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kepada</a:t>
            </a:r>
            <a:r>
              <a:rPr lang="en-GB" sz="2000" dirty="0">
                <a:solidFill>
                  <a:schemeClr val="tx1"/>
                </a:solidFill>
              </a:rPr>
              <a:t> agent </a:t>
            </a:r>
            <a:r>
              <a:rPr lang="en-GB" sz="2000" dirty="0" err="1">
                <a:solidFill>
                  <a:schemeClr val="tx1"/>
                </a:solidFill>
              </a:rPr>
              <a:t>berupa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kompensasi</a:t>
            </a:r>
            <a:r>
              <a:rPr lang="en-GB" sz="2000" dirty="0">
                <a:solidFill>
                  <a:schemeClr val="tx1"/>
                </a:solidFill>
              </a:rPr>
              <a:t> bonus.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4075" y="1554480"/>
            <a:ext cx="3399782" cy="8098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600" b="1" dirty="0" smtClean="0"/>
              <a:t>TEORI AGENSI</a:t>
            </a:r>
            <a:endParaRPr lang="en-GB" sz="2600" b="1" dirty="0"/>
          </a:p>
        </p:txBody>
      </p:sp>
      <p:sp>
        <p:nvSpPr>
          <p:cNvPr id="7" name="Rectangle 6"/>
          <p:cNvSpPr/>
          <p:nvPr/>
        </p:nvSpPr>
        <p:spPr>
          <a:xfrm>
            <a:off x="6849751" y="1850800"/>
            <a:ext cx="5050514" cy="193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Menurut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World Bank </a:t>
            </a:r>
            <a:r>
              <a:rPr lang="en-US" dirty="0" err="1">
                <a:solidFill>
                  <a:schemeClr val="tx2"/>
                </a:solidFill>
              </a:rPr>
              <a:t>dalam</a:t>
            </a:r>
            <a:r>
              <a:rPr lang="en-US" dirty="0">
                <a:solidFill>
                  <a:schemeClr val="tx2"/>
                </a:solidFill>
              </a:rPr>
              <a:t> M. Anita (2015) </a:t>
            </a:r>
            <a:r>
              <a:rPr lang="en-US" dirty="0" err="1">
                <a:solidFill>
                  <a:schemeClr val="tx2"/>
                </a:solidFill>
              </a:rPr>
              <a:t>menyatakan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bahwa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CSR </a:t>
            </a:r>
            <a:r>
              <a:rPr lang="en-US" dirty="0" err="1">
                <a:solidFill>
                  <a:schemeClr val="tx2"/>
                </a:solidFill>
              </a:rPr>
              <a:t>adalah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komitmen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bisnis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untuk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kontribusi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dalam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pengembangan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ekonomi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bekerja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dengan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karyawan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repsentatif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mereka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komunitas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lokal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masyarakat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secara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luas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untuk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meningkatkan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kualitas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kehidupan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dimana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keduanya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baik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untuk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bisnis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pengembangan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00876" y="2080430"/>
            <a:ext cx="2316252" cy="914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CSR</a:t>
            </a:r>
            <a:endParaRPr lang="en-GB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849750" y="4131873"/>
            <a:ext cx="5050514" cy="193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</a:rPr>
              <a:t>Rasio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profitabilitas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merupakan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rasio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yang </a:t>
            </a:r>
            <a:r>
              <a:rPr lang="en-GB" sz="2000" dirty="0" err="1">
                <a:solidFill>
                  <a:schemeClr val="tx1"/>
                </a:solidFill>
              </a:rPr>
              <a:t>digunakan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untuk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menilai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kemampuan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perusahaan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dalam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mencari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keuntungan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Rasio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ini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juga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memberikan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ukuran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tingkat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efektifitas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manajemen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dalam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suatu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perusahaan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(</a:t>
            </a:r>
            <a:r>
              <a:rPr lang="en-GB" sz="2000" dirty="0" err="1">
                <a:solidFill>
                  <a:schemeClr val="tx1"/>
                </a:solidFill>
              </a:rPr>
              <a:t>Kasmir</a:t>
            </a:r>
            <a:r>
              <a:rPr lang="en-GB" sz="2000" dirty="0">
                <a:solidFill>
                  <a:schemeClr val="tx1"/>
                </a:solidFill>
              </a:rPr>
              <a:t>, 2008:196)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33497" y="4111407"/>
            <a:ext cx="2316253" cy="914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/>
              <a:t>PROFITABILITAS</a:t>
            </a:r>
            <a:endParaRPr lang="en-GB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92789" y="5844368"/>
            <a:ext cx="3399782" cy="8098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600" b="1" dirty="0" smtClean="0"/>
              <a:t>TEORI </a:t>
            </a:r>
            <a:r>
              <a:rPr lang="en-US" sz="2600" b="1" dirty="0" smtClean="0"/>
              <a:t>LEGITIMASI</a:t>
            </a:r>
            <a:endParaRPr lang="en-GB" sz="26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71">
        <p:fade/>
      </p:transition>
    </mc:Choice>
    <mc:Fallback xmlns="">
      <p:transition spd="med" advTm="14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759460" y="453643"/>
            <a:ext cx="10632440" cy="1362113"/>
          </a:xfrm>
        </p:spPr>
        <p:txBody>
          <a:bodyPr rtlCol="0">
            <a:normAutofit/>
          </a:bodyPr>
          <a:lstStyle/>
          <a:p>
            <a:pPr rtl="0"/>
            <a:r>
              <a:rPr lang="id-ID" sz="4400" b="1" dirty="0" smtClean="0"/>
              <a:t>TINJAUAN LITERATUR</a:t>
            </a:r>
            <a:endParaRPr lang="id-ID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4448246" y="1992066"/>
            <a:ext cx="4859385" cy="237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2"/>
                </a:solidFill>
              </a:rPr>
              <a:t>bisnis</a:t>
            </a:r>
            <a:r>
              <a:rPr lang="en-US" sz="2000" dirty="0">
                <a:solidFill>
                  <a:schemeClr val="tx2"/>
                </a:solidFill>
              </a:rPr>
              <a:t> yang </a:t>
            </a:r>
            <a:r>
              <a:rPr lang="en-US" sz="2000" dirty="0" err="1">
                <a:solidFill>
                  <a:schemeClr val="tx2"/>
                </a:solidFill>
              </a:rPr>
              <a:t>mengacu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pada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penggunaan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aset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sumber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dana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perusahaan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dimana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dalam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penggunaan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aset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atau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dana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harus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mengeluarkan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biaya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tetap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atau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beban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tetap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( I </a:t>
            </a:r>
            <a:r>
              <a:rPr lang="en-US" sz="2000" dirty="0" err="1" smtClean="0">
                <a:solidFill>
                  <a:schemeClr val="tx2"/>
                </a:solidFill>
              </a:rPr>
              <a:t>Dewa</a:t>
            </a:r>
            <a:r>
              <a:rPr lang="en-US" sz="2000" dirty="0" smtClean="0">
                <a:solidFill>
                  <a:schemeClr val="tx2"/>
                </a:solidFill>
              </a:rPr>
              <a:t>, 2015).</a:t>
            </a:r>
            <a:endParaRPr lang="en-US" sz="2000" dirty="0">
              <a:solidFill>
                <a:schemeClr val="tx2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0990" y="2266384"/>
            <a:ext cx="2383975" cy="914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LEVERAGE</a:t>
            </a:r>
            <a:endParaRPr lang="en-GB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4448245" y="4669584"/>
            <a:ext cx="4859386" cy="193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</a:rPr>
              <a:t>Penghindaran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pajak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adalah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suatu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usaha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penghematan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pajak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yang </a:t>
            </a:r>
            <a:r>
              <a:rPr lang="en-GB" sz="2000" dirty="0" err="1">
                <a:solidFill>
                  <a:schemeClr val="tx1"/>
                </a:solidFill>
              </a:rPr>
              <a:t>timbul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dengan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memanfaatkan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ketentuan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perpajakan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yang </a:t>
            </a:r>
            <a:r>
              <a:rPr lang="en-GB" sz="2000" dirty="0" err="1" smtClean="0">
                <a:solidFill>
                  <a:schemeClr val="tx1"/>
                </a:solidFill>
              </a:rPr>
              <a:t>dilakukan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secara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legal </a:t>
            </a:r>
            <a:r>
              <a:rPr lang="en-GB" sz="2000" dirty="0" err="1" smtClean="0">
                <a:solidFill>
                  <a:schemeClr val="tx1"/>
                </a:solidFill>
              </a:rPr>
              <a:t>untuk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meminimalkan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kewajiban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pajak</a:t>
            </a:r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(Lim</a:t>
            </a:r>
            <a:r>
              <a:rPr lang="en-GB" sz="2000" dirty="0">
                <a:solidFill>
                  <a:schemeClr val="tx1"/>
                </a:solidFill>
              </a:rPr>
              <a:t>, 2011)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5487" y="4792651"/>
            <a:ext cx="2383976" cy="914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/>
              <a:t>PENGHINDARAN PAJAK</a:t>
            </a:r>
            <a:endParaRPr lang="en-GB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2">
        <p:fade/>
      </p:transition>
    </mc:Choice>
    <mc:Fallback xmlns="">
      <p:transition spd="med" advTm="2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b="1" dirty="0" smtClean="0"/>
              <a:t>SUMBER DATA, TEMPAT DAN WAKTU PENELITIAN</a:t>
            </a:r>
            <a:endParaRPr lang="en-GB" sz="3600" b="1" dirty="0"/>
          </a:p>
        </p:txBody>
      </p:sp>
      <p:sp>
        <p:nvSpPr>
          <p:cNvPr id="4" name="Right Arrow 3"/>
          <p:cNvSpPr/>
          <p:nvPr/>
        </p:nvSpPr>
        <p:spPr>
          <a:xfrm>
            <a:off x="1062318" y="2137869"/>
            <a:ext cx="1882588" cy="1344706"/>
          </a:xfrm>
          <a:prstGeom prst="rightArrow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Sumber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062318" y="3700743"/>
            <a:ext cx="1882588" cy="134470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Tempat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62318" y="5263617"/>
            <a:ext cx="1882588" cy="1344706"/>
          </a:xfrm>
          <a:prstGeom prst="rightArrow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Waktu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9446" y="2137869"/>
            <a:ext cx="8132296" cy="1344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Sumber</a:t>
            </a:r>
            <a:r>
              <a:rPr lang="en-US" sz="2000" dirty="0" smtClean="0"/>
              <a:t> data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data </a:t>
            </a:r>
            <a:r>
              <a:rPr lang="en-US" sz="2000" dirty="0" err="1" smtClean="0"/>
              <a:t>sekunder</a:t>
            </a:r>
            <a:r>
              <a:rPr lang="en-US" sz="2000" dirty="0" smtClean="0"/>
              <a:t>, </a:t>
            </a:r>
            <a:r>
              <a:rPr lang="en-US" sz="2000" dirty="0" err="1" smtClean="0"/>
              <a:t>berupa</a:t>
            </a:r>
            <a:r>
              <a:rPr lang="en-US" sz="2000" dirty="0" smtClean="0"/>
              <a:t> </a:t>
            </a:r>
            <a:r>
              <a:rPr lang="en-US" sz="2000" dirty="0" err="1" smtClean="0"/>
              <a:t>laporan</a:t>
            </a:r>
            <a:r>
              <a:rPr lang="en-US" sz="2000" dirty="0" smtClean="0"/>
              <a:t> </a:t>
            </a:r>
            <a:r>
              <a:rPr lang="en-US" sz="2000" dirty="0" err="1" smtClean="0"/>
              <a:t>tahunan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laporan</a:t>
            </a:r>
            <a:r>
              <a:rPr lang="en-US" sz="2000" dirty="0" smtClean="0"/>
              <a:t> </a:t>
            </a:r>
            <a:r>
              <a:rPr lang="en-US" sz="2000" dirty="0" err="1" smtClean="0"/>
              <a:t>keuangan</a:t>
            </a:r>
            <a:r>
              <a:rPr lang="en-US" sz="2000" dirty="0" smtClean="0"/>
              <a:t> </a:t>
            </a:r>
            <a:r>
              <a:rPr lang="en-US" sz="2000" dirty="0" err="1" smtClean="0"/>
              <a:t>perusahaan</a:t>
            </a:r>
            <a:r>
              <a:rPr lang="en-US" sz="2000" dirty="0" smtClean="0"/>
              <a:t> </a:t>
            </a:r>
            <a:r>
              <a:rPr lang="en-US" sz="2000" dirty="0" err="1" smtClean="0"/>
              <a:t>manufaktur</a:t>
            </a:r>
            <a:r>
              <a:rPr lang="en-US" sz="2000" dirty="0" smtClean="0"/>
              <a:t> </a:t>
            </a:r>
            <a:r>
              <a:rPr lang="en-US" sz="2000" dirty="0" err="1" smtClean="0"/>
              <a:t>sektor</a:t>
            </a:r>
            <a:r>
              <a:rPr lang="en-US" sz="2000" dirty="0" smtClean="0"/>
              <a:t> </a:t>
            </a:r>
            <a:r>
              <a:rPr lang="en-US" sz="2000" dirty="0" err="1" smtClean="0"/>
              <a:t>industri</a:t>
            </a:r>
            <a:r>
              <a:rPr lang="en-US" sz="2000" dirty="0" smtClean="0"/>
              <a:t> </a:t>
            </a:r>
            <a:r>
              <a:rPr lang="en-US" sz="2000" dirty="0" err="1" smtClean="0"/>
              <a:t>makanan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minuman</a:t>
            </a:r>
            <a:r>
              <a:rPr lang="en-US" sz="2000" dirty="0" smtClean="0"/>
              <a:t> </a:t>
            </a:r>
            <a:r>
              <a:rPr lang="en-US" sz="2000" dirty="0" err="1" smtClean="0"/>
              <a:t>periode</a:t>
            </a:r>
            <a:r>
              <a:rPr lang="en-US" sz="2000" dirty="0" smtClean="0"/>
              <a:t> 2015-2018 yang </a:t>
            </a:r>
            <a:r>
              <a:rPr lang="en-US" sz="2000" dirty="0" err="1" smtClean="0"/>
              <a:t>terdaftar</a:t>
            </a:r>
            <a:r>
              <a:rPr lang="en-US" sz="2000" dirty="0" smtClean="0"/>
              <a:t> di BEI. Data </a:t>
            </a:r>
            <a:r>
              <a:rPr lang="en-US" sz="2000" dirty="0" err="1" smtClean="0"/>
              <a:t>diakses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u="sng" dirty="0" smtClean="0">
                <a:solidFill>
                  <a:srgbClr val="0070C0"/>
                </a:solidFill>
              </a:rPr>
              <a:t>www.idx.co.id</a:t>
            </a:r>
            <a:r>
              <a:rPr lang="en-US" sz="2000" dirty="0" smtClean="0"/>
              <a:t>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 smtClean="0"/>
              <a:t>situs</a:t>
            </a:r>
            <a:r>
              <a:rPr lang="en-US" sz="2000" dirty="0" smtClean="0"/>
              <a:t> web </a:t>
            </a:r>
            <a:r>
              <a:rPr lang="en-US" sz="2000" dirty="0" err="1" smtClean="0"/>
              <a:t>masing-masing</a:t>
            </a:r>
            <a:r>
              <a:rPr lang="en-US" sz="2000" dirty="0" smtClean="0"/>
              <a:t> </a:t>
            </a:r>
            <a:r>
              <a:rPr lang="en-US" sz="2000" dirty="0" err="1" smtClean="0"/>
              <a:t>perusahaan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109446" y="3700743"/>
            <a:ext cx="8132296" cy="134470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dilakukan</a:t>
            </a:r>
            <a:r>
              <a:rPr lang="en-US" sz="2000" dirty="0" smtClean="0"/>
              <a:t> di Bursa </a:t>
            </a:r>
            <a:r>
              <a:rPr lang="en-US" sz="2000" dirty="0" err="1" smtClean="0"/>
              <a:t>Efek</a:t>
            </a:r>
            <a:r>
              <a:rPr lang="en-US" sz="2000" dirty="0" smtClean="0"/>
              <a:t> Indonesia </a:t>
            </a:r>
            <a:r>
              <a:rPr lang="en-US" sz="2000" dirty="0" err="1" smtClean="0"/>
              <a:t>melalui</a:t>
            </a:r>
            <a:r>
              <a:rPr lang="en-US" sz="2000" dirty="0" smtClean="0"/>
              <a:t> website </a:t>
            </a:r>
            <a:r>
              <a:rPr lang="en-US" sz="2000" dirty="0" err="1" smtClean="0"/>
              <a:t>resmi</a:t>
            </a:r>
            <a:r>
              <a:rPr lang="en-US" sz="2000" dirty="0" smtClean="0"/>
              <a:t>. </a:t>
            </a:r>
            <a:r>
              <a:rPr lang="en-US" sz="2000" dirty="0" err="1" smtClean="0"/>
              <a:t>Dipilihnya</a:t>
            </a:r>
            <a:r>
              <a:rPr lang="en-US" sz="2000" dirty="0" smtClean="0"/>
              <a:t> BEI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tempat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karena</a:t>
            </a:r>
            <a:r>
              <a:rPr lang="en-US" sz="2000" dirty="0" smtClean="0"/>
              <a:t> BEI </a:t>
            </a:r>
            <a:r>
              <a:rPr lang="en-US" sz="2000" dirty="0" err="1" smtClean="0"/>
              <a:t>merupakan</a:t>
            </a:r>
            <a:r>
              <a:rPr lang="en-US" sz="2000" dirty="0" smtClean="0"/>
              <a:t> bursa </a:t>
            </a:r>
            <a:r>
              <a:rPr lang="en-US" sz="2000" dirty="0" err="1" smtClean="0"/>
              <a:t>pertama</a:t>
            </a:r>
            <a:r>
              <a:rPr lang="en-US" sz="2000" dirty="0" smtClean="0"/>
              <a:t> di Indonesia yang </a:t>
            </a:r>
            <a:r>
              <a:rPr lang="en-US" sz="2000" dirty="0" err="1" smtClean="0"/>
              <a:t>dianggap</a:t>
            </a:r>
            <a:r>
              <a:rPr lang="en-US" sz="2000" dirty="0" smtClean="0"/>
              <a:t> </a:t>
            </a:r>
            <a:r>
              <a:rPr lang="en-US" sz="2000" dirty="0" err="1" smtClean="0"/>
              <a:t>memiliki</a:t>
            </a:r>
            <a:r>
              <a:rPr lang="en-US" sz="2000" dirty="0" smtClean="0"/>
              <a:t> data </a:t>
            </a:r>
            <a:r>
              <a:rPr lang="en-US" sz="2000" dirty="0" err="1" smtClean="0"/>
              <a:t>lengkap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terorganisasi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baik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09446" y="5263617"/>
            <a:ext cx="8132296" cy="1344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Waktu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digunakan</a:t>
            </a:r>
            <a:r>
              <a:rPr lang="en-US" sz="2000" dirty="0" smtClean="0"/>
              <a:t> </a:t>
            </a:r>
            <a:r>
              <a:rPr lang="en-US" sz="2000" dirty="0" err="1" smtClean="0"/>
              <a:t>yaitu</a:t>
            </a:r>
            <a:r>
              <a:rPr lang="en-US" sz="2000" dirty="0" smtClean="0"/>
              <a:t> </a:t>
            </a:r>
            <a:r>
              <a:rPr lang="en-US" sz="2000" dirty="0" err="1" smtClean="0"/>
              <a:t>Juli</a:t>
            </a:r>
            <a:r>
              <a:rPr lang="en-US" sz="2000" dirty="0" smtClean="0"/>
              <a:t> 2019. 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22">
        <p:fade/>
      </p:transition>
    </mc:Choice>
    <mc:Fallback xmlns="">
      <p:transition spd="med" advTm="18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Judul 1"/>
          <p:cNvSpPr>
            <a:spLocks noGrp="1"/>
          </p:cNvSpPr>
          <p:nvPr>
            <p:ph type="title"/>
          </p:nvPr>
        </p:nvSpPr>
        <p:spPr>
          <a:xfrm>
            <a:off x="759460" y="453643"/>
            <a:ext cx="10632440" cy="1362113"/>
          </a:xfrm>
        </p:spPr>
        <p:txBody>
          <a:bodyPr rtlCol="0">
            <a:normAutofit/>
          </a:bodyPr>
          <a:lstStyle/>
          <a:p>
            <a:r>
              <a:rPr lang="id-ID" sz="4400" b="1" dirty="0" smtClean="0"/>
              <a:t>VARIABEL</a:t>
            </a:r>
            <a:r>
              <a:rPr lang="en-US" sz="4400" b="1" dirty="0" smtClean="0"/>
              <a:t> </a:t>
            </a:r>
            <a:r>
              <a:rPr lang="id-ID" sz="4400" b="1" dirty="0" smtClean="0"/>
              <a:t>OP</a:t>
            </a:r>
            <a:r>
              <a:rPr lang="en-US" sz="4400" b="1" dirty="0" smtClean="0"/>
              <a:t>E</a:t>
            </a:r>
            <a:r>
              <a:rPr lang="id-ID" sz="4400" b="1" dirty="0" smtClean="0"/>
              <a:t>RASIONAL</a:t>
            </a:r>
            <a:endParaRPr lang="id-ID" sz="4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9784322"/>
                  </p:ext>
                </p:extLst>
              </p:nvPr>
            </p:nvGraphicFramePr>
            <p:xfrm>
              <a:off x="1259755" y="1915880"/>
              <a:ext cx="9727559" cy="39883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56534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36579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50522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</a:tblGrid>
                  <a:tr h="443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Variabel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Pengukuran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Skala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758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CSR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∑</m:t>
                                </m:r>
                                <m:r>
                                  <m:rPr>
                                    <m:nor/>
                                  </m:rPr>
                                  <a:rPr lang="en-US" sz="18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1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yi</m:t>
                                </m:r>
                              </m:oMath>
                            </m:oMathPara>
                          </a14:m>
                          <a:endParaRPr lang="en-US" sz="1800" baseline="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800" baseline="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r>
                            <a:rPr lang="en-US" sz="1800" baseline="0" dirty="0" err="1" smtClean="0">
                              <a:latin typeface="Book Antiqua" panose="02040602050305030304" pitchFamily="18" charset="0"/>
                            </a:rPr>
                            <a:t>ni</a:t>
                          </a:r>
                          <a:endParaRPr lang="id-ID" sz="1800" baseline="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6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919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Profitabilitas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Laba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Bersih</a:t>
                          </a:r>
                          <a:endParaRPr lang="en-US" sz="1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Total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Aset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919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LEVERAGE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Hutang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Jangka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Panjang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Total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Aset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758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Agresivitas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Pembayaran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en-US" sz="1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Laba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Sebelum</a:t>
                          </a:r>
                          <a:r>
                            <a:rPr lang="en-US" sz="1800" baseline="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id-ID" sz="1800" baseline="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6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9784322"/>
                  </p:ext>
                </p:extLst>
              </p:nvPr>
            </p:nvGraphicFramePr>
            <p:xfrm>
              <a:off x="1259755" y="1915880"/>
              <a:ext cx="9727559" cy="39883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56534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36579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50522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</a:tblGrid>
                  <a:tr h="443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Variabel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Pengukuran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Skala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CSR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53295" t="-52143" r="-28182" b="-3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919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Profitabilitas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Laba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Bersih</a:t>
                          </a:r>
                          <a:endParaRPr lang="en-US" sz="1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Total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Aset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919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LEVERAGE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53295" t="-241060" r="-28182" b="-9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Agresivitas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Pembayaran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en-US" sz="1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80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Laba</a:t>
                          </a:r>
                          <a:r>
                            <a:rPr lang="en-US" sz="180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Sebelum</a:t>
                          </a:r>
                          <a:r>
                            <a:rPr lang="en-US" sz="1800" baseline="0" dirty="0" smtClean="0">
                              <a:latin typeface="Book Antiqua" panose="02040602050305030304" pitchFamily="18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latin typeface="Book Antiqua" panose="02040602050305030304" pitchFamily="18" charset="0"/>
                            </a:rPr>
                            <a:t>Pajak</a:t>
                          </a:r>
                          <a:endParaRPr lang="id-ID" sz="1800" baseline="0" dirty="0" smtClean="0">
                            <a:latin typeface="Book Antiqua" panose="02040602050305030304" pitchFamily="18" charset="0"/>
                          </a:endParaRPr>
                        </a:p>
                        <a:p>
                          <a:pPr algn="ctr"/>
                          <a:endParaRPr lang="en-US" sz="6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>
                              <a:latin typeface="Book Antiqua" panose="02040602050305030304" pitchFamily="18" charset="0"/>
                            </a:rPr>
                            <a:t>Rasio</a:t>
                          </a:r>
                          <a:endParaRPr lang="en-US" sz="1800" dirty="0">
                            <a:latin typeface="Book Antiqua" panose="0204060205030503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3" name="Straight Connector 22"/>
          <p:cNvCxnSpPr/>
          <p:nvPr/>
        </p:nvCxnSpPr>
        <p:spPr>
          <a:xfrm>
            <a:off x="4872104" y="2760128"/>
            <a:ext cx="37920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23322" y="3697153"/>
            <a:ext cx="13447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33460" y="5436306"/>
            <a:ext cx="19229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19906" y="6320611"/>
            <a:ext cx="21380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5">
        <p:fade/>
      </p:transition>
    </mc:Choice>
    <mc:Fallback xmlns="">
      <p:transition spd="med" advTm="7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 txBox="1">
            <a:spLocks/>
          </p:cNvSpPr>
          <p:nvPr/>
        </p:nvSpPr>
        <p:spPr bwMode="auto">
          <a:xfrm>
            <a:off x="2381251" y="233370"/>
            <a:ext cx="762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00" tIns="49350" rIns="98700" bIns="493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id-ID" sz="2900" b="1">
              <a:solidFill>
                <a:srgbClr val="0070C0"/>
              </a:solidFill>
              <a:latin typeface="Cambria" pitchFamily="18" charset="0"/>
              <a:cs typeface="Tahoma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" y="-192373"/>
            <a:ext cx="203549" cy="3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00" tIns="49350" rIns="98700" bIns="49350" anchor="ctr">
            <a:spAutoFit/>
          </a:bodyPr>
          <a:lstStyle/>
          <a:p>
            <a:endParaRPr lang="id-ID"/>
          </a:p>
        </p:txBody>
      </p:sp>
      <p:sp>
        <p:nvSpPr>
          <p:cNvPr id="27654" name="Title 1"/>
          <p:cNvSpPr txBox="1">
            <a:spLocks/>
          </p:cNvSpPr>
          <p:nvPr/>
        </p:nvSpPr>
        <p:spPr bwMode="auto">
          <a:xfrm>
            <a:off x="703192" y="1307309"/>
            <a:ext cx="1016846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00" tIns="49350" rIns="98700" bIns="493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700" b="1" noProof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700" b="1" noProof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Kesimpulan </a:t>
            </a:r>
            <a:r>
              <a:rPr lang="en-US" sz="1700" b="1" noProof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Pengujian Model Regresi Data Panel </a:t>
            </a:r>
            <a:endParaRPr lang="en-US" b="1" noProof="1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655" name="Title 1"/>
          <p:cNvSpPr txBox="1">
            <a:spLocks/>
          </p:cNvSpPr>
          <p:nvPr/>
        </p:nvSpPr>
        <p:spPr bwMode="auto">
          <a:xfrm>
            <a:off x="703192" y="5492853"/>
            <a:ext cx="1016846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00" tIns="49350" rIns="98700" bIns="493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700" b="1" noProof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700" b="1" noProof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Model Regresi Data Panel yang digunakan :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noProof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FIXED EFFECT</a:t>
            </a:r>
          </a:p>
        </p:txBody>
      </p:sp>
      <p:sp>
        <p:nvSpPr>
          <p:cNvPr id="27656" name="Title 1"/>
          <p:cNvSpPr txBox="1">
            <a:spLocks/>
          </p:cNvSpPr>
          <p:nvPr/>
        </p:nvSpPr>
        <p:spPr bwMode="auto">
          <a:xfrm>
            <a:off x="143934" y="549275"/>
            <a:ext cx="1248198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00" tIns="49350" rIns="98700" bIns="493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2400" b="1" noProof="1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noProof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ESTIMASI </a:t>
            </a:r>
            <a:r>
              <a:rPr lang="en-US" sz="2400" b="1" noProof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Agresivitas Pajak – </a:t>
            </a:r>
            <a:r>
              <a:rPr lang="en-US" sz="2400" b="1" noProof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Pemilihan model</a:t>
            </a:r>
          </a:p>
        </p:txBody>
      </p:sp>
      <p:sp>
        <p:nvSpPr>
          <p:cNvPr id="27658" name="Title 1"/>
          <p:cNvSpPr txBox="1">
            <a:spLocks/>
          </p:cNvSpPr>
          <p:nvPr/>
        </p:nvSpPr>
        <p:spPr bwMode="auto">
          <a:xfrm>
            <a:off x="1665818" y="-100011"/>
            <a:ext cx="10191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00" tIns="49350" rIns="98700" bIns="493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endParaRPr lang="en-US" b="1" noProof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b="1" noProof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Analisis dan Pembahasan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224312"/>
              </p:ext>
            </p:extLst>
          </p:nvPr>
        </p:nvGraphicFramePr>
        <p:xfrm>
          <a:off x="898775" y="2271716"/>
          <a:ext cx="10394460" cy="3281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964"/>
                <a:gridCol w="1594917"/>
                <a:gridCol w="2252439"/>
                <a:gridCol w="3602924"/>
                <a:gridCol w="2251216"/>
              </a:tblGrid>
              <a:tr h="570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No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smtClean="0">
                          <a:effectLst/>
                        </a:rPr>
                        <a:t>Metode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Pengujian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 smtClean="0">
                          <a:effectLst/>
                          <a:latin typeface="Calibri"/>
                          <a:ea typeface="Calibri"/>
                          <a:cs typeface="Arial"/>
                        </a:rPr>
                        <a:t>Hasil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Model </a:t>
                      </a:r>
                      <a:r>
                        <a:rPr lang="en-US" sz="1700" dirty="0" err="1" smtClean="0">
                          <a:effectLst/>
                          <a:latin typeface="Calibri"/>
                          <a:ea typeface="Calibri"/>
                          <a:cs typeface="Arial"/>
                        </a:rPr>
                        <a:t>Terpilih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</a:tr>
              <a:tr h="1141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Chow Test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Common Effect </a:t>
                      </a:r>
                      <a:r>
                        <a:rPr lang="en-US" sz="1700" dirty="0" err="1">
                          <a:effectLst/>
                        </a:rPr>
                        <a:t>vs</a:t>
                      </a:r>
                      <a:r>
                        <a:rPr lang="en-US" sz="1700" dirty="0">
                          <a:effectLst/>
                        </a:rPr>
                        <a:t> Fixed Effect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Prob. Cross-section Chi-square &lt;  alpha, </a:t>
                      </a:r>
                      <a:r>
                        <a:rPr lang="en-US" sz="1700" dirty="0" err="1" smtClean="0">
                          <a:effectLst/>
                        </a:rPr>
                        <a:t>yaitu</a:t>
                      </a:r>
                      <a:r>
                        <a:rPr lang="en-US" sz="1700" dirty="0" smtClean="0">
                          <a:effectLst/>
                        </a:rPr>
                        <a:t>  0,000 </a:t>
                      </a:r>
                      <a:r>
                        <a:rPr lang="en-US" sz="1700" dirty="0">
                          <a:effectLst/>
                        </a:rPr>
                        <a:t>&lt; 0,05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smtClean="0">
                          <a:effectLst/>
                        </a:rPr>
                        <a:t>Fixed </a:t>
                      </a:r>
                      <a:r>
                        <a:rPr lang="en-US" sz="2100" dirty="0">
                          <a:effectLst/>
                        </a:rPr>
                        <a:t>Effect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</a:tr>
              <a:tr h="893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2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Langrange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Multiplier Test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Common Effect </a:t>
                      </a:r>
                      <a:r>
                        <a:rPr lang="en-US" sz="1700" dirty="0" err="1">
                          <a:effectLst/>
                        </a:rPr>
                        <a:t>vs</a:t>
                      </a:r>
                      <a:r>
                        <a:rPr lang="en-US" sz="1700" dirty="0">
                          <a:effectLst/>
                        </a:rPr>
                        <a:t> Random Effect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Prob. LM test </a:t>
                      </a:r>
                      <a:r>
                        <a:rPr lang="en-US" sz="1700" dirty="0" err="1">
                          <a:effectLst/>
                        </a:rPr>
                        <a:t>Breusch</a:t>
                      </a:r>
                      <a:r>
                        <a:rPr lang="en-US" sz="1700" dirty="0">
                          <a:effectLst/>
                        </a:rPr>
                        <a:t>-Pagan &gt; alpha, </a:t>
                      </a:r>
                      <a:r>
                        <a:rPr lang="en-US" sz="1700" dirty="0" err="1">
                          <a:effectLst/>
                        </a:rPr>
                        <a:t>yaitu</a:t>
                      </a:r>
                      <a:r>
                        <a:rPr lang="en-US" sz="1700" dirty="0">
                          <a:effectLst/>
                        </a:rPr>
                        <a:t>  </a:t>
                      </a:r>
                      <a:r>
                        <a:rPr lang="en-US" sz="1700" dirty="0" smtClean="0">
                          <a:effectLst/>
                        </a:rPr>
                        <a:t>0,000 &lt; </a:t>
                      </a:r>
                      <a:r>
                        <a:rPr lang="en-US" sz="1700" dirty="0">
                          <a:effectLst/>
                        </a:rPr>
                        <a:t>0,05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smtClean="0">
                          <a:effectLst/>
                        </a:rPr>
                        <a:t>Random </a:t>
                      </a:r>
                      <a:r>
                        <a:rPr lang="en-US" sz="2100" dirty="0">
                          <a:effectLst/>
                        </a:rPr>
                        <a:t>Effect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</a:tr>
              <a:tr h="674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3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Hausman</a:t>
                      </a:r>
                      <a:r>
                        <a:rPr lang="en-US" sz="1700" dirty="0">
                          <a:effectLst/>
                        </a:rPr>
                        <a:t> Test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Fixed Effect </a:t>
                      </a:r>
                      <a:r>
                        <a:rPr lang="en-US" sz="1700" dirty="0" err="1">
                          <a:effectLst/>
                        </a:rPr>
                        <a:t>vs</a:t>
                      </a:r>
                      <a:r>
                        <a:rPr lang="en-US" sz="1700" dirty="0">
                          <a:effectLst/>
                        </a:rPr>
                        <a:t> Random effect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Prob. Cross-section random  &lt;  alpha, </a:t>
                      </a:r>
                      <a:r>
                        <a:rPr lang="en-US" sz="1700" dirty="0" err="1">
                          <a:effectLst/>
                        </a:rPr>
                        <a:t>yaitu</a:t>
                      </a:r>
                      <a:r>
                        <a:rPr lang="en-US" sz="1700" dirty="0">
                          <a:effectLst/>
                        </a:rPr>
                        <a:t>  </a:t>
                      </a:r>
                      <a:r>
                        <a:rPr lang="en-US" sz="1700" dirty="0" smtClean="0">
                          <a:effectLst/>
                        </a:rPr>
                        <a:t>0,0042 </a:t>
                      </a:r>
                      <a:r>
                        <a:rPr lang="en-US" sz="1700" dirty="0">
                          <a:effectLst/>
                        </a:rPr>
                        <a:t>&lt;</a:t>
                      </a:r>
                      <a:r>
                        <a:rPr lang="en-US" sz="1700" dirty="0" smtClean="0">
                          <a:effectLst/>
                        </a:rPr>
                        <a:t> </a:t>
                      </a:r>
                      <a:r>
                        <a:rPr lang="en-US" sz="1700" dirty="0">
                          <a:effectLst/>
                        </a:rPr>
                        <a:t>0,05.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smtClean="0">
                          <a:effectLst/>
                        </a:rPr>
                        <a:t>Fixed </a:t>
                      </a:r>
                      <a:r>
                        <a:rPr lang="en-US" sz="2100" dirty="0">
                          <a:effectLst/>
                        </a:rPr>
                        <a:t>Effect</a:t>
                      </a:r>
                      <a:endParaRPr lang="en-US" sz="2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70339" marR="70339" marT="0" marB="0"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3B7D-2DA9-4687-A213-A7BCCB5AA5C2}" type="slidenum">
              <a:rPr lang="en-US" smtClean="0"/>
              <a:t>9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7">
        <p:fade/>
      </p:transition>
    </mc:Choice>
    <mc:Fallback xmlns="">
      <p:transition spd="med" advTm="9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F03462902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0525420_TF03462902_TF03462902" id="{EB495839-9B4C-4A16-B5B6-BF8172BA5A16}" vid="{AD3F65B0-986D-4691-AA9E-F1959ACE4C53}"/>
    </a:ext>
  </a:extLst>
</a:theme>
</file>

<file path=ppt/theme/theme2.xml><?xml version="1.0" encoding="utf-8"?>
<a:theme xmlns:a="http://schemas.openxmlformats.org/drawingml/2006/main" name="Tema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3622</TotalTime>
  <Words>1029</Words>
  <Application>Microsoft Office PowerPoint</Application>
  <PresentationFormat>Custom</PresentationFormat>
  <Paragraphs>136</Paragraphs>
  <Slides>13</Slides>
  <Notes>10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TF03462902</vt:lpstr>
      <vt:lpstr>Document</vt:lpstr>
      <vt:lpstr>DETERMINAN AGRESIVITAS PAJAK : Eviews Model</vt:lpstr>
      <vt:lpstr>LATAR BELAKANG</vt:lpstr>
      <vt:lpstr>LATAR BELAKANG</vt:lpstr>
      <vt:lpstr>Rumusan Masalah, KERANGKA BERPIKIR dan Hipotesis</vt:lpstr>
      <vt:lpstr>TINJAUAN LITERATUR</vt:lpstr>
      <vt:lpstr>TINJAUAN LITERATUR</vt:lpstr>
      <vt:lpstr>SUMBER DATA, TEMPAT DAN WAKTU PENELITIAN</vt:lpstr>
      <vt:lpstr>VARIABEL OPERASIONAL</vt:lpstr>
      <vt:lpstr>PowerPoint Presentation</vt:lpstr>
      <vt:lpstr>ANALISIS ESTIMASI MODEL REGRESI DATA PANEL</vt:lpstr>
      <vt:lpstr>PowerPoint Presentation</vt:lpstr>
      <vt:lpstr>SIMPULAN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FAKTOR-FAKTOR PENGHINDARAN PAJAK</dc:title>
  <dc:creator>Cut Devi</dc:creator>
  <cp:lastModifiedBy>ASUS</cp:lastModifiedBy>
  <cp:revision>48</cp:revision>
  <dcterms:created xsi:type="dcterms:W3CDTF">2019-08-19T08:28:33Z</dcterms:created>
  <dcterms:modified xsi:type="dcterms:W3CDTF">2020-09-06T16:48:06Z</dcterms:modified>
</cp:coreProperties>
</file>