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3" r:id="rId2"/>
    <p:sldId id="353" r:id="rId3"/>
    <p:sldId id="262" r:id="rId4"/>
    <p:sldId id="265" r:id="rId5"/>
    <p:sldId id="266" r:id="rId6"/>
    <p:sldId id="267" r:id="rId7"/>
    <p:sldId id="279" r:id="rId8"/>
    <p:sldId id="270" r:id="rId9"/>
    <p:sldId id="271" r:id="rId10"/>
    <p:sldId id="272" r:id="rId11"/>
    <p:sldId id="273" r:id="rId12"/>
    <p:sldId id="274" r:id="rId13"/>
    <p:sldId id="354" r:id="rId14"/>
    <p:sldId id="275" r:id="rId15"/>
    <p:sldId id="277" r:id="rId16"/>
    <p:sldId id="278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59" d="100"/>
          <a:sy n="59" d="100"/>
        </p:scale>
        <p:origin x="14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12939-6E4B-4D0D-ABED-96203D8EBCD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E8F5C-E6D1-4A1F-9892-00976AEB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297725-280D-4CDC-9BE2-D1824FEB809C}" type="slidenum">
              <a:rPr lang="en-SG"/>
              <a:pPr eaLnBrk="1" hangingPunct="1"/>
              <a:t>1</a:t>
            </a:fld>
            <a:endParaRPr lang="en-S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A47D-ADFF-43BB-920A-5AB40B1C5BDA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A47D-ADFF-43BB-920A-5AB40B1C5BDA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CE30C-97D1-48D4-9B09-B56BE1ED59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A47D-ADFF-43BB-920A-5AB40B1C5BDA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EFDD80-37D9-4940-A364-897D60106F76}" type="slidenum">
              <a:rPr lang="en-SG"/>
              <a:pPr eaLnBrk="1" hangingPunct="1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077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A47D-ADFF-43BB-920A-5AB40B1C5BDA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0A08-2F55-4CB9-B320-2AC389996676}" type="slidenum">
              <a:rPr lang="en-SG" smtClean="0"/>
              <a:pPr/>
              <a:t>4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0A08-2F55-4CB9-B320-2AC389996676}" type="slidenum">
              <a:rPr lang="en-SG" smtClean="0"/>
              <a:pPr/>
              <a:t>5</a:t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0A08-2F55-4CB9-B320-2AC389996676}" type="slidenum">
              <a:rPr lang="en-SG" smtClean="0"/>
              <a:pPr/>
              <a:t>6</a:t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CE30C-97D1-48D4-9B09-B56BE1ED59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A47D-ADFF-43BB-920A-5AB40B1C5BDA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A47D-ADFF-43BB-920A-5AB40B1C5BDA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A47D-ADFF-43BB-920A-5AB40B1C5BDA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E29EED-B40F-4613-A5DC-15E06151D6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788FE42-EA64-4089-BF28-3CF7A15C632F}" type="datetimeFigureOut">
              <a:rPr lang="en-US" smtClean="0"/>
              <a:t>5/26/2024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9006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Makroskopik</a:t>
            </a:r>
            <a:endParaRPr lang="en-US" dirty="0"/>
          </a:p>
          <a:p>
            <a:pPr marL="109728" indent="0" eaLnBrk="1" hangingPunct="1">
              <a:buNone/>
            </a:pPr>
            <a:endParaRPr lang="id-ID" dirty="0"/>
          </a:p>
          <a:p>
            <a:pPr lvl="1" eaLnBrk="1" hangingPunct="1"/>
            <a:r>
              <a:rPr lang="id-ID" dirty="0"/>
              <a:t>Ukuran sekitar 4 × 2,5 × 1,5 cm</a:t>
            </a:r>
          </a:p>
          <a:p>
            <a:pPr lvl="1" eaLnBrk="1" hangingPunct="1"/>
            <a:r>
              <a:rPr lang="id-ID" dirty="0"/>
              <a:t>Dibagi : korteks dan medula</a:t>
            </a:r>
          </a:p>
          <a:p>
            <a:pPr lvl="1" eaLnBrk="1" hangingPunct="1"/>
            <a:r>
              <a:rPr lang="id-ID" dirty="0"/>
              <a:t>Korteks : </a:t>
            </a:r>
          </a:p>
          <a:p>
            <a:pPr lvl="2" eaLnBrk="1" hangingPunct="1"/>
            <a:r>
              <a:rPr lang="id-ID" dirty="0"/>
              <a:t>lapisan sel stroma ditutup oleh aselular jaringan ikat kolagen aseluler tipis.</a:t>
            </a:r>
          </a:p>
          <a:p>
            <a:pPr lvl="2" eaLnBrk="1" hangingPunct="1"/>
            <a:r>
              <a:rPr lang="id-ID" dirty="0"/>
              <a:t>Korteks luar : folikel dalam berbagai tahap pematangan </a:t>
            </a:r>
          </a:p>
          <a:p>
            <a:pPr lvl="2" eaLnBrk="1" hangingPunct="1"/>
            <a:r>
              <a:rPr lang="id-ID" dirty="0"/>
              <a:t>Folikel </a:t>
            </a:r>
            <a:r>
              <a:rPr lang="id-ID" dirty="0">
                <a:sym typeface="Wingdings" pitchFamily="2" charset="2"/>
              </a:rPr>
              <a:t> </a:t>
            </a:r>
            <a:r>
              <a:rPr lang="id-ID" dirty="0"/>
              <a:t>folikel Graafian </a:t>
            </a:r>
            <a:r>
              <a:rPr lang="id-ID" dirty="0">
                <a:sym typeface="Wingdings" pitchFamily="2" charset="2"/>
              </a:rPr>
              <a:t></a:t>
            </a:r>
            <a:r>
              <a:rPr lang="id-ID" dirty="0"/>
              <a:t> korpus luteum  </a:t>
            </a:r>
            <a:r>
              <a:rPr lang="id-ID" dirty="0">
                <a:sym typeface="Wingdings" pitchFamily="2" charset="2"/>
              </a:rPr>
              <a:t> korpus </a:t>
            </a:r>
            <a:r>
              <a:rPr lang="id-ID" dirty="0"/>
              <a:t>albicans  </a:t>
            </a:r>
            <a:br>
              <a:rPr lang="id-ID" dirty="0"/>
            </a:br>
            <a:endParaRPr lang="id-ID" dirty="0"/>
          </a:p>
          <a:p>
            <a:pPr lvl="1"/>
            <a:r>
              <a:rPr lang="id-ID" dirty="0"/>
              <a:t>Medula : </a:t>
            </a:r>
          </a:p>
          <a:p>
            <a:pPr lvl="2"/>
            <a:r>
              <a:rPr lang="id-ID" dirty="0"/>
              <a:t>jaringan mesenchymal longgar yg tersusun teratur dan  sisa-sisa duktus mesonefrik (rete ovarii)  serta kelompok kecil bulat-poligonal sel-sel epithelioid (sel hilus) di sekitar pembuluh dan saraf. </a:t>
            </a:r>
          </a:p>
          <a:p>
            <a:pPr lvl="2"/>
            <a:r>
              <a:rPr lang="id-ID" dirty="0"/>
              <a:t>Sel-sel hilus adalah sisa sisa gonad dari fase primitif "ambisexual” </a:t>
            </a:r>
            <a:r>
              <a:rPr lang="id-ID" dirty="0">
                <a:sym typeface="Wingdings" pitchFamily="2" charset="2"/>
              </a:rPr>
              <a:t></a:t>
            </a:r>
            <a:r>
              <a:rPr lang="id-ID" dirty="0"/>
              <a:t> sel yg memproduksi steroid dan menyerupai sel-sel interstitial testis.  Menimbulkan </a:t>
            </a:r>
            <a:r>
              <a:rPr lang="id-ID" i="1" dirty="0"/>
              <a:t>masculinizing tumor </a:t>
            </a:r>
            <a:r>
              <a:rPr lang="id-ID" dirty="0"/>
              <a:t>(tumor sel hilar) </a:t>
            </a:r>
            <a:r>
              <a:rPr lang="id-ID" dirty="0">
                <a:sym typeface="Wingdings" pitchFamily="2" charset="2"/>
              </a:rPr>
              <a:t> jarang</a:t>
            </a:r>
            <a:r>
              <a:rPr lang="id-ID" dirty="0"/>
              <a:t> </a:t>
            </a:r>
            <a:br>
              <a:rPr lang="id-ID" dirty="0"/>
            </a:br>
            <a:endParaRPr lang="id-ID" dirty="0"/>
          </a:p>
          <a:p>
            <a:pPr eaLnBrk="1" hangingPunct="1"/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C2E2E-834C-494A-9E29-C4E05BCF381B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OVARIUM</a:t>
            </a:r>
            <a:endParaRPr lang="id-ID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4E3C0-A979-48A0-B4BD-BF868A08C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37" y="227537"/>
            <a:ext cx="3465877" cy="2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4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>
              <a:buNone/>
            </a:pPr>
            <a:r>
              <a:rPr lang="id-ID" sz="3600" b="1" dirty="0">
                <a:solidFill>
                  <a:schemeClr val="accent4">
                    <a:lumMod val="75000"/>
                  </a:schemeClr>
                </a:solidFill>
              </a:rPr>
              <a:t>Polycystic Ovaries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(PCOD)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Stein-Leventhal syndrome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3-6% reproductive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♀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Oligomenorrhea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, anovulation, obesity, hirsutism</a:t>
            </a:r>
            <a:r>
              <a:rPr lang="id-ID" dirty="0">
                <a:latin typeface="Times New Roman" pitchFamily="18" charset="0"/>
                <a:cs typeface="Times New Roman" pitchFamily="18" charset="0"/>
                <a:sym typeface="Symbol"/>
              </a:rPr>
              <a:t>, virilism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Pathologic abnormality : cystic follicle &gt;&gt; </a:t>
            </a:r>
          </a:p>
          <a:p>
            <a:pPr lvl="1"/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Morfology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: </a:t>
            </a:r>
            <a:endParaRPr lang="id-ID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2"/>
            <a:r>
              <a:rPr lang="id-ID" sz="2400" dirty="0">
                <a:latin typeface="Times New Roman"/>
                <a:cs typeface="Times New Roman"/>
                <a:sym typeface="Symbol"/>
              </a:rPr>
              <a:t>Size: twice normal size</a:t>
            </a:r>
          </a:p>
          <a:p>
            <a:pPr lvl="2"/>
            <a:r>
              <a:rPr lang="id-ID" sz="2400" dirty="0">
                <a:latin typeface="Times New Roman"/>
                <a:cs typeface="Times New Roman"/>
                <a:sym typeface="Symbol"/>
              </a:rPr>
              <a:t>A thickened, fibrotic superficial cortex</a:t>
            </a:r>
          </a:p>
          <a:p>
            <a:pPr lvl="2"/>
            <a:r>
              <a:rPr lang="id-ID" sz="2400" dirty="0">
                <a:latin typeface="Times New Roman"/>
                <a:cs typeface="Times New Roman"/>
                <a:sym typeface="Symbol"/>
              </a:rPr>
              <a:t>Innumerable follicle cysts</a:t>
            </a:r>
          </a:p>
          <a:p>
            <a:pPr lvl="2"/>
            <a:r>
              <a:rPr lang="id-ID" sz="2400" dirty="0">
                <a:latin typeface="Times New Roman"/>
                <a:cs typeface="Times New Roman"/>
                <a:sym typeface="Symbol"/>
              </a:rPr>
              <a:t>Hyperplasia of the theca interna </a:t>
            </a:r>
          </a:p>
          <a:p>
            <a:pPr lvl="2">
              <a:buNone/>
            </a:pPr>
            <a:r>
              <a:rPr lang="id-ID" sz="2400" dirty="0">
                <a:latin typeface="Times New Roman"/>
                <a:cs typeface="Times New Roman"/>
                <a:sym typeface="Symbol"/>
              </a:rPr>
              <a:t>	(follicular hyperthecosis)</a:t>
            </a:r>
            <a:endParaRPr lang="en-US" sz="2400" dirty="0">
              <a:latin typeface="Times New Roman"/>
              <a:cs typeface="Times New Roman"/>
              <a:sym typeface="Symbol"/>
            </a:endParaRPr>
          </a:p>
          <a:p>
            <a:pPr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558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9600"/>
            <a:ext cx="7620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chemeClr val="accent4">
                    <a:lumMod val="75000"/>
                  </a:schemeClr>
                </a:solidFill>
              </a:rPr>
              <a:t>Stromal Hyperthecosis</a:t>
            </a:r>
          </a:p>
          <a:p>
            <a:pPr>
              <a:buNone/>
            </a:pPr>
            <a:r>
              <a:rPr lang="id-ID" dirty="0"/>
              <a:t>	 </a:t>
            </a:r>
            <a:r>
              <a:rPr lang="en-US" dirty="0"/>
              <a:t>= </a:t>
            </a:r>
            <a:r>
              <a:rPr lang="id-ID" dirty="0"/>
              <a:t>Cortical stromal hyperplasia</a:t>
            </a:r>
          </a:p>
          <a:p>
            <a:pPr lvl="1"/>
            <a:r>
              <a:rPr lang="id-ID" dirty="0"/>
              <a:t>Commonly  seen in postmenopausal women</a:t>
            </a:r>
          </a:p>
          <a:p>
            <a:pPr lvl="1"/>
            <a:r>
              <a:rPr lang="id-ID" dirty="0"/>
              <a:t>Characteristics</a:t>
            </a:r>
            <a:r>
              <a:rPr lang="en-US" dirty="0"/>
              <a:t> </a:t>
            </a:r>
            <a:r>
              <a:rPr lang="id-ID" dirty="0"/>
              <a:t>:</a:t>
            </a:r>
            <a:r>
              <a:rPr lang="en-US" dirty="0"/>
              <a:t> </a:t>
            </a:r>
            <a:r>
              <a:rPr lang="id-ID" dirty="0"/>
              <a:t>uniform enlargement of the ovary</a:t>
            </a:r>
          </a:p>
          <a:p>
            <a:pPr lvl="1"/>
            <a:r>
              <a:rPr lang="id-ID" dirty="0"/>
              <a:t>Bilateral</a:t>
            </a:r>
          </a:p>
          <a:p>
            <a:pPr lvl="1"/>
            <a:r>
              <a:rPr lang="id-ID" dirty="0"/>
              <a:t>Microscopically:</a:t>
            </a:r>
          </a:p>
          <a:p>
            <a:pPr lvl="2"/>
            <a:r>
              <a:rPr lang="id-ID" dirty="0"/>
              <a:t> hypercellular stroma </a:t>
            </a:r>
          </a:p>
          <a:p>
            <a:pPr lvl="2"/>
            <a:r>
              <a:rPr lang="id-ID" dirty="0"/>
              <a:t> luteinization of stromal cells </a:t>
            </a:r>
          </a:p>
          <a:p>
            <a:pPr lvl="2">
              <a:buNone/>
            </a:pPr>
            <a:endParaRPr lang="id-ID" sz="12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chemeClr val="accent4">
                    <a:lumMod val="75000"/>
                  </a:schemeClr>
                </a:solidFill>
              </a:rPr>
              <a:t>Theca Lutein Hyperplasia of Pregnancy</a:t>
            </a:r>
          </a:p>
          <a:p>
            <a:pPr lvl="1"/>
            <a:r>
              <a:rPr lang="id-ID" dirty="0"/>
              <a:t>Mimicking stromal hyperthecosis</a:t>
            </a:r>
          </a:p>
          <a:p>
            <a:pPr lvl="1"/>
            <a:r>
              <a:rPr lang="id-ID" dirty="0"/>
              <a:t>Proliferation of theca cells</a:t>
            </a:r>
          </a:p>
          <a:p>
            <a:pPr lvl="1"/>
            <a:r>
              <a:rPr lang="id-ID" dirty="0"/>
              <a:t>Expansion of the perifollicular zone</a:t>
            </a:r>
          </a:p>
        </p:txBody>
      </p:sp>
    </p:spTree>
    <p:extLst>
      <p:ext uri="{BB962C8B-B14F-4D97-AF65-F5344CB8AC3E}">
        <p14:creationId xmlns:p14="http://schemas.microsoft.com/office/powerpoint/2010/main" val="286886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7475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latin typeface="Berlin Sans FB Demi" pitchFamily="34" charset="0"/>
              </a:rPr>
              <a:t>Polycystic Ovarian Disease </a:t>
            </a:r>
            <a:br>
              <a:rPr lang="id-ID" b="1" dirty="0">
                <a:latin typeface="Berlin Sans FB Demi" pitchFamily="34" charset="0"/>
              </a:rPr>
            </a:br>
            <a:r>
              <a:rPr lang="id-ID" b="1" dirty="0">
                <a:latin typeface="Berlin Sans FB Demi" pitchFamily="34" charset="0"/>
              </a:rPr>
              <a:t>&amp; Cortical Stromal Hyperplasia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3400" y="5457812"/>
            <a:ext cx="3886200" cy="638188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 algn="ctr"/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id-ID" sz="1800" b="0" dirty="0">
                <a:solidFill>
                  <a:schemeClr val="accent4">
                    <a:lumMod val="50000"/>
                  </a:schemeClr>
                </a:solidFill>
              </a:rPr>
              <a:t>The cortex ovarian reveals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1800" b="0" dirty="0">
                <a:solidFill>
                  <a:schemeClr val="accent4">
                    <a:lumMod val="50000"/>
                  </a:schemeClr>
                </a:solidFill>
              </a:rPr>
              <a:t>numerous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1800" b="0" dirty="0">
                <a:solidFill>
                  <a:schemeClr val="accent4">
                    <a:lumMod val="50000"/>
                  </a:schemeClr>
                </a:solidFill>
              </a:rPr>
              <a:t>clear cyst</a:t>
            </a:r>
          </a:p>
        </p:txBody>
      </p:sp>
      <p:pic>
        <p:nvPicPr>
          <p:cNvPr id="6" name="Picture 3" descr="C:\Users\SONY\Documents\ROBBINS\gambar PA\S9781416031215-022-f034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6032"/>
          <a:stretch>
            <a:fillRect/>
          </a:stretch>
        </p:blipFill>
        <p:spPr bwMode="auto">
          <a:xfrm>
            <a:off x="4646612" y="1905000"/>
            <a:ext cx="4040188" cy="3279896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24400" y="5457812"/>
            <a:ext cx="3962399" cy="638188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 algn="ctr"/>
            <a:r>
              <a:rPr lang="id-ID" sz="1800" b="0" dirty="0">
                <a:solidFill>
                  <a:schemeClr val="accent4">
                    <a:lumMod val="50000"/>
                  </a:schemeClr>
                </a:solidFill>
              </a:rPr>
              <a:t>Sectioning of the cortex reveals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1800" b="0" dirty="0">
                <a:solidFill>
                  <a:schemeClr val="accent4">
                    <a:lumMod val="50000"/>
                  </a:schemeClr>
                </a:solidFill>
              </a:rPr>
              <a:t>several subcortical cystic follicles</a:t>
            </a:r>
          </a:p>
        </p:txBody>
      </p:sp>
      <p:pic>
        <p:nvPicPr>
          <p:cNvPr id="5" name="Picture 2" descr="C:\Users\SONY\Documents\ROBBINS\gambar PA\S9781416031215-022-f034a.jpg"/>
          <p:cNvPicPr>
            <a:picLocks noChangeAspect="1" noChangeArrowheads="1"/>
          </p:cNvPicPr>
          <p:nvPr/>
        </p:nvPicPr>
        <p:blipFill>
          <a:blip r:embed="rId4" cstate="print"/>
          <a:srcRect b="6826"/>
          <a:stretch>
            <a:fillRect/>
          </a:stretch>
        </p:blipFill>
        <p:spPr bwMode="auto">
          <a:xfrm>
            <a:off x="431770" y="1905000"/>
            <a:ext cx="4062442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78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0A9703-2481-08DC-6D7B-634FF48B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Neoplasma</a:t>
            </a:r>
            <a:r>
              <a:rPr lang="en-US" sz="3200" dirty="0"/>
              <a:t> ovarium </a:t>
            </a:r>
            <a:r>
              <a:rPr lang="en-US" sz="3200" dirty="0" err="1"/>
              <a:t>kistik</a:t>
            </a:r>
            <a:r>
              <a:rPr lang="en-US" sz="3200" dirty="0"/>
              <a:t> </a:t>
            </a:r>
            <a:r>
              <a:rPr lang="en-US" sz="3200" dirty="0" err="1"/>
              <a:t>permagna</a:t>
            </a:r>
            <a:endParaRPr lang="en-ID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808C6A-BF1D-3003-91AC-743F387DC87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24789"/>
          <a:stretch/>
        </p:blipFill>
        <p:spPr>
          <a:xfrm>
            <a:off x="1905000" y="1295399"/>
            <a:ext cx="4419600" cy="4910667"/>
          </a:xfrm>
        </p:spPr>
      </p:pic>
    </p:spTree>
    <p:extLst>
      <p:ext uri="{BB962C8B-B14F-4D97-AF65-F5344CB8AC3E}">
        <p14:creationId xmlns:p14="http://schemas.microsoft.com/office/powerpoint/2010/main" val="17873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>
                <a:latin typeface="Berlin Sans FB Demi" pitchFamily="34" charset="0"/>
              </a:rPr>
              <a:t>Polycystic Ovarian Disease </a:t>
            </a:r>
            <a:br>
              <a:rPr lang="id-ID" b="1" dirty="0">
                <a:latin typeface="Berlin Sans FB Demi" pitchFamily="34" charset="0"/>
              </a:rPr>
            </a:br>
            <a:r>
              <a:rPr lang="id-ID" b="1" dirty="0">
                <a:latin typeface="Berlin Sans FB Demi" pitchFamily="34" charset="0"/>
              </a:rPr>
              <a:t>&amp; Cortical Stromal Hyperplasia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1812" y="5486400"/>
            <a:ext cx="4040188" cy="704872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20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Cystic follicles seen in a low-power microphotograph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1" y="5486400"/>
            <a:ext cx="4038600" cy="704872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20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Cortical stromal hyperplasia: diffuse stromal proliferation</a:t>
            </a:r>
          </a:p>
        </p:txBody>
      </p:sp>
      <p:pic>
        <p:nvPicPr>
          <p:cNvPr id="4" name="Picture 2" descr="C:\Users\SONY\Documents\ROBBINS\gambar PA\S9781416031215-022-f034c.jpg"/>
          <p:cNvPicPr>
            <a:picLocks noChangeAspect="1" noChangeArrowheads="1"/>
          </p:cNvPicPr>
          <p:nvPr/>
        </p:nvPicPr>
        <p:blipFill>
          <a:blip r:embed="rId3" cstate="print">
            <a:lum bright="-2000" contrast="-20000"/>
          </a:blip>
          <a:srcRect/>
          <a:stretch>
            <a:fillRect/>
          </a:stretch>
        </p:blipFill>
        <p:spPr bwMode="auto">
          <a:xfrm>
            <a:off x="428596" y="1857364"/>
            <a:ext cx="4143404" cy="3324236"/>
          </a:xfrm>
          <a:prstGeom prst="rect">
            <a:avLst/>
          </a:prstGeom>
          <a:noFill/>
        </p:spPr>
      </p:pic>
      <p:pic>
        <p:nvPicPr>
          <p:cNvPr id="6" name="Picture 3" descr="C:\Users\SONY\Documents\ROBBINS\gambar PA\S9781416031215-022-f034d.jpg"/>
          <p:cNvPicPr>
            <a:picLocks noChangeAspect="1" noChangeArrowheads="1"/>
          </p:cNvPicPr>
          <p:nvPr/>
        </p:nvPicPr>
        <p:blipFill>
          <a:blip r:embed="rId4" cstate="print">
            <a:lum bright="3000" contrast="-20000"/>
          </a:blip>
          <a:srcRect/>
          <a:stretch>
            <a:fillRect/>
          </a:stretch>
        </p:blipFill>
        <p:spPr bwMode="auto">
          <a:xfrm>
            <a:off x="4724400" y="1857364"/>
            <a:ext cx="4038600" cy="3333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77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020762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Snap ITC" pitchFamily="82" charset="0"/>
              </a:rPr>
              <a:t>Tumor </a:t>
            </a:r>
            <a:r>
              <a:rPr lang="en-US" sz="5000" dirty="0" err="1">
                <a:latin typeface="Snap ITC" pitchFamily="82" charset="0"/>
              </a:rPr>
              <a:t>Ovarium</a:t>
            </a:r>
            <a:endParaRPr lang="en-US" sz="5000" dirty="0">
              <a:latin typeface="Snap ITC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650" y="1676399"/>
            <a:ext cx="8075613" cy="44164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>
                <a:solidFill>
                  <a:schemeClr val="accent6"/>
                </a:solidFill>
              </a:rPr>
              <a:t>Benign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 80% 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terutama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usia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 20-45</a:t>
            </a:r>
          </a:p>
          <a:p>
            <a:pPr>
              <a:buFont typeface="Arial" pitchFamily="34" charset="0"/>
              <a:buChar char="•"/>
            </a:pPr>
            <a:r>
              <a:rPr lang="id-ID" b="1" dirty="0">
                <a:solidFill>
                  <a:schemeClr val="accent6"/>
                </a:solidFill>
              </a:rPr>
              <a:t>Borderline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lebih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tua</a:t>
            </a:r>
            <a:endParaRPr lang="id-ID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b="1" dirty="0">
                <a:solidFill>
                  <a:schemeClr val="accent6"/>
                </a:solidFill>
              </a:rPr>
              <a:t>Malignant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biasanya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♀ </a:t>
            </a:r>
            <a:r>
              <a:rPr lang="id-ID" dirty="0">
                <a:solidFill>
                  <a:schemeClr val="tx1">
                    <a:lumMod val="50000"/>
                  </a:schemeClr>
                </a:solidFill>
              </a:rPr>
              <a:t>45-65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tahun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Pada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Mieke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dkk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di RSUD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Cengkareng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insiden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kanker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ovarium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terbanyak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pada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51 – 60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tahun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id-ID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Asal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1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3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komponen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ovarium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:</a:t>
            </a:r>
            <a:endParaRPr lang="id-ID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id-ID" sz="2200" dirty="0">
                <a:solidFill>
                  <a:schemeClr val="tx1">
                    <a:lumMod val="50000"/>
                  </a:schemeClr>
                </a:solidFill>
              </a:rPr>
              <a:t>Tumors of Surface (Müllerian) Epithelium</a:t>
            </a:r>
          </a:p>
          <a:p>
            <a:pPr lvl="1"/>
            <a:r>
              <a:rPr lang="id-ID" sz="2200" dirty="0">
                <a:solidFill>
                  <a:schemeClr val="tx1">
                    <a:lumMod val="50000"/>
                  </a:schemeClr>
                </a:solidFill>
              </a:rPr>
              <a:t>Germ Cell Tumor</a:t>
            </a:r>
          </a:p>
          <a:p>
            <a:pPr lvl="1"/>
            <a:r>
              <a:rPr lang="id-ID" sz="2200" dirty="0">
                <a:solidFill>
                  <a:schemeClr val="tx1">
                    <a:lumMod val="50000"/>
                  </a:schemeClr>
                </a:solidFill>
              </a:rPr>
              <a:t>Sex Cord-Stromal Tumors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marL="411480" lvl="1" indent="0">
              <a:buNone/>
            </a:pPr>
            <a:endParaRPr lang="id-ID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penelitian</a:t>
            </a:r>
            <a:r>
              <a:rPr lang="en-US" dirty="0"/>
              <a:t> Mieke </a:t>
            </a:r>
            <a:r>
              <a:rPr lang="en-US" dirty="0" err="1"/>
              <a:t>dkk</a:t>
            </a:r>
            <a:r>
              <a:rPr lang="en-US" dirty="0"/>
              <a:t> juga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insiden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ovarium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epithelial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95%,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germ cell </a:t>
            </a:r>
            <a:r>
              <a:rPr lang="en-US" dirty="0" err="1"/>
              <a:t>sebanyak</a:t>
            </a:r>
            <a:r>
              <a:rPr lang="en-US" dirty="0"/>
              <a:t> 5%.</a:t>
            </a:r>
          </a:p>
          <a:p>
            <a:endParaRPr lang="id-ID" dirty="0"/>
          </a:p>
        </p:txBody>
      </p:sp>
      <p:pic>
        <p:nvPicPr>
          <p:cNvPr id="4" name="Picture 2" descr="C:\Users\SONY\Documents\ROBBINS\gambar PA\S9781416031215-022-f035.jpg"/>
          <p:cNvPicPr>
            <a:picLocks noChangeAspect="1" noChangeArrowheads="1"/>
          </p:cNvPicPr>
          <p:nvPr/>
        </p:nvPicPr>
        <p:blipFill>
          <a:blip r:embed="rId3" cstate="print">
            <a:lum bright="1000"/>
          </a:blip>
          <a:srcRect/>
          <a:stretch>
            <a:fillRect/>
          </a:stretch>
        </p:blipFill>
        <p:spPr bwMode="auto">
          <a:xfrm>
            <a:off x="152400" y="1"/>
            <a:ext cx="73152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23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 rtlCol="0">
            <a:normAutofit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/>
              <a:t>Epitel</a:t>
            </a:r>
            <a:r>
              <a:rPr lang="en-US" dirty="0"/>
              <a:t> </a:t>
            </a:r>
            <a:r>
              <a:rPr lang="en-US" dirty="0" err="1"/>
              <a:t>kuboid</a:t>
            </a:r>
            <a:r>
              <a:rPr lang="en-US" dirty="0"/>
              <a:t> </a:t>
            </a:r>
            <a:r>
              <a:rPr lang="en-US" dirty="0" err="1"/>
              <a:t>bersilia</a:t>
            </a:r>
            <a:r>
              <a:rPr lang="en-US" dirty="0"/>
              <a:t>.</a:t>
            </a:r>
            <a:r>
              <a:rPr lang="id-ID" dirty="0"/>
              <a:t>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dirty="0"/>
          </a:p>
          <a:p>
            <a:pPr marL="731520" lvl="1" indent="-274320">
              <a:buFont typeface="Wingdings"/>
              <a:buChar char=""/>
              <a:defRPr/>
            </a:pPr>
            <a:endParaRPr lang="id-ID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812B4-60D7-4373-84BD-9C256F401BC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TUBA FALLOPI</a:t>
            </a:r>
            <a:endParaRPr lang="id-ID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555D9-F4EB-4CE4-9912-203EEFAD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" y="2928161"/>
            <a:ext cx="5019675" cy="3768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48E6E-D557-4DFD-8BFE-10D138BA4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120189"/>
            <a:ext cx="4075273" cy="27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42A148-B499-4283-A960-6B212C86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0715F4-644A-48CF-84C9-836FD87D2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832537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19200"/>
            <a:ext cx="57150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48596" cy="85723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  <a:cs typeface="Aharoni" pitchFamily="2" charset="-79"/>
              </a:rPr>
              <a:t>Kompartemen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  <a:cs typeface="Aharoni" pitchFamily="2" charset="-79"/>
              </a:rPr>
              <a:t>Histologis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  <a:cs typeface="Aharoni" pitchFamily="2" charset="-79"/>
              </a:rPr>
              <a:t>Utama</a:t>
            </a:r>
            <a:endParaRPr lang="id-ID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743200" cy="4038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dirty="0">
                <a:latin typeface="Arial Narrow" pitchFamily="34" charset="0"/>
              </a:rPr>
              <a:t>The Surface Müllerian Epithelium</a:t>
            </a:r>
            <a:endParaRPr lang="en-US" sz="20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sz="20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000" dirty="0">
                <a:latin typeface="Arial Narrow" pitchFamily="34" charset="0"/>
              </a:rPr>
              <a:t>The Germ Cells</a:t>
            </a:r>
            <a:endParaRPr lang="en-US" sz="20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sz="20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000" dirty="0">
                <a:latin typeface="Arial Narrow" pitchFamily="34" charset="0"/>
              </a:rPr>
              <a:t>The Sex Cord-Stromal Cells</a:t>
            </a:r>
          </a:p>
          <a:p>
            <a:pPr marL="514350" indent="-514350">
              <a:buNone/>
            </a:pPr>
            <a:endParaRPr lang="id-ID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0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1640" t="26358" r="50411" b="20281"/>
          <a:stretch>
            <a:fillRect/>
          </a:stretch>
        </p:blipFill>
        <p:spPr bwMode="auto">
          <a:xfrm>
            <a:off x="685800" y="1219200"/>
            <a:ext cx="33389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1499" t="16610" r="45975" b="29867"/>
          <a:stretch>
            <a:fillRect/>
          </a:stretch>
        </p:blipFill>
        <p:spPr bwMode="auto">
          <a:xfrm>
            <a:off x="4343400" y="1143000"/>
            <a:ext cx="342103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6172200"/>
            <a:ext cx="2743200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 Narrow" pitchFamily="34" charset="0"/>
              </a:rPr>
              <a:t>Epitel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permukaan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ovarium</a:t>
            </a:r>
            <a:endParaRPr lang="en-SG" sz="1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172200"/>
            <a:ext cx="3352800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 Narrow" pitchFamily="34" charset="0"/>
              </a:rPr>
              <a:t>Inklusi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epitel</a:t>
            </a:r>
            <a:r>
              <a:rPr lang="en-US" sz="1600" b="1" dirty="0">
                <a:latin typeface="Arial Narrow" pitchFamily="34" charset="0"/>
              </a:rPr>
              <a:t> kelenjar kortex ovarium</a:t>
            </a:r>
            <a:endParaRPr lang="en-SG" sz="16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 err="1">
                <a:latin typeface="Arial Narrow" pitchFamily="34" charset="0"/>
              </a:rPr>
              <a:t>Epitel</a:t>
            </a:r>
            <a:r>
              <a:rPr lang="en-SG" sz="2800" b="1" dirty="0">
                <a:latin typeface="Arial Narrow" pitchFamily="34" charset="0"/>
              </a:rPr>
              <a:t> </a:t>
            </a:r>
            <a:r>
              <a:rPr lang="en-SG" sz="2800" b="1" dirty="0" err="1">
                <a:latin typeface="Arial Narrow" pitchFamily="34" charset="0"/>
              </a:rPr>
              <a:t>Ovarium</a:t>
            </a:r>
            <a:endParaRPr lang="en-SG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4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1846" t="26344" r="45802" b="20238"/>
          <a:stretch>
            <a:fillRect/>
          </a:stretch>
        </p:blipFill>
        <p:spPr bwMode="auto">
          <a:xfrm>
            <a:off x="304800" y="398060"/>
            <a:ext cx="38791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31683" t="18883" r="46686" b="28607"/>
          <a:stretch>
            <a:fillRect/>
          </a:stretch>
        </p:blipFill>
        <p:spPr bwMode="auto">
          <a:xfrm>
            <a:off x="4267200" y="398060"/>
            <a:ext cx="38190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6246125"/>
            <a:ext cx="5105400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 Narrow" pitchFamily="34" charset="0"/>
              </a:rPr>
              <a:t>Stroma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ovarium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dibentuk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oleh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sel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spindel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tipe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fibroblastik</a:t>
            </a:r>
            <a:r>
              <a:rPr lang="en-US" sz="1600" b="1" dirty="0">
                <a:latin typeface="Arial Narrow" pitchFamily="34" charset="0"/>
              </a:rPr>
              <a:t> </a:t>
            </a:r>
            <a:endParaRPr lang="en-SG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4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1827" t="26592" r="45936" b="19188"/>
          <a:stretch>
            <a:fillRect/>
          </a:stretch>
        </p:blipFill>
        <p:spPr bwMode="auto">
          <a:xfrm>
            <a:off x="381000" y="462094"/>
            <a:ext cx="3850511" cy="55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0355" y="6172200"/>
            <a:ext cx="2971800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 Narrow" pitchFamily="34" charset="0"/>
              </a:rPr>
              <a:t>sel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otot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polos</a:t>
            </a:r>
            <a:r>
              <a:rPr lang="en-US" sz="1600" b="1" dirty="0">
                <a:latin typeface="Arial Narrow" pitchFamily="34" charset="0"/>
              </a:rPr>
              <a:t> pd </a:t>
            </a:r>
            <a:r>
              <a:rPr lang="en-US" sz="1600" b="1" dirty="0" err="1">
                <a:latin typeface="Arial Narrow" pitchFamily="34" charset="0"/>
              </a:rPr>
              <a:t>stroma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ovarium</a:t>
            </a:r>
            <a:endParaRPr lang="en-SG" sz="1600" b="1" dirty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1818" t="28011" r="46099" b="17824"/>
          <a:stretch>
            <a:fillRect/>
          </a:stretch>
        </p:blipFill>
        <p:spPr bwMode="auto">
          <a:xfrm>
            <a:off x="4419600" y="462094"/>
            <a:ext cx="3779206" cy="556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9648" y="6172200"/>
            <a:ext cx="1279109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 Narrow" pitchFamily="34" charset="0"/>
              </a:rPr>
              <a:t>Folikel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Matur</a:t>
            </a:r>
            <a:endParaRPr lang="en-SG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9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PATOLOGI OVARIUM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03713"/>
          </a:xfrm>
        </p:spPr>
        <p:txBody>
          <a:bodyPr/>
          <a:lstStyle/>
          <a:p>
            <a:pPr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- NON NEOPLASIA DAN </a:t>
            </a:r>
          </a:p>
          <a:p>
            <a:pPr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 KISTA FUNGSIONAL</a:t>
            </a:r>
          </a:p>
          <a:p>
            <a:pPr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- TUMOR OVARIUM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895600" cy="219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895600" cy="22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1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b="1" dirty="0">
                <a:solidFill>
                  <a:schemeClr val="accent4">
                    <a:lumMod val="75000"/>
                  </a:schemeClr>
                </a:solidFill>
              </a:rPr>
              <a:t>Follicle &amp; Luteal Cysts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Cystic follicle in the ovary are so common </a:t>
            </a:r>
            <a:r>
              <a:rPr lang="en-US" dirty="0">
                <a:sym typeface="Wingdings" pitchFamily="2" charset="2"/>
              </a:rPr>
              <a:t> normal</a:t>
            </a:r>
            <a:endParaRPr lang="en-US" dirty="0"/>
          </a:p>
          <a:p>
            <a:pPr lvl="1"/>
            <a:r>
              <a:rPr lang="en-US" dirty="0"/>
              <a:t>Originate in : </a:t>
            </a:r>
            <a:endParaRPr lang="id-ID" dirty="0"/>
          </a:p>
          <a:p>
            <a:pPr lvl="2"/>
            <a:r>
              <a:rPr lang="en-US" dirty="0" err="1"/>
              <a:t>Unruptured</a:t>
            </a:r>
            <a:r>
              <a:rPr lang="en-US" dirty="0"/>
              <a:t> </a:t>
            </a:r>
            <a:r>
              <a:rPr lang="en-US" dirty="0" err="1"/>
              <a:t>graafian</a:t>
            </a:r>
            <a:r>
              <a:rPr lang="en-US" dirty="0"/>
              <a:t> follicles</a:t>
            </a:r>
          </a:p>
          <a:p>
            <a:pPr lvl="2"/>
            <a:r>
              <a:rPr lang="en-US" dirty="0"/>
              <a:t>Follicles that have ruptured &amp; immediately sealed</a:t>
            </a:r>
            <a:endParaRPr lang="id-ID" dirty="0"/>
          </a:p>
          <a:p>
            <a:pPr lvl="1"/>
            <a:r>
              <a:rPr lang="id-ID" dirty="0"/>
              <a:t>Morfologi</a:t>
            </a:r>
          </a:p>
          <a:p>
            <a:pPr lvl="2"/>
            <a:r>
              <a:rPr lang="id-ID" dirty="0"/>
              <a:t>Multiple</a:t>
            </a:r>
          </a:p>
          <a:p>
            <a:pPr lvl="2"/>
            <a:r>
              <a:rPr lang="id-ID" dirty="0"/>
              <a:t>Size: Ø 1-5 cm</a:t>
            </a:r>
          </a:p>
          <a:p>
            <a:pPr lvl="2"/>
            <a:r>
              <a:rPr lang="id-ID" dirty="0"/>
              <a:t>Clear-serous fluid, lined by a gray, glistening membran</a:t>
            </a:r>
          </a:p>
          <a:p>
            <a:pPr lvl="2"/>
            <a:r>
              <a:rPr lang="en-US" dirty="0">
                <a:sym typeface="Symbol"/>
              </a:rPr>
              <a:t>Larger cysts  </a:t>
            </a:r>
            <a:r>
              <a:rPr lang="en-US" dirty="0">
                <a:sym typeface="Wingdings" pitchFamily="2" charset="2"/>
              </a:rPr>
              <a:t> pelvic pain</a:t>
            </a:r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6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457200"/>
            <a:ext cx="7848600" cy="25908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Granulosa luteal cysts (corpora lutea) :</a:t>
            </a:r>
            <a:endParaRPr lang="id-ID" sz="32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  <a:sym typeface="Wingdings" pitchFamily="2" charset="2"/>
            </a:endParaRPr>
          </a:p>
          <a:p>
            <a:pPr marL="742950" lvl="2" indent="-342900"/>
            <a:r>
              <a:rPr lang="id-ID" sz="2400" dirty="0">
                <a:latin typeface="Arial Narrow" pitchFamily="34" charset="0"/>
                <a:sym typeface="Wingdings" pitchFamily="2" charset="2"/>
              </a:rPr>
              <a:t>Are normally present in the ovary </a:t>
            </a:r>
          </a:p>
          <a:p>
            <a:pPr marL="742950" lvl="2" indent="-342900"/>
            <a:r>
              <a:rPr lang="id-ID" sz="2400" dirty="0">
                <a:latin typeface="Arial Narrow" pitchFamily="34" charset="0"/>
                <a:sym typeface="Wingdings" pitchFamily="2" charset="2"/>
              </a:rPr>
              <a:t>Cysts are lined by a rim of bright yellow tissue containing luteinized granulosa cells</a:t>
            </a:r>
          </a:p>
          <a:p>
            <a:pPr marL="742950" lvl="2" indent="-342900"/>
            <a:r>
              <a:rPr lang="en-US" sz="2400" dirty="0">
                <a:latin typeface="Arial Narrow" pitchFamily="34" charset="0"/>
                <a:sym typeface="Wingdings" pitchFamily="2" charset="2"/>
              </a:rPr>
              <a:t> Rupture  peritoneal reaction</a:t>
            </a:r>
            <a:endParaRPr lang="id-ID" sz="24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3528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1390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1954</TotalTime>
  <Words>515</Words>
  <Application>Microsoft Office PowerPoint</Application>
  <PresentationFormat>On-screen Show (4:3)</PresentationFormat>
  <Paragraphs>123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Berlin Sans FB Demi</vt:lpstr>
      <vt:lpstr>Calibri</vt:lpstr>
      <vt:lpstr>Cambria</vt:lpstr>
      <vt:lpstr>Century Gothic</vt:lpstr>
      <vt:lpstr>Snap ITC</vt:lpstr>
      <vt:lpstr>Symbol</vt:lpstr>
      <vt:lpstr>Times New Roman</vt:lpstr>
      <vt:lpstr>Wingdings</vt:lpstr>
      <vt:lpstr>Adjacency</vt:lpstr>
      <vt:lpstr>OVARIUM</vt:lpstr>
      <vt:lpstr>PowerPoint Presentation</vt:lpstr>
      <vt:lpstr>Kompartemen Histologis Utama</vt:lpstr>
      <vt:lpstr>PowerPoint Presentation</vt:lpstr>
      <vt:lpstr>PowerPoint Presentation</vt:lpstr>
      <vt:lpstr>PowerPoint Presentation</vt:lpstr>
      <vt:lpstr>PATOLOGI OVARIUM</vt:lpstr>
      <vt:lpstr>Follicle &amp; Luteal Cysts</vt:lpstr>
      <vt:lpstr>PowerPoint Presentation</vt:lpstr>
      <vt:lpstr>PowerPoint Presentation</vt:lpstr>
      <vt:lpstr>PowerPoint Presentation</vt:lpstr>
      <vt:lpstr>Polycystic Ovarian Disease  &amp; Cortical Stromal Hyperplasia</vt:lpstr>
      <vt:lpstr>Neoplasma ovarium kistik permagna</vt:lpstr>
      <vt:lpstr>Polycystic Ovarian Disease  &amp; Cortical Stromal Hyperplasia</vt:lpstr>
      <vt:lpstr>Tumor Ovarium</vt:lpstr>
      <vt:lpstr>PowerPoint Presentation</vt:lpstr>
      <vt:lpstr>TUBA FALLOPI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kevdafnay</dc:creator>
  <cp:lastModifiedBy>Zulfan Arifiandrie</cp:lastModifiedBy>
  <cp:revision>12</cp:revision>
  <dcterms:created xsi:type="dcterms:W3CDTF">2017-06-07T07:47:29Z</dcterms:created>
  <dcterms:modified xsi:type="dcterms:W3CDTF">2024-05-26T11:46:52Z</dcterms:modified>
</cp:coreProperties>
</file>