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336" r:id="rId2"/>
    <p:sldId id="337" r:id="rId3"/>
    <p:sldId id="328" r:id="rId4"/>
    <p:sldId id="332" r:id="rId5"/>
    <p:sldId id="291" r:id="rId6"/>
    <p:sldId id="29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C7AFA-B340-449A-9B22-65795CF48AF1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3A26E-FAFF-4905-A301-581592D0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46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EB0-CFD1-4316-8B20-0FF024216C9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39CA-0D87-4797-A08A-D0FB3CB281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EB0-CFD1-4316-8B20-0FF024216C9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39CA-0D87-4797-A08A-D0FB3CB281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EB0-CFD1-4316-8B20-0FF024216C9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39CA-0D87-4797-A08A-D0FB3CB281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EB0-CFD1-4316-8B20-0FF024216C9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39CA-0D87-4797-A08A-D0FB3CB281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EB0-CFD1-4316-8B20-0FF024216C9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39CA-0D87-4797-A08A-D0FB3CB281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EB0-CFD1-4316-8B20-0FF024216C9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39CA-0D87-4797-A08A-D0FB3CB281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EB0-CFD1-4316-8B20-0FF024216C9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39CA-0D87-4797-A08A-D0FB3CB281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EB0-CFD1-4316-8B20-0FF024216C9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39CA-0D87-4797-A08A-D0FB3CB281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EB0-CFD1-4316-8B20-0FF024216C9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39CA-0D87-4797-A08A-D0FB3CB281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EB0-CFD1-4316-8B20-0FF024216C9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39CA-0D87-4797-A08A-D0FB3CB2814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EB0-CFD1-4316-8B20-0FF024216C9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7C39CA-0D87-4797-A08A-D0FB3CB2814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D7C39CA-0D87-4797-A08A-D0FB3CB2814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06E3EB0-CFD1-4316-8B20-0FF024216C98}" type="datetimeFigureOut">
              <a:rPr lang="en-US" smtClean="0"/>
              <a:t>12/17/2020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PATOLOGI REPRODUKSI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933" y="6392332"/>
            <a:ext cx="6400800" cy="4572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PSPD FKK UMJ</a:t>
            </a:r>
          </a:p>
        </p:txBody>
      </p:sp>
    </p:spTree>
    <p:extLst>
      <p:ext uri="{BB962C8B-B14F-4D97-AF65-F5344CB8AC3E}">
        <p14:creationId xmlns:p14="http://schemas.microsoft.com/office/powerpoint/2010/main" val="569301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PATOLOGI KEHAMILAN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686800" cy="2971800"/>
          </a:xfrm>
        </p:spPr>
        <p:txBody>
          <a:bodyPr>
            <a:normAutofit fontScale="92500" lnSpcReduction="10000"/>
          </a:bodyPr>
          <a:lstStyle/>
          <a:p>
            <a:pPr>
              <a:buClrTx/>
              <a:buSzPct val="75000"/>
              <a:buFont typeface="Wingdings" pitchFamily="2" charset="2"/>
              <a:buChar char="Ø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ABORTUS SPONTAN</a:t>
            </a:r>
          </a:p>
          <a:p>
            <a:pPr marL="114300" indent="0">
              <a:buClrTx/>
              <a:buSzPct val="75000"/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SzPct val="75000"/>
              <a:buFont typeface="Wingdings" pitchFamily="2" charset="2"/>
              <a:buChar char="Ø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PENYAKIT TROPHOBLASTIK GESTATIONAL				  </a:t>
            </a:r>
          </a:p>
          <a:p>
            <a:pPr>
              <a:spcBef>
                <a:spcPts val="3000"/>
              </a:spcBef>
              <a:buClrTx/>
              <a:buSzPct val="75000"/>
              <a:buFont typeface="Wingdings" pitchFamily="2" charset="2"/>
              <a:buChar char="Ø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KEHAMILAN  EKTOPIK </a:t>
            </a:r>
          </a:p>
          <a:p>
            <a:pPr>
              <a:spcBef>
                <a:spcPts val="3000"/>
              </a:spcBef>
              <a:buClrTx/>
              <a:buSzPct val="75000"/>
              <a:buFont typeface="Wingdings" pitchFamily="2" charset="2"/>
              <a:buChar char="Ø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KEHAMILAN  DENGAN PRE-EKLAMSIA 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187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dirty="0" err="1"/>
              <a:t>Abortus</a:t>
            </a:r>
            <a:r>
              <a:rPr lang="en-US" b="1" dirty="0"/>
              <a:t> </a:t>
            </a:r>
            <a:r>
              <a:rPr lang="en-US" b="1" dirty="0" err="1"/>
              <a:t>spontan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&lt; 20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kehamilan</a:t>
            </a:r>
            <a:endParaRPr lang="en-US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/>
              <a:t>Penyebabnya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fetus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ibu</a:t>
            </a:r>
            <a:endParaRPr lang="en-US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50% </a:t>
            </a:r>
            <a:r>
              <a:rPr lang="en-US" dirty="0" err="1"/>
              <a:t>abortus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kromosom</a:t>
            </a:r>
            <a:r>
              <a:rPr lang="en-US" dirty="0"/>
              <a:t> (</a:t>
            </a:r>
            <a:r>
              <a:rPr lang="en-US" dirty="0" err="1"/>
              <a:t>aneuploidi</a:t>
            </a:r>
            <a:r>
              <a:rPr lang="en-US" dirty="0"/>
              <a:t>, </a:t>
            </a:r>
            <a:r>
              <a:rPr lang="en-US" dirty="0" err="1"/>
              <a:t>poliploidi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translokasi</a:t>
            </a:r>
            <a:r>
              <a:rPr lang="en-US" dirty="0"/>
              <a:t>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: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err="1"/>
              <a:t>Defek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luteal</a:t>
            </a:r>
            <a:endParaRPr lang="en-US" dirty="0"/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Diabetes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terkontrol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endokrin</a:t>
            </a:r>
            <a:r>
              <a:rPr lang="en-US" dirty="0"/>
              <a:t> lain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uterus : </a:t>
            </a:r>
            <a:r>
              <a:rPr lang="en-US" dirty="0" err="1"/>
              <a:t>leiomioma</a:t>
            </a:r>
            <a:r>
              <a:rPr lang="en-US" dirty="0"/>
              <a:t> </a:t>
            </a:r>
            <a:r>
              <a:rPr lang="en-US" dirty="0" err="1"/>
              <a:t>submukosa</a:t>
            </a:r>
            <a:r>
              <a:rPr lang="en-US" dirty="0"/>
              <a:t>, </a:t>
            </a:r>
            <a:r>
              <a:rPr lang="en-US" dirty="0" err="1"/>
              <a:t>polip</a:t>
            </a:r>
            <a:r>
              <a:rPr lang="en-US" dirty="0"/>
              <a:t> uteri, </a:t>
            </a:r>
            <a:r>
              <a:rPr lang="en-US" dirty="0" err="1"/>
              <a:t>malformasi</a:t>
            </a:r>
            <a:r>
              <a:rPr lang="en-US" dirty="0"/>
              <a:t> uteri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menghambat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implantasi</a:t>
            </a:r>
            <a:r>
              <a:rPr lang="en-US" dirty="0">
                <a:sym typeface="Wingdings" pitchFamily="2" charset="2"/>
              </a:rPr>
              <a:t>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err="1">
                <a:sym typeface="Wingdings" pitchFamily="2" charset="2"/>
              </a:rPr>
              <a:t>Kelainan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sistemik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dirty="0" err="1">
                <a:sym typeface="Wingdings" pitchFamily="2" charset="2"/>
              </a:rPr>
              <a:t>mempengaruhi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vaskularisasi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ibu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dirty="0" err="1">
                <a:sym typeface="Wingdings" pitchFamily="2" charset="2"/>
              </a:rPr>
              <a:t>sindrom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antifosfolipid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antibodi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dirty="0" err="1">
                <a:sym typeface="Wingdings" pitchFamily="2" charset="2"/>
              </a:rPr>
              <a:t>koagulopati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hipertensi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err="1">
                <a:sym typeface="Wingdings" pitchFamily="2" charset="2"/>
              </a:rPr>
              <a:t>Infeksi</a:t>
            </a:r>
            <a:r>
              <a:rPr lang="en-US" dirty="0">
                <a:sym typeface="Wingdings" pitchFamily="2" charset="2"/>
              </a:rPr>
              <a:t> : </a:t>
            </a:r>
            <a:r>
              <a:rPr lang="en-US" dirty="0" err="1">
                <a:sym typeface="Wingdings" pitchFamily="2" charset="2"/>
              </a:rPr>
              <a:t>toksoplasma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dirty="0" err="1">
                <a:sym typeface="Wingdings" pitchFamily="2" charset="2"/>
              </a:rPr>
              <a:t>mikoplasma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dirty="0" err="1">
                <a:sym typeface="Wingdings" pitchFamily="2" charset="2"/>
              </a:rPr>
              <a:t>listeria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infeksi</a:t>
            </a:r>
            <a:r>
              <a:rPr lang="en-US" dirty="0">
                <a:sym typeface="Wingdings" pitchFamily="2" charset="2"/>
              </a:rPr>
              <a:t> virus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98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dirty="0"/>
            </a:b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trofoblastik</a:t>
            </a:r>
            <a:r>
              <a:rPr lang="en-US" dirty="0"/>
              <a:t> </a:t>
            </a:r>
            <a:r>
              <a:rPr lang="en-US" dirty="0" err="1"/>
              <a:t>kehamilan</a:t>
            </a:r>
            <a:br>
              <a:rPr lang="en-US" dirty="0"/>
            </a:br>
            <a:br>
              <a:rPr lang="en-US" dirty="0"/>
            </a:br>
            <a:r>
              <a:rPr lang="en-US" b="1" dirty="0"/>
              <a:t>Mola </a:t>
            </a:r>
            <a:r>
              <a:rPr lang="en-US" b="1" dirty="0" err="1"/>
              <a:t>hidatidosa</a:t>
            </a:r>
            <a:r>
              <a:rPr lang="en-US" b="1" dirty="0"/>
              <a:t>/</a:t>
            </a:r>
            <a:r>
              <a:rPr lang="en-US" b="1" dirty="0" err="1"/>
              <a:t>hamil</a:t>
            </a:r>
            <a:r>
              <a:rPr lang="en-US" b="1" dirty="0"/>
              <a:t> </a:t>
            </a:r>
            <a:r>
              <a:rPr lang="en-US" b="1" dirty="0" err="1"/>
              <a:t>anggur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/>
              <a:t>Manifestasi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: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abnormalitas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USG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Abortus</a:t>
            </a:r>
            <a:r>
              <a:rPr lang="en-US" dirty="0"/>
              <a:t> </a:t>
            </a:r>
            <a:r>
              <a:rPr lang="en-US" dirty="0" err="1"/>
              <a:t>spontan</a:t>
            </a:r>
            <a:r>
              <a:rPr lang="en-US" dirty="0"/>
              <a:t>/</a:t>
            </a:r>
            <a:r>
              <a:rPr lang="en-US" dirty="0" err="1"/>
              <a:t>kuretase</a:t>
            </a:r>
            <a:endParaRPr lang="en-US" dirty="0"/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Kadar HCG &gt;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dibanding</a:t>
            </a:r>
            <a:r>
              <a:rPr lang="en-US" dirty="0"/>
              <a:t> pada </a:t>
            </a:r>
            <a:r>
              <a:rPr lang="en-US" dirty="0" err="1"/>
              <a:t>kehamilan</a:t>
            </a:r>
            <a:r>
              <a:rPr lang="en-US" dirty="0"/>
              <a:t> normal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didiagnosa</a:t>
            </a:r>
            <a:r>
              <a:rPr lang="en-US" dirty="0"/>
              <a:t> pada 8.5 – 17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kehamilan</a:t>
            </a:r>
            <a:endParaRPr lang="en-US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pada </a:t>
            </a:r>
            <a:r>
              <a:rPr lang="en-US" dirty="0" err="1"/>
              <a:t>remaja</a:t>
            </a:r>
            <a:r>
              <a:rPr lang="en-US" dirty="0"/>
              <a:t> dan </a:t>
            </a:r>
            <a:r>
              <a:rPr lang="en-US" dirty="0" err="1"/>
              <a:t>usia</a:t>
            </a:r>
            <a:r>
              <a:rPr lang="en-US" dirty="0"/>
              <a:t> 40/50 </a:t>
            </a:r>
            <a:r>
              <a:rPr lang="en-US" dirty="0" err="1"/>
              <a:t>tahun</a:t>
            </a:r>
            <a:endParaRPr lang="en-US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Angka </a:t>
            </a:r>
            <a:r>
              <a:rPr lang="en-US" dirty="0" err="1"/>
              <a:t>kejadian</a:t>
            </a:r>
            <a:r>
              <a:rPr lang="en-US" dirty="0"/>
              <a:t> di USA (1:1000-2000), Indonesia (1:100)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endParaRPr lang="en-US" dirty="0"/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243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13775" cy="990600"/>
          </a:xfrm>
        </p:spPr>
        <p:txBody>
          <a:bodyPr/>
          <a:lstStyle/>
          <a:p>
            <a:pPr eaLnBrk="1" hangingPunct="1"/>
            <a:r>
              <a:rPr lang="en-US" b="1" dirty="0" err="1"/>
              <a:t>Kehamilan</a:t>
            </a:r>
            <a:r>
              <a:rPr lang="en-US" b="1" dirty="0"/>
              <a:t> </a:t>
            </a:r>
            <a:r>
              <a:rPr lang="en-US" b="1" dirty="0" err="1"/>
              <a:t>ektopik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/>
              <a:t>Implantasi</a:t>
            </a:r>
            <a:r>
              <a:rPr lang="en-US" dirty="0"/>
              <a:t> </a:t>
            </a:r>
            <a:r>
              <a:rPr lang="en-US" dirty="0" err="1"/>
              <a:t>janin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 uterus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~ 90% di tuba </a:t>
            </a:r>
            <a:r>
              <a:rPr lang="en-US" dirty="0" err="1"/>
              <a:t>falopi</a:t>
            </a:r>
            <a:endParaRPr lang="en-US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Lokasi lain di ovarium, </a:t>
            </a:r>
            <a:r>
              <a:rPr lang="en-US" dirty="0" err="1"/>
              <a:t>rongga</a:t>
            </a:r>
            <a:r>
              <a:rPr lang="en-US" dirty="0"/>
              <a:t> abdomen/</a:t>
            </a:r>
            <a:r>
              <a:rPr lang="en-US" dirty="0" err="1"/>
              <a:t>perut</a:t>
            </a:r>
            <a:r>
              <a:rPr lang="en-US" dirty="0"/>
              <a:t>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: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35-50% : </a:t>
            </a:r>
            <a:r>
              <a:rPr lang="en-US" dirty="0" err="1"/>
              <a:t>peradangan</a:t>
            </a:r>
            <a:r>
              <a:rPr lang="en-US" dirty="0"/>
              <a:t> pelvis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scarring/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parut</a:t>
            </a:r>
            <a:r>
              <a:rPr lang="en-US" dirty="0"/>
              <a:t> di tuba </a:t>
            </a:r>
            <a:r>
              <a:rPr lang="en-US" dirty="0" err="1"/>
              <a:t>falopi</a:t>
            </a:r>
            <a:r>
              <a:rPr lang="en-US" dirty="0"/>
              <a:t>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IUD/spiral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meningkatkan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risiko</a:t>
            </a:r>
            <a:r>
              <a:rPr lang="en-US" dirty="0">
                <a:sym typeface="Wingdings" pitchFamily="2" charset="2"/>
              </a:rPr>
              <a:t> 2,5 x</a:t>
            </a:r>
            <a:endParaRPr lang="en-US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863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13775" cy="990600"/>
          </a:xfrm>
        </p:spPr>
        <p:txBody>
          <a:bodyPr/>
          <a:lstStyle/>
          <a:p>
            <a:pPr eaLnBrk="1" hangingPunct="1"/>
            <a:r>
              <a:rPr lang="en-US" sz="2400" dirty="0" err="1"/>
              <a:t>Kehamilan</a:t>
            </a:r>
            <a:r>
              <a:rPr lang="en-US" sz="2400" dirty="0"/>
              <a:t> </a:t>
            </a:r>
            <a:r>
              <a:rPr lang="en-US" sz="2400" dirty="0" err="1"/>
              <a:t>ektopik</a:t>
            </a:r>
            <a:endParaRPr lang="en-US" sz="2400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dirty="0" err="1"/>
              <a:t>Gejala</a:t>
            </a:r>
            <a:r>
              <a:rPr lang="en-US" dirty="0"/>
              <a:t> :</a:t>
            </a:r>
          </a:p>
          <a:p>
            <a:pPr lvl="1" eaLnBrk="1" hangingPunct="1"/>
            <a:r>
              <a:rPr lang="en-US" dirty="0"/>
              <a:t>Nyeri abdomen </a:t>
            </a:r>
            <a:r>
              <a:rPr lang="en-US" dirty="0" err="1"/>
              <a:t>akut</a:t>
            </a:r>
            <a:r>
              <a:rPr lang="en-US" dirty="0"/>
              <a:t> </a:t>
            </a:r>
          </a:p>
          <a:p>
            <a:pPr lvl="1" eaLnBrk="1" hangingPunct="1"/>
            <a:r>
              <a:rPr lang="en-US" dirty="0" err="1"/>
              <a:t>Ruptur</a:t>
            </a:r>
            <a:r>
              <a:rPr lang="en-US" dirty="0"/>
              <a:t>/</a:t>
            </a:r>
            <a:r>
              <a:rPr lang="en-US" dirty="0" err="1"/>
              <a:t>pecah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emergency</a:t>
            </a:r>
          </a:p>
          <a:p>
            <a:pPr lvl="1" eaLnBrk="1" hangingPunct="1"/>
            <a:r>
              <a:rPr lang="en-US" dirty="0" err="1">
                <a:sym typeface="Wingdings" pitchFamily="2" charset="2"/>
              </a:rPr>
              <a:t>Syok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hemoragik</a:t>
            </a:r>
            <a:endParaRPr lang="en-US" dirty="0">
              <a:sym typeface="Wingdings" pitchFamily="2" charset="2"/>
            </a:endParaRPr>
          </a:p>
          <a:p>
            <a:pPr lvl="1" eaLnBrk="1" hangingPunct="1"/>
            <a:r>
              <a:rPr lang="en-US" dirty="0" err="1">
                <a:sym typeface="Wingdings" pitchFamily="2" charset="2"/>
              </a:rPr>
              <a:t>Diagnostik</a:t>
            </a:r>
            <a:r>
              <a:rPr lang="en-US" dirty="0">
                <a:sym typeface="Wingdings" pitchFamily="2" charset="2"/>
              </a:rPr>
              <a:t> : HCG, USG dan </a:t>
            </a:r>
            <a:r>
              <a:rPr lang="en-US" dirty="0" err="1">
                <a:sym typeface="Wingdings" pitchFamily="2" charset="2"/>
              </a:rPr>
              <a:t>laparoskopi</a:t>
            </a:r>
            <a:endParaRPr lang="en-US" dirty="0">
              <a:sym typeface="Wingdings" pitchFamily="2" charset="2"/>
            </a:endParaRPr>
          </a:p>
          <a:p>
            <a:pPr lvl="1" eaLnBrk="1" hangingPunct="1">
              <a:buFont typeface="Wingdings 2" pitchFamily="18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3805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3200</TotalTime>
  <Words>230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</vt:lpstr>
      <vt:lpstr>Times New Roman</vt:lpstr>
      <vt:lpstr>Wingdings</vt:lpstr>
      <vt:lpstr>Wingdings 2</vt:lpstr>
      <vt:lpstr>Adjacency</vt:lpstr>
      <vt:lpstr>PATOLOGI REPRODUKSI</vt:lpstr>
      <vt:lpstr>PATOLOGI KEHAMILAN</vt:lpstr>
      <vt:lpstr>Abortus spontan</vt:lpstr>
      <vt:lpstr> Penyakit trofoblastik kehamilan  Mola hidatidosa/hamil anggur</vt:lpstr>
      <vt:lpstr>Kehamilan ektopik</vt:lpstr>
      <vt:lpstr>Kehamilan ektopik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kevdafnay</dc:creator>
  <cp:lastModifiedBy>zulfan arifiandrie</cp:lastModifiedBy>
  <cp:revision>16</cp:revision>
  <dcterms:created xsi:type="dcterms:W3CDTF">2017-06-05T07:48:12Z</dcterms:created>
  <dcterms:modified xsi:type="dcterms:W3CDTF">2020-12-17T12:34:51Z</dcterms:modified>
</cp:coreProperties>
</file>