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342" r:id="rId2"/>
    <p:sldId id="341" r:id="rId3"/>
    <p:sldId id="343" r:id="rId4"/>
    <p:sldId id="344" r:id="rId5"/>
    <p:sldId id="345" r:id="rId6"/>
    <p:sldId id="313" r:id="rId7"/>
    <p:sldId id="314" r:id="rId8"/>
    <p:sldId id="316" r:id="rId9"/>
    <p:sldId id="339" r:id="rId10"/>
    <p:sldId id="318" r:id="rId11"/>
    <p:sldId id="319" r:id="rId12"/>
    <p:sldId id="320" r:id="rId13"/>
    <p:sldId id="340" r:id="rId14"/>
    <p:sldId id="321" r:id="rId15"/>
    <p:sldId id="322" r:id="rId16"/>
    <p:sldId id="323" r:id="rId17"/>
    <p:sldId id="329" r:id="rId18"/>
    <p:sldId id="328" r:id="rId19"/>
    <p:sldId id="325" r:id="rId20"/>
    <p:sldId id="324" r:id="rId21"/>
    <p:sldId id="257" r:id="rId22"/>
    <p:sldId id="264" r:id="rId23"/>
    <p:sldId id="283" r:id="rId24"/>
    <p:sldId id="326" r:id="rId25"/>
    <p:sldId id="258" r:id="rId26"/>
    <p:sldId id="261" r:id="rId27"/>
    <p:sldId id="303" r:id="rId28"/>
    <p:sldId id="309" r:id="rId29"/>
    <p:sldId id="330" r:id="rId30"/>
    <p:sldId id="336" r:id="rId31"/>
    <p:sldId id="337" r:id="rId32"/>
    <p:sldId id="331" r:id="rId33"/>
    <p:sldId id="327" r:id="rId34"/>
    <p:sldId id="274" r:id="rId35"/>
    <p:sldId id="304" r:id="rId36"/>
    <p:sldId id="305" r:id="rId37"/>
    <p:sldId id="306" r:id="rId38"/>
    <p:sldId id="307" r:id="rId39"/>
    <p:sldId id="310" r:id="rId40"/>
    <p:sldId id="308" r:id="rId41"/>
    <p:sldId id="275" r:id="rId42"/>
    <p:sldId id="34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6F8DD-D0EC-4E0E-9DFE-62B8C4FF13C5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772A4-886B-4D5E-8B01-70B5CF843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5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9821F-8029-46DC-955C-692670EEA955}" type="slidenum">
              <a:rPr lang="en-SG" smtClean="0"/>
              <a:pPr/>
              <a:t>21</a:t>
            </a:fld>
            <a:endParaRPr lang="en-S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9821F-8029-46DC-955C-692670EEA955}" type="slidenum">
              <a:rPr lang="en-SG" smtClean="0"/>
              <a:pPr/>
              <a:t>25</a:t>
            </a:fld>
            <a:endParaRPr lang="en-S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4AFA-BDE4-49A2-ABBB-FDE575F46CC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6297-476A-4ED4-B0BF-1D21CA334E7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4AFA-BDE4-49A2-ABBB-FDE575F46CC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6297-476A-4ED4-B0BF-1D21CA334E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4AFA-BDE4-49A2-ABBB-FDE575F46CC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6297-476A-4ED4-B0BF-1D21CA334E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4AFA-BDE4-49A2-ABBB-FDE575F46CC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6297-476A-4ED4-B0BF-1D21CA334E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4AFA-BDE4-49A2-ABBB-FDE575F46CC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6297-476A-4ED4-B0BF-1D21CA334E7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4AFA-BDE4-49A2-ABBB-FDE575F46CC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6297-476A-4ED4-B0BF-1D21CA334E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4AFA-BDE4-49A2-ABBB-FDE575F46CC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6297-476A-4ED4-B0BF-1D21CA334E7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4AFA-BDE4-49A2-ABBB-FDE575F46CC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6297-476A-4ED4-B0BF-1D21CA334E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4AFA-BDE4-49A2-ABBB-FDE575F46CC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6297-476A-4ED4-B0BF-1D21CA334E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4AFA-BDE4-49A2-ABBB-FDE575F46CC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6297-476A-4ED4-B0BF-1D21CA334E7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4AFA-BDE4-49A2-ABBB-FDE575F46CC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6297-476A-4ED4-B0BF-1D21CA334E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44A4AFA-BDE4-49A2-ABBB-FDE575F46CC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49B6297-476A-4ED4-B0BF-1D21CA334E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1" t="36975" r="15320" b="33082"/>
          <a:stretch/>
        </p:blipFill>
        <p:spPr bwMode="auto">
          <a:xfrm>
            <a:off x="1524000" y="2133600"/>
            <a:ext cx="5948448" cy="191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07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5" t="28968" r="20547" b="22916"/>
          <a:stretch/>
        </p:blipFill>
        <p:spPr bwMode="auto">
          <a:xfrm>
            <a:off x="838200" y="1143000"/>
            <a:ext cx="7787214" cy="466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85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5" t="27848" r="16414" b="13762"/>
          <a:stretch/>
        </p:blipFill>
        <p:spPr bwMode="auto">
          <a:xfrm>
            <a:off x="685800" y="990600"/>
            <a:ext cx="750863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928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9" t="27692" r="12122" b="10325"/>
          <a:stretch/>
        </p:blipFill>
        <p:spPr bwMode="auto">
          <a:xfrm>
            <a:off x="533400" y="1066800"/>
            <a:ext cx="7990995" cy="462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457200" y="6476999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940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6" y="1066800"/>
            <a:ext cx="8041254" cy="507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985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4" t="23500" r="17172" b="10625"/>
          <a:stretch/>
        </p:blipFill>
        <p:spPr bwMode="auto">
          <a:xfrm>
            <a:off x="533400" y="990600"/>
            <a:ext cx="7940040" cy="547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475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9" t="21260" r="10354" b="11667"/>
          <a:stretch/>
        </p:blipFill>
        <p:spPr bwMode="auto">
          <a:xfrm>
            <a:off x="381000" y="762000"/>
            <a:ext cx="830443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643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0" t="23501" r="12795" b="19606"/>
          <a:stretch/>
        </p:blipFill>
        <p:spPr bwMode="auto">
          <a:xfrm>
            <a:off x="457200" y="990600"/>
            <a:ext cx="822960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372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5" t="23202" r="19022" b="13019"/>
          <a:stretch/>
        </p:blipFill>
        <p:spPr bwMode="auto">
          <a:xfrm>
            <a:off x="685800" y="762000"/>
            <a:ext cx="7607637" cy="506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617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4" t="35477" r="12963" b="27692"/>
          <a:stretch/>
        </p:blipFill>
        <p:spPr bwMode="auto">
          <a:xfrm>
            <a:off x="838200" y="762000"/>
            <a:ext cx="5554435" cy="185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24200"/>
            <a:ext cx="417036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68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9" t="22308" r="12795" b="10618"/>
          <a:stretch/>
        </p:blipFill>
        <p:spPr bwMode="auto">
          <a:xfrm>
            <a:off x="533400" y="762000"/>
            <a:ext cx="7962900" cy="5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19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0" t="23499" r="12963" b="11823"/>
          <a:stretch/>
        </p:blipFill>
        <p:spPr bwMode="auto">
          <a:xfrm>
            <a:off x="1066800" y="1066800"/>
            <a:ext cx="7385050" cy="512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390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/>
              <a:t>PAP SMEAR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6"/>
          <a:stretch/>
        </p:blipFill>
        <p:spPr bwMode="auto">
          <a:xfrm>
            <a:off x="152400" y="533401"/>
            <a:ext cx="8864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6" y="3200400"/>
            <a:ext cx="8864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612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Pengertian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/>
          </a:p>
          <a:p>
            <a:pPr lvl="1">
              <a:buFont typeface="Wingdings" pitchFamily="2" charset="2"/>
              <a:buChar char="ü"/>
            </a:pP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pemeriksaan</a:t>
            </a:r>
            <a:r>
              <a:rPr lang="en-US" sz="2400" dirty="0"/>
              <a:t> </a:t>
            </a:r>
            <a:r>
              <a:rPr lang="en-US" sz="2400" dirty="0" err="1"/>
              <a:t>sitopatologi</a:t>
            </a:r>
            <a:r>
              <a:rPr lang="en-US" sz="2400" dirty="0"/>
              <a:t> </a:t>
            </a:r>
            <a:r>
              <a:rPr lang="en-US" sz="2400" dirty="0" err="1"/>
              <a:t>exfoliativa</a:t>
            </a:r>
            <a:endParaRPr lang="en-US" sz="2400" dirty="0"/>
          </a:p>
          <a:p>
            <a:pPr marL="274320" lvl="1" indent="0">
              <a:buNone/>
            </a:pPr>
            <a:r>
              <a:rPr lang="en-US" sz="2400" dirty="0">
                <a:sym typeface="Wingdings" pitchFamily="2" charset="2"/>
              </a:rPr>
              <a:t>  </a:t>
            </a:r>
            <a:r>
              <a:rPr lang="en-US" sz="2400" dirty="0" err="1"/>
              <a:t>sampel</a:t>
            </a:r>
            <a:r>
              <a:rPr lang="en-US" sz="2400" dirty="0"/>
              <a:t> </a:t>
            </a:r>
            <a:r>
              <a:rPr lang="en-US" sz="2400" dirty="0" err="1"/>
              <a:t>pemeriksaan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sel-sel</a:t>
            </a:r>
            <a:r>
              <a:rPr lang="en-US" sz="2400" dirty="0"/>
              <a:t> yang </a:t>
            </a:r>
            <a:r>
              <a:rPr lang="en-US" sz="2400" dirty="0" err="1"/>
              <a:t>dilepas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 </a:t>
            </a:r>
          </a:p>
          <a:p>
            <a:pPr marL="274320" lvl="1" indent="0">
              <a:buNone/>
            </a:pPr>
            <a:r>
              <a:rPr lang="en-US" sz="2400" dirty="0"/>
              <a:t>      ”</a:t>
            </a:r>
            <a:r>
              <a:rPr lang="en-US" sz="2400" dirty="0" err="1"/>
              <a:t>permukaan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/ </a:t>
            </a:r>
            <a:r>
              <a:rPr lang="en-US" sz="2400" dirty="0" err="1"/>
              <a:t>zona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serviks</a:t>
            </a:r>
            <a:r>
              <a:rPr lang="en-US" sz="2400" dirty="0"/>
              <a:t>.</a:t>
            </a:r>
          </a:p>
          <a:p>
            <a:pPr marL="274320" lvl="1" indent="0">
              <a:buNone/>
            </a:pPr>
            <a:endParaRPr lang="en-US" sz="2400" dirty="0"/>
          </a:p>
          <a:p>
            <a:pPr lvl="1">
              <a:buFont typeface="Wingdings" pitchFamily="2" charset="2"/>
              <a:buChar char="ü"/>
            </a:pPr>
            <a:r>
              <a:rPr lang="en-US" sz="2400" dirty="0" err="1"/>
              <a:t>Dengan</a:t>
            </a:r>
            <a:r>
              <a:rPr lang="en-US" sz="2400" dirty="0"/>
              <a:t> menggunakan spatula/ </a:t>
            </a:r>
            <a:r>
              <a:rPr lang="en-US" sz="2400" i="1" dirty="0"/>
              <a:t>brush , </a:t>
            </a:r>
            <a:r>
              <a:rPr lang="en-US" sz="2400" dirty="0"/>
              <a:t>dilakukan goresan memutar pada zona transformasi serviks </a:t>
            </a:r>
            <a:r>
              <a:rPr lang="en-US" sz="2400" dirty="0">
                <a:sym typeface="Wingdings" pitchFamily="2" charset="2"/>
              </a:rPr>
              <a:t> dibuat </a:t>
            </a:r>
            <a:r>
              <a:rPr lang="en-US" sz="2400" dirty="0"/>
              <a:t>apusan ke gelas objek </a:t>
            </a:r>
            <a:r>
              <a:rPr lang="en-US" sz="2400" dirty="0">
                <a:sym typeface="Wingdings" pitchFamily="2" charset="2"/>
              </a:rPr>
              <a:t> f</a:t>
            </a:r>
            <a:r>
              <a:rPr lang="en-US" sz="2400" dirty="0"/>
              <a:t>iksasi &amp; pengecatan </a:t>
            </a:r>
            <a:r>
              <a:rPr lang="en-US" sz="2400" dirty="0">
                <a:sym typeface="Wingdings" pitchFamily="2" charset="2"/>
              </a:rPr>
              <a:t> dilihat di bawah mikroskop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5344-742A-45DF-859F-B220AF604CD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35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Menilai</a:t>
            </a:r>
            <a:r>
              <a:rPr lang="en-US" dirty="0"/>
              <a:t> </a:t>
            </a:r>
            <a:r>
              <a:rPr lang="en-US" dirty="0" err="1"/>
              <a:t>morfologi</a:t>
            </a:r>
            <a:r>
              <a:rPr lang="en-US" dirty="0"/>
              <a:t> sel.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- </a:t>
            </a:r>
            <a:r>
              <a:rPr lang="en-US" dirty="0" err="1"/>
              <a:t>lesi</a:t>
            </a:r>
            <a:r>
              <a:rPr lang="en-US" dirty="0"/>
              <a:t> non </a:t>
            </a:r>
            <a:r>
              <a:rPr lang="en-US" dirty="0" err="1"/>
              <a:t>kanker</a:t>
            </a:r>
            <a:r>
              <a:rPr lang="en-US" dirty="0"/>
              <a:t> (proses </a:t>
            </a:r>
            <a:r>
              <a:rPr lang="en-US" dirty="0" err="1"/>
              <a:t>peradangan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  - </a:t>
            </a:r>
            <a:r>
              <a:rPr lang="en-US" dirty="0" err="1"/>
              <a:t>lesi</a:t>
            </a:r>
            <a:r>
              <a:rPr lang="en-US" dirty="0"/>
              <a:t> </a:t>
            </a:r>
            <a:r>
              <a:rPr lang="en-US" dirty="0" err="1"/>
              <a:t>prakanker</a:t>
            </a:r>
            <a:r>
              <a:rPr lang="en-US" dirty="0"/>
              <a:t> (”</a:t>
            </a:r>
            <a:r>
              <a:rPr lang="en-US" dirty="0" err="1"/>
              <a:t>displasia</a:t>
            </a:r>
            <a:r>
              <a:rPr lang="en-US" dirty="0"/>
              <a:t>”) </a:t>
            </a:r>
          </a:p>
          <a:p>
            <a:pPr marL="0" indent="0">
              <a:buNone/>
            </a:pPr>
            <a:r>
              <a:rPr lang="en-US" dirty="0"/>
              <a:t>  - </a:t>
            </a:r>
            <a:r>
              <a:rPr lang="en-US" dirty="0" err="1"/>
              <a:t>lesi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12"/>
          <a:stretch/>
        </p:blipFill>
        <p:spPr bwMode="auto">
          <a:xfrm>
            <a:off x="1143000" y="4301315"/>
            <a:ext cx="2899994" cy="244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" b="4464"/>
          <a:stretch/>
        </p:blipFill>
        <p:spPr bwMode="auto">
          <a:xfrm>
            <a:off x="4530040" y="4301315"/>
            <a:ext cx="2785159" cy="244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90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Indikasi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 lvl="0"/>
            <a:r>
              <a:rPr lang="en-US" dirty="0" err="1"/>
              <a:t>Riwayat</a:t>
            </a:r>
            <a:r>
              <a:rPr lang="en-US" dirty="0"/>
              <a:t> </a:t>
            </a:r>
            <a:r>
              <a:rPr lang="en-US" dirty="0" err="1"/>
              <a:t>keputihan</a:t>
            </a:r>
            <a:endParaRPr lang="en-US" dirty="0"/>
          </a:p>
          <a:p>
            <a:pPr lvl="0"/>
            <a:r>
              <a:rPr lang="en-US" dirty="0" err="1"/>
              <a:t>Riwayat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kontak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Tumor </a:t>
            </a:r>
            <a:r>
              <a:rPr lang="en-US" dirty="0" err="1"/>
              <a:t>pelvik</a:t>
            </a:r>
            <a:endParaRPr lang="en-US" dirty="0"/>
          </a:p>
          <a:p>
            <a:pPr lvl="0"/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rutin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penapisan</a:t>
            </a:r>
            <a:r>
              <a:rPr lang="en-US" dirty="0"/>
              <a:t> </a:t>
            </a:r>
            <a:r>
              <a:rPr lang="en-US" dirty="0" err="1"/>
              <a:t>awal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 err="1"/>
              <a:t>Syarat</a:t>
            </a:r>
            <a:r>
              <a:rPr lang="en-US" b="1" dirty="0"/>
              <a:t> </a:t>
            </a:r>
            <a:r>
              <a:rPr lang="en-US" b="1" dirty="0" err="1"/>
              <a:t>pemeriksaan</a:t>
            </a:r>
            <a:r>
              <a:rPr lang="en-US" b="1" dirty="0"/>
              <a:t>:</a:t>
            </a:r>
          </a:p>
          <a:p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koitus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menstruasi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320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2" t="22302" r="16162" b="11223"/>
          <a:stretch/>
        </p:blipFill>
        <p:spPr bwMode="auto">
          <a:xfrm>
            <a:off x="609600" y="914400"/>
            <a:ext cx="7622712" cy="486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035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Pap smear sebaiknya dilakukan saat usia 21 tahun, atau 3 tahun setelah hub. seksual pertama</a:t>
            </a:r>
          </a:p>
          <a:p>
            <a:r>
              <a:rPr lang="en-US" dirty="0"/>
              <a:t>Pada wanita usia &gt; 30 th dapat ditambahkan pemeriksaan DNA HPV</a:t>
            </a:r>
          </a:p>
          <a:p>
            <a:r>
              <a:rPr lang="en-US" dirty="0"/>
              <a:t>Pap test abnormal </a:t>
            </a:r>
            <a:r>
              <a:rPr lang="en-US" dirty="0">
                <a:sym typeface="Wingdings" pitchFamily="2" charset="2"/>
              </a:rPr>
              <a:t> kolposkopi  melihat luas lesi &amp; target biopsi</a:t>
            </a:r>
          </a:p>
          <a:p>
            <a:r>
              <a:rPr lang="en-US" dirty="0">
                <a:sym typeface="Wingdings" pitchFamily="2" charset="2"/>
              </a:rPr>
              <a:t>LSIL  pap smear berkala, </a:t>
            </a:r>
            <a:r>
              <a:rPr lang="en-US" i="1" dirty="0">
                <a:sym typeface="Wingdings" pitchFamily="2" charset="2"/>
              </a:rPr>
              <a:t>follow-up, </a:t>
            </a:r>
            <a:r>
              <a:rPr lang="en-US" dirty="0">
                <a:sym typeface="Wingdings" pitchFamily="2" charset="2"/>
              </a:rPr>
              <a:t>ablasi lokal</a:t>
            </a:r>
          </a:p>
          <a:p>
            <a:r>
              <a:rPr lang="en-US" dirty="0">
                <a:sym typeface="Wingdings" pitchFamily="2" charset="2"/>
              </a:rPr>
              <a:t>HSIL  konisasi serviks (eksisi)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5344-742A-45DF-859F-B220AF604CD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29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Persiapan</a:t>
            </a:r>
            <a:r>
              <a:rPr lang="en-US" b="1" dirty="0"/>
              <a:t> </a:t>
            </a:r>
            <a:r>
              <a:rPr lang="en-US" b="1" dirty="0" err="1"/>
              <a:t>Alat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500841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dirty="0" err="1"/>
              <a:t>Kapas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larutan</a:t>
            </a:r>
            <a:r>
              <a:rPr lang="en-US" sz="2000" dirty="0"/>
              <a:t> </a:t>
            </a:r>
            <a:r>
              <a:rPr lang="en-US" sz="2000" dirty="0" err="1"/>
              <a:t>NaCl</a:t>
            </a:r>
            <a:r>
              <a:rPr lang="en-US" sz="2000" dirty="0"/>
              <a:t>, </a:t>
            </a:r>
            <a:r>
              <a:rPr lang="en-US" sz="2000" dirty="0" err="1"/>
              <a:t>etil</a:t>
            </a:r>
            <a:r>
              <a:rPr lang="en-US" sz="2000" dirty="0"/>
              <a:t> </a:t>
            </a:r>
            <a:r>
              <a:rPr lang="en-US" sz="2000" dirty="0" err="1"/>
              <a:t>alkohol</a:t>
            </a:r>
            <a:r>
              <a:rPr lang="en-US" sz="2000" dirty="0"/>
              <a:t> 95%, staining jar, </a:t>
            </a:r>
            <a:r>
              <a:rPr lang="en-US" sz="2000" dirty="0" err="1"/>
              <a:t>spekulum</a:t>
            </a:r>
            <a:r>
              <a:rPr lang="en-US" sz="2000" dirty="0"/>
              <a:t> </a:t>
            </a:r>
            <a:r>
              <a:rPr lang="en-US" sz="2000" dirty="0" err="1"/>
              <a:t>cocor</a:t>
            </a:r>
            <a:r>
              <a:rPr lang="en-US" sz="2000" dirty="0"/>
              <a:t> </a:t>
            </a:r>
            <a:r>
              <a:rPr lang="en-US" sz="2000" dirty="0" err="1"/>
              <a:t>bebek</a:t>
            </a:r>
            <a:r>
              <a:rPr lang="en-US" sz="2000" dirty="0"/>
              <a:t> (</a:t>
            </a:r>
            <a:r>
              <a:rPr lang="en-US" sz="2000" i="1" dirty="0"/>
              <a:t>Grave’s speculum</a:t>
            </a:r>
            <a:r>
              <a:rPr lang="en-US" sz="2000" dirty="0"/>
              <a:t>), </a:t>
            </a:r>
            <a:r>
              <a:rPr lang="en-US" sz="2800" b="1" dirty="0"/>
              <a:t>spatula </a:t>
            </a:r>
            <a:r>
              <a:rPr lang="en-US" sz="2800" b="1" dirty="0" err="1"/>
              <a:t>ayre</a:t>
            </a:r>
            <a:r>
              <a:rPr lang="en-US" sz="2800" b="1" dirty="0"/>
              <a:t>, </a:t>
            </a:r>
            <a:r>
              <a:rPr lang="en-US" sz="2000" dirty="0" err="1"/>
              <a:t>doek</a:t>
            </a:r>
            <a:r>
              <a:rPr lang="en-US" sz="2000" dirty="0"/>
              <a:t> </a:t>
            </a:r>
            <a:r>
              <a:rPr lang="en-US" sz="2000" dirty="0" err="1"/>
              <a:t>hijau</a:t>
            </a:r>
            <a:r>
              <a:rPr lang="en-US" sz="2000" dirty="0"/>
              <a:t>, </a:t>
            </a:r>
            <a:r>
              <a:rPr lang="en-US" sz="2800" b="1" dirty="0" err="1"/>
              <a:t>cyto</a:t>
            </a:r>
            <a:r>
              <a:rPr lang="en-US" sz="2800" b="1" dirty="0"/>
              <a:t> brush</a:t>
            </a:r>
            <a:r>
              <a:rPr lang="en-US" sz="2000" dirty="0"/>
              <a:t>, </a:t>
            </a:r>
            <a:r>
              <a:rPr lang="en-US" sz="2000" dirty="0" err="1"/>
              <a:t>gelas</a:t>
            </a:r>
            <a:r>
              <a:rPr lang="en-US" sz="2000" dirty="0"/>
              <a:t> </a:t>
            </a:r>
            <a:r>
              <a:rPr lang="en-US" sz="2000" dirty="0" err="1"/>
              <a:t>objek</a:t>
            </a:r>
            <a:r>
              <a:rPr lang="en-US" sz="2000" dirty="0"/>
              <a:t>, </a:t>
            </a:r>
            <a:r>
              <a:rPr lang="en-US" sz="2000" dirty="0" err="1"/>
              <a:t>kassa</a:t>
            </a:r>
            <a:r>
              <a:rPr lang="en-US" sz="2000" dirty="0"/>
              <a:t>, </a:t>
            </a:r>
            <a:r>
              <a:rPr lang="en-US" sz="2000" dirty="0" err="1"/>
              <a:t>meja</a:t>
            </a:r>
            <a:r>
              <a:rPr lang="en-US" sz="2000" dirty="0"/>
              <a:t> </a:t>
            </a:r>
            <a:r>
              <a:rPr lang="en-US" sz="2000" dirty="0" err="1"/>
              <a:t>instrumen</a:t>
            </a:r>
            <a:r>
              <a:rPr lang="en-US" sz="2000" dirty="0"/>
              <a:t>, </a:t>
            </a:r>
            <a:r>
              <a:rPr lang="en-US" sz="2000" dirty="0" err="1"/>
              <a:t>lampu</a:t>
            </a:r>
            <a:r>
              <a:rPr lang="en-US" sz="2000" dirty="0"/>
              <a:t> </a:t>
            </a:r>
            <a:r>
              <a:rPr lang="en-US" sz="2000" dirty="0" err="1"/>
              <a:t>sorot</a:t>
            </a:r>
            <a:r>
              <a:rPr lang="en-US" sz="2000" dirty="0"/>
              <a:t>, </a:t>
            </a:r>
            <a:r>
              <a:rPr lang="en-US" sz="2000" dirty="0" err="1"/>
              <a:t>sarung</a:t>
            </a:r>
            <a:r>
              <a:rPr lang="en-US" sz="2000" dirty="0"/>
              <a:t> </a:t>
            </a:r>
            <a:r>
              <a:rPr lang="en-US" sz="2000" dirty="0" err="1"/>
              <a:t>tangan</a:t>
            </a:r>
            <a:r>
              <a:rPr lang="en-US" sz="2000" dirty="0"/>
              <a:t>, </a:t>
            </a:r>
            <a:r>
              <a:rPr lang="en-US" sz="2000" dirty="0" err="1"/>
              <a:t>sabun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wastafel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cuci</a:t>
            </a:r>
            <a:r>
              <a:rPr lang="en-US" sz="2000" dirty="0"/>
              <a:t> </a:t>
            </a:r>
            <a:r>
              <a:rPr lang="en-US" sz="2000" dirty="0" err="1"/>
              <a:t>tangan</a:t>
            </a:r>
            <a:r>
              <a:rPr lang="en-US" sz="2000" dirty="0"/>
              <a:t>, tissue towel.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2" y="3886200"/>
            <a:ext cx="2895600" cy="214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188" y="3886200"/>
            <a:ext cx="2871176" cy="214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466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47455"/>
            <a:ext cx="6952062" cy="446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4039"/>
            <a:ext cx="2362200" cy="156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931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0" t="24099" r="12963" b="11822"/>
          <a:stretch/>
        </p:blipFill>
        <p:spPr bwMode="auto">
          <a:xfrm>
            <a:off x="2438400" y="609600"/>
            <a:ext cx="4062100" cy="254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7436"/>
            <a:ext cx="5105400" cy="316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87435"/>
            <a:ext cx="3895725" cy="288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972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kevdafnay\Pictures\FOTO SLAID\Pap smear\PhotoGrid_14263454083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5562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159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4" t="22602" r="12290" b="13918"/>
          <a:stretch/>
        </p:blipFill>
        <p:spPr bwMode="auto">
          <a:xfrm>
            <a:off x="685800" y="762000"/>
            <a:ext cx="800531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803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C:\Users\kevdafnay\Pictures\FOTO SLAID\Pap smear\2015-04-02 11.30.23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4" b="10938"/>
          <a:stretch/>
        </p:blipFill>
        <p:spPr bwMode="auto">
          <a:xfrm>
            <a:off x="2057400" y="624609"/>
            <a:ext cx="4038600" cy="552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483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C:\Users\kevdafnay\Pictures\FOTO SLAID\Pap smear\PhotoGrid_14279496329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438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kevdafnay\Pictures\FOTO SLAID\Pap smear\PhotoGrid_14287651739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5638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770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8229600" cy="4114800"/>
          </a:xfrm>
        </p:spPr>
        <p:txBody>
          <a:bodyPr>
            <a:normAutofit/>
          </a:bodyPr>
          <a:lstStyle/>
          <a:p>
            <a:pPr algn="ctr"/>
            <a:r>
              <a:rPr lang="en-US" sz="7300" dirty="0">
                <a:latin typeface="Aharoni" pitchFamily="2" charset="-79"/>
                <a:cs typeface="Aharoni" pitchFamily="2" charset="-79"/>
              </a:rPr>
              <a:t>IVA</a:t>
            </a:r>
            <a:br>
              <a:rPr lang="en-US" sz="7300" dirty="0">
                <a:latin typeface="Aharoni" pitchFamily="2" charset="-79"/>
                <a:cs typeface="Aharoni" pitchFamily="2" charset="-79"/>
              </a:rPr>
            </a:b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sz="3200" dirty="0" err="1">
                <a:latin typeface="Aharoni" pitchFamily="2" charset="-79"/>
                <a:cs typeface="Aharoni" pitchFamily="2" charset="-79"/>
              </a:rPr>
              <a:t>Inspeksi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 Visual </a:t>
            </a:r>
            <a:r>
              <a:rPr lang="en-US" sz="3200" dirty="0" err="1">
                <a:latin typeface="Aharoni" pitchFamily="2" charset="-79"/>
                <a:cs typeface="Aharoni" pitchFamily="2" charset="-79"/>
              </a:rPr>
              <a:t>Asam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>
                <a:latin typeface="Aharoni" pitchFamily="2" charset="-79"/>
                <a:cs typeface="Aharoni" pitchFamily="2" charset="-79"/>
              </a:rPr>
              <a:t>asetat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 </a:t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752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46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0" t="22302" r="11712" b="10025"/>
          <a:stretch/>
        </p:blipFill>
        <p:spPr bwMode="auto">
          <a:xfrm>
            <a:off x="381000" y="685800"/>
            <a:ext cx="853893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947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</a:t>
            </a:r>
            <a:r>
              <a:rPr lang="id-ID" dirty="0"/>
              <a:t>ara sederhana untuk mendeteksi kanker leher rahim sedini mungkin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</a:t>
            </a:r>
            <a:r>
              <a:rPr lang="id-ID" dirty="0"/>
              <a:t>emeriksaan serviks dengan cara melihat langsung </a:t>
            </a:r>
            <a:r>
              <a:rPr lang="en-US" dirty="0" err="1"/>
              <a:t>serviks</a:t>
            </a:r>
            <a:r>
              <a:rPr lang="id-ID" dirty="0"/>
              <a:t> setelah memulas leher rahim dengan larutan asam asetat 3-5% 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</a:t>
            </a:r>
            <a:r>
              <a:rPr lang="id-ID" dirty="0"/>
              <a:t>apat mendeteksi lesi tingkat pra kanker </a:t>
            </a:r>
            <a:r>
              <a:rPr lang="en-US" dirty="0"/>
              <a:t>/ </a:t>
            </a:r>
            <a:r>
              <a:rPr lang="en-US" dirty="0" err="1"/>
              <a:t>displasia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</a:t>
            </a:r>
            <a:r>
              <a:rPr lang="id-ID" dirty="0"/>
              <a:t>ensitivitas sekitar 66-96%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</a:t>
            </a:r>
            <a:r>
              <a:rPr lang="id-ID" dirty="0"/>
              <a:t>pesifitas 64-98%.</a:t>
            </a:r>
            <a:endParaRPr lang="en-US" dirty="0"/>
          </a:p>
          <a:p>
            <a:pPr marL="0" indent="0">
              <a:buNone/>
            </a:pPr>
            <a:r>
              <a:rPr lang="id-ID" dirty="0"/>
              <a:t> 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216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d-ID" b="1" dirty="0">
                <a:latin typeface="Castellar" pitchFamily="18" charset="0"/>
              </a:rPr>
              <a:t>TUJUAN </a:t>
            </a:r>
            <a:r>
              <a:rPr lang="en-US" b="1" dirty="0">
                <a:latin typeface="Castellar" pitchFamily="18" charset="0"/>
              </a:rPr>
              <a:t> </a:t>
            </a:r>
            <a:r>
              <a:rPr lang="id-ID" b="1" dirty="0">
                <a:latin typeface="Castellar" pitchFamily="18" charset="0"/>
              </a:rPr>
              <a:t>IVA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114800"/>
          </a:xfrm>
        </p:spPr>
        <p:txBody>
          <a:bodyPr/>
          <a:lstStyle/>
          <a:p>
            <a:r>
              <a:rPr lang="id-ID" dirty="0"/>
              <a:t>Untuk mengurangi morbiditas atau mortalitas dari penyakit dengan pengobatan dini terhadap kasus-kasus yang ditemukan. Untuk mengetahui kelainan yang 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serviks</a:t>
            </a:r>
            <a:r>
              <a:rPr lang="id-ID" dirty="0"/>
              <a:t>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4195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5105400" cy="609600"/>
          </a:xfrm>
        </p:spPr>
        <p:txBody>
          <a:bodyPr>
            <a:normAutofit fontScale="90000"/>
          </a:bodyPr>
          <a:lstStyle/>
          <a:p>
            <a:r>
              <a:rPr lang="id-ID" b="1" dirty="0">
                <a:latin typeface="Castellar" pitchFamily="18" charset="0"/>
              </a:rPr>
              <a:t>KEUNTUNGAN </a:t>
            </a:r>
            <a:r>
              <a:rPr lang="en-US" b="1" dirty="0">
                <a:latin typeface="Castellar" pitchFamily="18" charset="0"/>
              </a:rPr>
              <a:t> </a:t>
            </a:r>
            <a:r>
              <a:rPr lang="id-ID" b="1" dirty="0">
                <a:latin typeface="Castellar" pitchFamily="18" charset="0"/>
              </a:rPr>
              <a:t>IVA</a:t>
            </a:r>
            <a:br>
              <a:rPr lang="en-US" b="1" dirty="0">
                <a:latin typeface="Castellar" pitchFamily="18" charset="0"/>
              </a:rPr>
            </a:br>
            <a:endParaRPr lang="en-US" b="1" dirty="0"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7543800" cy="4648200"/>
          </a:xfrm>
        </p:spPr>
        <p:txBody>
          <a:bodyPr/>
          <a:lstStyle/>
          <a:p>
            <a:r>
              <a:rPr lang="id-ID" b="1" dirty="0"/>
              <a:t>Mudah, praktis, mampu laksana</a:t>
            </a:r>
            <a:br>
              <a:rPr lang="en-US" dirty="0"/>
            </a:br>
            <a:r>
              <a:rPr lang="id-ID" dirty="0"/>
              <a:t>Dapat dilaksanakan oleh seluruh tenaga kesehatan</a:t>
            </a:r>
            <a:br>
              <a:rPr lang="en-US" dirty="0"/>
            </a:br>
            <a:r>
              <a:rPr lang="id-ID" dirty="0"/>
              <a:t>Alat-alat yang dibutuhkan sederhana</a:t>
            </a:r>
            <a:br>
              <a:rPr lang="en-US" dirty="0"/>
            </a:br>
            <a:r>
              <a:rPr lang="id-ID" dirty="0"/>
              <a:t>Sesuai untuk pusat pelayanan sederhana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id-ID" b="1" dirty="0"/>
              <a:t>Memberikan hasil segera 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ym typeface="Wingdings" pitchFamily="2" charset="2"/>
              </a:rPr>
              <a:t> s</a:t>
            </a:r>
            <a:r>
              <a:rPr lang="id-ID" dirty="0"/>
              <a:t>ehingga dapat diambil keputusan mengenai 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id-ID" dirty="0"/>
              <a:t>penatalaksanaannya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4786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>
                <a:latin typeface="Castellar" pitchFamily="18" charset="0"/>
              </a:rPr>
              <a:t>JADWAL </a:t>
            </a:r>
            <a:r>
              <a:rPr lang="en-US" b="1" dirty="0">
                <a:latin typeface="Castellar" pitchFamily="18" charset="0"/>
              </a:rPr>
              <a:t> </a:t>
            </a:r>
            <a:r>
              <a:rPr lang="id-ID" b="1" dirty="0">
                <a:latin typeface="Castellar" pitchFamily="18" charset="0"/>
              </a:rPr>
              <a:t>IVA</a:t>
            </a:r>
            <a:br>
              <a:rPr lang="en-US" b="1" dirty="0">
                <a:latin typeface="Castellar" pitchFamily="18" charset="0"/>
              </a:rPr>
            </a:br>
            <a:endParaRPr lang="en-US" b="1" dirty="0"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d-ID" b="1" dirty="0"/>
              <a:t>Program Skrining Oleh WHO </a:t>
            </a:r>
            <a:r>
              <a:rPr lang="id-ID" dirty="0"/>
              <a:t>: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</a:t>
            </a:r>
            <a:r>
              <a:rPr lang="id-ID" dirty="0"/>
              <a:t>inimal 1X pada usia 35-40 tahun</a:t>
            </a:r>
            <a:br>
              <a:rPr lang="en-US" dirty="0"/>
            </a:br>
            <a:r>
              <a:rPr lang="id-ID" dirty="0"/>
              <a:t>Kalau fasilitas memungkinkan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id-ID" dirty="0"/>
              <a:t> tiap 10 tahun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id-ID" dirty="0"/>
              <a:t>Kalau fasilitas tersedia lebih  </a:t>
            </a:r>
            <a:r>
              <a:rPr lang="en-US" dirty="0"/>
              <a:t> 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id-ID" dirty="0"/>
              <a:t>tiap 5 tahun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</a:t>
            </a:r>
            <a:r>
              <a:rPr lang="id-ID" dirty="0"/>
              <a:t>deal dan optimal pemeriksaan dilakukan setiap 3 tahun pada wanita usia 25-60 tahun.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id-ID" dirty="0"/>
              <a:t>Di Indonesia, anjuran untuk melakukan IVA bila : hasil positif (+) adalah 1 tahun dan, bila hasil negatif (-) adalah 5 tahun</a:t>
            </a:r>
            <a:br>
              <a:rPr lang="en-US" dirty="0"/>
            </a:br>
            <a:r>
              <a:rPr lang="id-ID" dirty="0"/>
              <a:t> </a:t>
            </a:r>
            <a:br>
              <a:rPr lang="en-US" dirty="0"/>
            </a:br>
            <a:r>
              <a:rPr lang="id-ID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89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4400"/>
            <a:ext cx="8229600" cy="1600200"/>
          </a:xfrm>
        </p:spPr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Lidi</a:t>
            </a:r>
            <a:r>
              <a:rPr lang="en-US" dirty="0"/>
              <a:t> </a:t>
            </a:r>
            <a:r>
              <a:rPr lang="en-US" dirty="0" err="1"/>
              <a:t>kapas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asetat</a:t>
            </a:r>
            <a:r>
              <a:rPr lang="en-US" dirty="0"/>
              <a:t> 3% - 5%</a:t>
            </a: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62000" y="838200"/>
            <a:ext cx="3733800" cy="375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524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61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0" t="24398" r="14647" b="10025"/>
          <a:stretch/>
        </p:blipFill>
        <p:spPr bwMode="auto">
          <a:xfrm>
            <a:off x="914400" y="609600"/>
            <a:ext cx="754762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4819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astellar" pitchFamily="18" charset="0"/>
              </a:rPr>
              <a:t>Intrepretasi</a:t>
            </a:r>
            <a:r>
              <a:rPr lang="en-US" b="1" dirty="0">
                <a:latin typeface="Castellar" pitchFamily="18" charset="0"/>
              </a:rPr>
              <a:t>  </a:t>
            </a:r>
            <a:r>
              <a:rPr lang="en-US" b="1" dirty="0" err="1">
                <a:latin typeface="Castellar" pitchFamily="18" charset="0"/>
              </a:rPr>
              <a:t>hasil</a:t>
            </a:r>
            <a:endParaRPr lang="en-US" b="1" dirty="0"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763000" cy="4495800"/>
          </a:xfrm>
        </p:spPr>
        <p:txBody>
          <a:bodyPr>
            <a:normAutofit/>
          </a:bodyPr>
          <a:lstStyle/>
          <a:p>
            <a:r>
              <a:rPr lang="id-ID" dirty="0"/>
              <a:t>IVA negatif =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serviks</a:t>
            </a:r>
            <a:r>
              <a:rPr lang="en-US" dirty="0"/>
              <a:t> </a:t>
            </a:r>
            <a:r>
              <a:rPr lang="en-US" b="1" dirty="0" err="1"/>
              <a:t>merah</a:t>
            </a:r>
            <a:r>
              <a:rPr lang="en-US" b="1" dirty="0"/>
              <a:t> </a:t>
            </a:r>
            <a:r>
              <a:rPr lang="en-US" b="1" dirty="0" err="1"/>
              <a:t>homogen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id-ID" dirty="0"/>
              <a:t>menunjukkan leher rahim normal.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id-ID" dirty="0"/>
              <a:t>IVA positif = </a:t>
            </a:r>
            <a:r>
              <a:rPr lang="en-US" dirty="0" err="1"/>
              <a:t>tampak</a:t>
            </a:r>
            <a:r>
              <a:rPr lang="id-ID" dirty="0"/>
              <a:t> bercak putih</a:t>
            </a:r>
            <a:r>
              <a:rPr lang="en-US" dirty="0"/>
              <a:t> </a:t>
            </a:r>
            <a:r>
              <a:rPr lang="id-ID" b="1" dirty="0"/>
              <a:t>(aceto white</a:t>
            </a:r>
            <a:r>
              <a:rPr lang="en-US" b="1" dirty="0"/>
              <a:t> e</a:t>
            </a:r>
            <a:r>
              <a:rPr lang="id-ID" b="1" dirty="0"/>
              <a:t>pithelium</a:t>
            </a:r>
            <a:r>
              <a:rPr lang="en-US" b="1" dirty="0"/>
              <a:t>)</a:t>
            </a:r>
            <a:r>
              <a:rPr lang="id-ID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  </a:t>
            </a:r>
            <a:r>
              <a:rPr lang="id-ID" dirty="0"/>
              <a:t>mengarah pada </a:t>
            </a:r>
            <a:r>
              <a:rPr lang="en-US" dirty="0" err="1"/>
              <a:t>lesi</a:t>
            </a:r>
            <a:r>
              <a:rPr lang="en-US" dirty="0"/>
              <a:t> p</a:t>
            </a:r>
            <a:r>
              <a:rPr lang="id-ID" dirty="0"/>
              <a:t>ra kanker (displ</a:t>
            </a:r>
            <a:r>
              <a:rPr lang="en-US" dirty="0"/>
              <a:t>a</a:t>
            </a:r>
            <a:r>
              <a:rPr lang="id-ID" dirty="0"/>
              <a:t>sia ringan-sedang-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id-ID" dirty="0"/>
              <a:t>berat atau kanker serviks in situ).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710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t="24853" r="16835" b="11068"/>
          <a:stretch/>
        </p:blipFill>
        <p:spPr bwMode="auto">
          <a:xfrm>
            <a:off x="685800" y="769411"/>
            <a:ext cx="8069689" cy="524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0188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5415081" cy="540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22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5" t="22900" r="12795" b="13320"/>
          <a:stretch/>
        </p:blipFill>
        <p:spPr bwMode="auto">
          <a:xfrm>
            <a:off x="533399" y="914400"/>
            <a:ext cx="814588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28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6" t="24398" r="15152" b="19907"/>
          <a:stretch/>
        </p:blipFill>
        <p:spPr bwMode="auto">
          <a:xfrm>
            <a:off x="439180" y="838200"/>
            <a:ext cx="8432794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686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stellar" pitchFamily="18" charset="0"/>
              </a:rPr>
              <a:t>     5 Years survival rate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5" t="24997" r="13805" b="11223"/>
          <a:stretch/>
        </p:blipFill>
        <p:spPr bwMode="auto">
          <a:xfrm>
            <a:off x="990600" y="1676400"/>
            <a:ext cx="7221437" cy="480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273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6" t="24802" r="12654"/>
          <a:stretch/>
        </p:blipFill>
        <p:spPr bwMode="auto">
          <a:xfrm>
            <a:off x="609600" y="685800"/>
            <a:ext cx="8040915" cy="550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473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4" t="29189" r="24579" b="24997"/>
          <a:stretch/>
        </p:blipFill>
        <p:spPr bwMode="auto">
          <a:xfrm>
            <a:off x="714188" y="1066800"/>
            <a:ext cx="7601661" cy="405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044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980</TotalTime>
  <Words>499</Words>
  <Application>Microsoft Office PowerPoint</Application>
  <PresentationFormat>On-screen Show (4:3)</PresentationFormat>
  <Paragraphs>73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Aharoni</vt:lpstr>
      <vt:lpstr>Arial</vt:lpstr>
      <vt:lpstr>Calibri</vt:lpstr>
      <vt:lpstr>Castellar</vt:lpstr>
      <vt:lpstr>Wingdings</vt:lpstr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5 Years survival 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PAP SMEAR</vt:lpstr>
      <vt:lpstr>Pengertian</vt:lpstr>
      <vt:lpstr>Tujuan</vt:lpstr>
      <vt:lpstr>Indikasi </vt:lpstr>
      <vt:lpstr>PowerPoint Presentation</vt:lpstr>
      <vt:lpstr>PowerPoint Presentation</vt:lpstr>
      <vt:lpstr>Persiapan Alat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IVA  Inspeksi Visual Asam asetat  </vt:lpstr>
      <vt:lpstr>PowerPoint Presentation</vt:lpstr>
      <vt:lpstr>PowerPoint Presentation</vt:lpstr>
      <vt:lpstr>TUJUAN  IVA </vt:lpstr>
      <vt:lpstr>KEUNTUNGAN  IVA </vt:lpstr>
      <vt:lpstr>JADWAL  IVA </vt:lpstr>
      <vt:lpstr>- Lidi kapas - Asam asetat 3% - 5%</vt:lpstr>
      <vt:lpstr>Intrepretasi  hasil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</dc:title>
  <dc:creator>kevdafnay</dc:creator>
  <cp:lastModifiedBy>zulfan arifiandrie</cp:lastModifiedBy>
  <cp:revision>32</cp:revision>
  <dcterms:created xsi:type="dcterms:W3CDTF">2018-11-14T23:57:21Z</dcterms:created>
  <dcterms:modified xsi:type="dcterms:W3CDTF">2020-05-12T17:36:55Z</dcterms:modified>
</cp:coreProperties>
</file>