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6" r:id="rId4"/>
    <p:sldId id="263" r:id="rId5"/>
    <p:sldId id="264" r:id="rId6"/>
    <p:sldId id="265" r:id="rId7"/>
    <p:sldId id="258" r:id="rId8"/>
    <p:sldId id="259" r:id="rId9"/>
    <p:sldId id="260" r:id="rId10"/>
    <p:sldId id="261" r:id="rId11"/>
    <p:sldId id="268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2" autoAdjust="0"/>
    <p:restoredTop sz="94660"/>
  </p:normalViewPr>
  <p:slideViewPr>
    <p:cSldViewPr snapToGrid="0" showGuides="1">
      <p:cViewPr varScale="1">
        <p:scale>
          <a:sx n="59" d="100"/>
          <a:sy n="59" d="100"/>
        </p:scale>
        <p:origin x="93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795BE1A-AE38-4635-9AF3-3254D33FBEBC}" type="datetimeFigureOut">
              <a:rPr lang="en-ID" smtClean="0"/>
              <a:t>19/05/2024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E62B7240-3915-45DC-8706-5FB91F61F13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4249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5BE1A-AE38-4635-9AF3-3254D33FBEBC}" type="datetimeFigureOut">
              <a:rPr lang="en-ID" smtClean="0"/>
              <a:t>19/05/2024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7240-3915-45DC-8706-5FB91F61F13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38429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5BE1A-AE38-4635-9AF3-3254D33FBEBC}" type="datetimeFigureOut">
              <a:rPr lang="en-ID" smtClean="0"/>
              <a:t>19/05/2024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7240-3915-45DC-8706-5FB91F61F13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00874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5BE1A-AE38-4635-9AF3-3254D33FBEBC}" type="datetimeFigureOut">
              <a:rPr lang="en-ID" smtClean="0"/>
              <a:t>19/05/2024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7240-3915-45DC-8706-5FB91F61F13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010395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5BE1A-AE38-4635-9AF3-3254D33FBEBC}" type="datetimeFigureOut">
              <a:rPr lang="en-ID" smtClean="0"/>
              <a:t>19/05/2024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7240-3915-45DC-8706-5FB91F61F13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16633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5BE1A-AE38-4635-9AF3-3254D33FBEBC}" type="datetimeFigureOut">
              <a:rPr lang="en-ID" smtClean="0"/>
              <a:t>19/05/2024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7240-3915-45DC-8706-5FB91F61F13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54497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5BE1A-AE38-4635-9AF3-3254D33FBEBC}" type="datetimeFigureOut">
              <a:rPr lang="en-ID" smtClean="0"/>
              <a:t>19/05/2024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7240-3915-45DC-8706-5FB91F61F13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472189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795BE1A-AE38-4635-9AF3-3254D33FBEBC}" type="datetimeFigureOut">
              <a:rPr lang="en-ID" smtClean="0"/>
              <a:t>19/05/2024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7240-3915-45DC-8706-5FB91F61F13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977252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795BE1A-AE38-4635-9AF3-3254D33FBEBC}" type="datetimeFigureOut">
              <a:rPr lang="en-ID" smtClean="0"/>
              <a:t>19/05/2024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7240-3915-45DC-8706-5FB91F61F13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93583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5BE1A-AE38-4635-9AF3-3254D33FBEBC}" type="datetimeFigureOut">
              <a:rPr lang="en-ID" smtClean="0"/>
              <a:t>19/05/2024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7240-3915-45DC-8706-5FB91F61F13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78408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5BE1A-AE38-4635-9AF3-3254D33FBEBC}" type="datetimeFigureOut">
              <a:rPr lang="en-ID" smtClean="0"/>
              <a:t>19/05/2024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7240-3915-45DC-8706-5FB91F61F13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64404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5BE1A-AE38-4635-9AF3-3254D33FBEBC}" type="datetimeFigureOut">
              <a:rPr lang="en-ID" smtClean="0"/>
              <a:t>19/05/2024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7240-3915-45DC-8706-5FB91F61F13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801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5BE1A-AE38-4635-9AF3-3254D33FBEBC}" type="datetimeFigureOut">
              <a:rPr lang="en-ID" smtClean="0"/>
              <a:t>19/05/2024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7240-3915-45DC-8706-5FB91F61F13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3217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5BE1A-AE38-4635-9AF3-3254D33FBEBC}" type="datetimeFigureOut">
              <a:rPr lang="en-ID" smtClean="0"/>
              <a:t>19/05/2024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7240-3915-45DC-8706-5FB91F61F13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32926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5BE1A-AE38-4635-9AF3-3254D33FBEBC}" type="datetimeFigureOut">
              <a:rPr lang="en-ID" smtClean="0"/>
              <a:t>19/05/2024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7240-3915-45DC-8706-5FB91F61F13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3423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5BE1A-AE38-4635-9AF3-3254D33FBEBC}" type="datetimeFigureOut">
              <a:rPr lang="en-ID" smtClean="0"/>
              <a:t>19/05/2024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7240-3915-45DC-8706-5FB91F61F13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97699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5BE1A-AE38-4635-9AF3-3254D33FBEBC}" type="datetimeFigureOut">
              <a:rPr lang="en-ID" smtClean="0"/>
              <a:t>19/05/2024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7240-3915-45DC-8706-5FB91F61F13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78824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95BE1A-AE38-4635-9AF3-3254D33FBEBC}" type="datetimeFigureOut">
              <a:rPr lang="en-ID" smtClean="0"/>
              <a:t>19/05/2024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E62B7240-3915-45DC-8706-5FB91F61F13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30099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09042-A2CF-0D85-DA08-2A9533DB55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2099734"/>
            <a:ext cx="8825658" cy="1468060"/>
          </a:xfrm>
        </p:spPr>
        <p:txBody>
          <a:bodyPr>
            <a:noAutofit/>
          </a:bodyPr>
          <a:lstStyle/>
          <a:p>
            <a:r>
              <a:rPr lang="en-US" sz="4400" b="1" dirty="0"/>
              <a:t>RUU  PENYIARAN DAN ANCAMAN KEBEBASAN PERS INDONESIA*</a:t>
            </a:r>
            <a:endParaRPr lang="en-ID" sz="44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DC1599-1366-A18C-AAA9-50B96F5E50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3829050"/>
            <a:ext cx="9336152" cy="1714500"/>
          </a:xfrm>
        </p:spPr>
        <p:txBody>
          <a:bodyPr>
            <a:noAutofit/>
          </a:bodyPr>
          <a:lstStyle/>
          <a:p>
            <a:r>
              <a:rPr lang="en-US" sz="1800" b="1" dirty="0">
                <a:solidFill>
                  <a:schemeClr val="bg1"/>
                </a:solidFill>
              </a:rPr>
              <a:t>Oleh Prof. Andi Faisal Bakti, M. A., Ph. d</a:t>
            </a:r>
            <a:r>
              <a:rPr lang="en-US" sz="1800" dirty="0">
                <a:solidFill>
                  <a:schemeClr val="bg1"/>
                </a:solidFill>
              </a:rPr>
              <a:t>**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* </a:t>
            </a:r>
            <a:r>
              <a:rPr lang="en-US" sz="1800" cap="none" dirty="0">
                <a:solidFill>
                  <a:schemeClr val="bg1"/>
                </a:solidFill>
              </a:rPr>
              <a:t>PPT </a:t>
            </a:r>
            <a:r>
              <a:rPr lang="en-US" sz="1800" cap="none" dirty="0" err="1">
                <a:solidFill>
                  <a:schemeClr val="bg1"/>
                </a:solidFill>
              </a:rPr>
              <a:t>Dipresentasikan</a:t>
            </a:r>
            <a:r>
              <a:rPr lang="en-US" sz="1800" cap="none" dirty="0">
                <a:solidFill>
                  <a:schemeClr val="bg1"/>
                </a:solidFill>
              </a:rPr>
              <a:t> pada Acara </a:t>
            </a:r>
            <a:r>
              <a:rPr lang="en-US" sz="1800" cap="none" dirty="0" err="1">
                <a:solidFill>
                  <a:schemeClr val="bg1"/>
                </a:solidFill>
              </a:rPr>
              <a:t>Diskusi</a:t>
            </a:r>
            <a:r>
              <a:rPr lang="en-US" sz="1800" cap="none" dirty="0">
                <a:solidFill>
                  <a:schemeClr val="bg1"/>
                </a:solidFill>
              </a:rPr>
              <a:t> Akhir Pekan Forum Guru </a:t>
            </a:r>
            <a:r>
              <a:rPr lang="en-US" sz="1800" cap="none" dirty="0" err="1">
                <a:solidFill>
                  <a:schemeClr val="bg1"/>
                </a:solidFill>
              </a:rPr>
              <a:t>Besar</a:t>
            </a:r>
            <a:r>
              <a:rPr lang="en-US" sz="1800" cap="none" dirty="0">
                <a:solidFill>
                  <a:schemeClr val="bg1"/>
                </a:solidFill>
              </a:rPr>
              <a:t> dan </a:t>
            </a:r>
            <a:r>
              <a:rPr lang="en-US" sz="1800" cap="none" dirty="0" err="1">
                <a:solidFill>
                  <a:schemeClr val="bg1"/>
                </a:solidFill>
              </a:rPr>
              <a:t>Doktor</a:t>
            </a:r>
            <a:r>
              <a:rPr lang="en-US" sz="1800" cap="none" dirty="0">
                <a:solidFill>
                  <a:schemeClr val="bg1"/>
                </a:solidFill>
              </a:rPr>
              <a:t> </a:t>
            </a:r>
            <a:r>
              <a:rPr lang="en-US" sz="1800" cap="none" dirty="0" err="1">
                <a:solidFill>
                  <a:schemeClr val="bg1"/>
                </a:solidFill>
              </a:rPr>
              <a:t>Insan</a:t>
            </a:r>
            <a:r>
              <a:rPr lang="en-US" sz="1800" cap="none" dirty="0">
                <a:solidFill>
                  <a:schemeClr val="bg1"/>
                </a:solidFill>
              </a:rPr>
              <a:t> Cita (KAHMI), Ahad, 19 Mei 2024, Jam 19:30-22:00 WIB/20:30-23:00 WITA, By Zoom Meeting (Live Streaming)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** </a:t>
            </a:r>
            <a:r>
              <a:rPr lang="en-US" sz="1800" cap="none" dirty="0">
                <a:solidFill>
                  <a:schemeClr val="bg1"/>
                </a:solidFill>
              </a:rPr>
              <a:t>Guru </a:t>
            </a:r>
            <a:r>
              <a:rPr lang="en-US" sz="1800" cap="none" dirty="0" err="1">
                <a:solidFill>
                  <a:schemeClr val="bg1"/>
                </a:solidFill>
              </a:rPr>
              <a:t>Besar</a:t>
            </a:r>
            <a:r>
              <a:rPr lang="en-US" sz="1800" cap="none" dirty="0">
                <a:solidFill>
                  <a:schemeClr val="bg1"/>
                </a:solidFill>
              </a:rPr>
              <a:t> UIN </a:t>
            </a:r>
            <a:r>
              <a:rPr lang="en-US" sz="1800" cap="none" dirty="0" err="1">
                <a:solidFill>
                  <a:schemeClr val="bg1"/>
                </a:solidFill>
              </a:rPr>
              <a:t>Syarif</a:t>
            </a:r>
            <a:r>
              <a:rPr lang="en-US" sz="1800" cap="none" dirty="0">
                <a:solidFill>
                  <a:schemeClr val="bg1"/>
                </a:solidFill>
              </a:rPr>
              <a:t> </a:t>
            </a:r>
            <a:r>
              <a:rPr lang="en-US" sz="1800" cap="none" dirty="0" err="1">
                <a:solidFill>
                  <a:schemeClr val="bg1"/>
                </a:solidFill>
              </a:rPr>
              <a:t>Hidayatullah</a:t>
            </a:r>
            <a:r>
              <a:rPr lang="en-US" sz="1800" cap="none" dirty="0">
                <a:solidFill>
                  <a:schemeClr val="bg1"/>
                </a:solidFill>
              </a:rPr>
              <a:t> Jakarta; Director, CIDES-ICMI; </a:t>
            </a:r>
            <a:r>
              <a:rPr lang="en-US" cap="none" dirty="0">
                <a:solidFill>
                  <a:schemeClr val="bg1"/>
                </a:solidFill>
              </a:rPr>
              <a:t>CHAIR HOLDER</a:t>
            </a:r>
            <a:r>
              <a:rPr lang="en-US" sz="1800" cap="none" dirty="0">
                <a:solidFill>
                  <a:schemeClr val="bg1"/>
                </a:solidFill>
              </a:rPr>
              <a:t>, UNESCO </a:t>
            </a:r>
            <a:r>
              <a:rPr lang="en-US" sz="1800" cap="none">
                <a:solidFill>
                  <a:schemeClr val="bg1"/>
                </a:solidFill>
              </a:rPr>
              <a:t>Chair on </a:t>
            </a:r>
            <a:r>
              <a:rPr lang="en-US" sz="1800" cap="none" dirty="0" err="1">
                <a:solidFill>
                  <a:schemeClr val="bg1"/>
                </a:solidFill>
              </a:rPr>
              <a:t>Cosdev</a:t>
            </a:r>
            <a:r>
              <a:rPr lang="en-US" sz="1800" cap="none" dirty="0">
                <a:solidFill>
                  <a:schemeClr val="bg1"/>
                </a:solidFill>
              </a:rPr>
              <a:t> (Communication and Sustainable Development), ORBICOM International Networks of UNESCO Chairs in Communication).</a:t>
            </a:r>
            <a:endParaRPr lang="en-ID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345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719F1-AD7D-CBF8-F48B-2018DB629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Masalah</a:t>
            </a:r>
            <a:r>
              <a:rPr lang="en-US" dirty="0"/>
              <a:t> dan Solusi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11F81-0E7A-E08F-A41C-2CCA79E6F97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/>
              <a:t>Masalah</a:t>
            </a:r>
            <a:r>
              <a:rPr lang="en-US" b="1" dirty="0"/>
              <a:t>:</a:t>
            </a:r>
          </a:p>
          <a:p>
            <a:r>
              <a:rPr lang="en-US" b="1" dirty="0"/>
              <a:t>RUU </a:t>
            </a:r>
            <a:r>
              <a:rPr lang="en-US" b="1" dirty="0" err="1"/>
              <a:t>pasal</a:t>
            </a:r>
            <a:r>
              <a:rPr lang="en-US" b="1" dirty="0"/>
              <a:t> 8A </a:t>
            </a:r>
            <a:r>
              <a:rPr lang="en-US" b="1" dirty="0" err="1"/>
              <a:t>huruf</a:t>
            </a:r>
            <a:r>
              <a:rPr lang="en-US" b="1" dirty="0"/>
              <a:t> q </a:t>
            </a:r>
            <a:r>
              <a:rPr lang="en-US" b="1" dirty="0" err="1"/>
              <a:t>diatur</a:t>
            </a:r>
            <a:r>
              <a:rPr lang="en-US" b="1" dirty="0"/>
              <a:t> </a:t>
            </a:r>
            <a:r>
              <a:rPr lang="en-US" b="1" dirty="0" err="1"/>
              <a:t>bahwa</a:t>
            </a:r>
            <a:r>
              <a:rPr lang="en-US" b="1" dirty="0"/>
              <a:t> KPI </a:t>
            </a:r>
            <a:r>
              <a:rPr lang="en-US" b="1" dirty="0" err="1"/>
              <a:t>diberi</a:t>
            </a:r>
            <a:r>
              <a:rPr lang="en-US" b="1" dirty="0"/>
              <a:t> </a:t>
            </a:r>
            <a:r>
              <a:rPr lang="en-US" b="1" dirty="0" err="1"/>
              <a:t>kewenangan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menangani</a:t>
            </a:r>
            <a:r>
              <a:rPr lang="en-US" b="1" dirty="0"/>
              <a:t> </a:t>
            </a:r>
            <a:r>
              <a:rPr lang="en-US" b="1" dirty="0" err="1"/>
              <a:t>sengketa</a:t>
            </a:r>
            <a:r>
              <a:rPr lang="en-US" b="1" dirty="0"/>
              <a:t> </a:t>
            </a:r>
            <a:r>
              <a:rPr lang="en-US" b="1" dirty="0" err="1"/>
              <a:t>jusrnalistik</a:t>
            </a:r>
            <a:r>
              <a:rPr lang="en-US" b="1" dirty="0"/>
              <a:t>.</a:t>
            </a:r>
          </a:p>
          <a:p>
            <a:r>
              <a:rPr lang="en-US" b="1" dirty="0" err="1"/>
              <a:t>Menyebabkan</a:t>
            </a:r>
            <a:r>
              <a:rPr lang="en-US" b="1" dirty="0"/>
              <a:t> </a:t>
            </a:r>
            <a:r>
              <a:rPr lang="en-US" b="1" dirty="0" err="1"/>
              <a:t>tumpang</a:t>
            </a:r>
            <a:r>
              <a:rPr lang="en-US" b="1" dirty="0"/>
              <a:t> </a:t>
            </a:r>
            <a:r>
              <a:rPr lang="en-US" b="1" dirty="0" err="1"/>
              <a:t>tindih</a:t>
            </a:r>
            <a:r>
              <a:rPr lang="en-US" b="1" dirty="0"/>
              <a:t> </a:t>
            </a:r>
            <a:r>
              <a:rPr lang="en-US" b="1" dirty="0" err="1"/>
              <a:t>kewenangan</a:t>
            </a:r>
            <a:r>
              <a:rPr lang="en-US" b="1" dirty="0"/>
              <a:t> </a:t>
            </a:r>
            <a:r>
              <a:rPr lang="en-US" b="1" dirty="0" err="1"/>
              <a:t>antara</a:t>
            </a:r>
            <a:r>
              <a:rPr lang="en-US" b="1" dirty="0"/>
              <a:t> dewan pers dan KPI.</a:t>
            </a:r>
          </a:p>
          <a:p>
            <a:r>
              <a:rPr lang="en-US" b="1" dirty="0" err="1"/>
              <a:t>Bahkan</a:t>
            </a:r>
            <a:r>
              <a:rPr lang="en-US" b="1" dirty="0"/>
              <a:t> </a:t>
            </a:r>
            <a:r>
              <a:rPr lang="en-US" b="1" dirty="0" err="1"/>
              <a:t>bisa</a:t>
            </a:r>
            <a:r>
              <a:rPr lang="en-US" b="1" dirty="0"/>
              <a:t> </a:t>
            </a:r>
            <a:r>
              <a:rPr lang="en-US" b="1" dirty="0" err="1"/>
              <a:t>masuk</a:t>
            </a:r>
            <a:r>
              <a:rPr lang="en-US" b="1" dirty="0"/>
              <a:t> </a:t>
            </a:r>
            <a:r>
              <a:rPr lang="en-US" b="1" dirty="0" err="1"/>
              <a:t>pidana</a:t>
            </a:r>
            <a:r>
              <a:rPr lang="en-US" b="1" dirty="0"/>
              <a:t> </a:t>
            </a:r>
            <a:r>
              <a:rPr lang="en-US" b="1" dirty="0" err="1"/>
              <a:t>tanpa</a:t>
            </a:r>
            <a:r>
              <a:rPr lang="en-US" b="1" dirty="0"/>
              <a:t> </a:t>
            </a:r>
            <a:r>
              <a:rPr lang="en-US" b="1" dirty="0" err="1"/>
              <a:t>lembaga</a:t>
            </a:r>
            <a:r>
              <a:rPr lang="en-US" b="1" dirty="0"/>
              <a:t> pers.</a:t>
            </a:r>
            <a:endParaRPr lang="en-ID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EEC220-B008-F545-D7D4-D3FA6B07D0C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Solusi:</a:t>
            </a:r>
          </a:p>
          <a:p>
            <a:r>
              <a:rPr lang="en-US" b="1" dirty="0" err="1"/>
              <a:t>Sebaiknya</a:t>
            </a:r>
            <a:r>
              <a:rPr lang="en-US" b="1" dirty="0"/>
              <a:t> </a:t>
            </a:r>
            <a:r>
              <a:rPr lang="en-US" b="1" dirty="0" err="1"/>
              <a:t>meminta</a:t>
            </a:r>
            <a:r>
              <a:rPr lang="en-US" b="1" dirty="0"/>
              <a:t> </a:t>
            </a:r>
            <a:r>
              <a:rPr lang="en-US" b="1" dirty="0" err="1"/>
              <a:t>masukan</a:t>
            </a:r>
            <a:r>
              <a:rPr lang="en-US" b="1" dirty="0"/>
              <a:t> </a:t>
            </a:r>
            <a:r>
              <a:rPr lang="en-US" b="1" dirty="0" err="1"/>
              <a:t>dr</a:t>
            </a:r>
            <a:r>
              <a:rPr lang="en-US" b="1" dirty="0"/>
              <a:t> </a:t>
            </a:r>
            <a:r>
              <a:rPr lang="en-US" b="1" dirty="0" err="1"/>
              <a:t>masy</a:t>
            </a:r>
            <a:r>
              <a:rPr lang="en-US" b="1" dirty="0"/>
              <a:t> </a:t>
            </a:r>
            <a:r>
              <a:rPr lang="en-US" b="1" dirty="0" err="1"/>
              <a:t>sipil</a:t>
            </a:r>
            <a:endParaRPr lang="en-US" b="1" dirty="0"/>
          </a:p>
          <a:p>
            <a:r>
              <a:rPr lang="en-US" b="1" dirty="0" err="1"/>
              <a:t>Tugas</a:t>
            </a:r>
            <a:r>
              <a:rPr lang="en-US" b="1" dirty="0"/>
              <a:t> dewan pers </a:t>
            </a:r>
            <a:r>
              <a:rPr lang="en-US" b="1" dirty="0" err="1"/>
              <a:t>menyelesaikan</a:t>
            </a:r>
            <a:r>
              <a:rPr lang="en-US" b="1" dirty="0"/>
              <a:t> </a:t>
            </a:r>
            <a:r>
              <a:rPr lang="en-US" b="1" dirty="0" err="1"/>
              <a:t>ihwal</a:t>
            </a:r>
            <a:r>
              <a:rPr lang="en-US" b="1" dirty="0"/>
              <a:t> </a:t>
            </a:r>
            <a:r>
              <a:rPr lang="en-US" b="1" dirty="0" err="1"/>
              <a:t>sengketa</a:t>
            </a:r>
            <a:r>
              <a:rPr lang="en-US" b="1" dirty="0"/>
              <a:t> </a:t>
            </a:r>
            <a:r>
              <a:rPr lang="en-US" b="1" dirty="0" err="1"/>
              <a:t>jurnalistik</a:t>
            </a:r>
            <a:r>
              <a:rPr lang="en-US" b="1" dirty="0"/>
              <a:t>. </a:t>
            </a:r>
            <a:r>
              <a:rPr lang="en-US" b="1" dirty="0" err="1"/>
              <a:t>Memberi</a:t>
            </a:r>
            <a:r>
              <a:rPr lang="en-US" b="1" dirty="0"/>
              <a:t> </a:t>
            </a:r>
            <a:r>
              <a:rPr lang="en-US" b="1" dirty="0" err="1"/>
              <a:t>pertimbangan</a:t>
            </a:r>
            <a:r>
              <a:rPr lang="en-US" b="1" dirty="0"/>
              <a:t> dan </a:t>
            </a:r>
            <a:r>
              <a:rPr lang="en-US" b="1" dirty="0" err="1"/>
              <a:t>mengupayakan</a:t>
            </a:r>
            <a:r>
              <a:rPr lang="en-US" b="1" dirty="0"/>
              <a:t> </a:t>
            </a:r>
            <a:r>
              <a:rPr lang="en-US" b="1" dirty="0" err="1"/>
              <a:t>penyelesaian</a:t>
            </a:r>
            <a:r>
              <a:rPr lang="en-US" b="1" dirty="0"/>
              <a:t> </a:t>
            </a:r>
            <a:r>
              <a:rPr lang="en-US" b="1" dirty="0" err="1"/>
              <a:t>pengaduan</a:t>
            </a:r>
            <a:r>
              <a:rPr lang="en-US" b="1" dirty="0"/>
              <a:t> </a:t>
            </a:r>
            <a:r>
              <a:rPr lang="en-US" b="1" dirty="0" err="1"/>
              <a:t>masyarakat</a:t>
            </a:r>
            <a:r>
              <a:rPr lang="en-US" b="1" dirty="0"/>
              <a:t> </a:t>
            </a:r>
            <a:r>
              <a:rPr lang="en-US" b="1" dirty="0" err="1"/>
              <a:t>yg</a:t>
            </a:r>
            <a:r>
              <a:rPr lang="en-US" b="1" dirty="0"/>
              <a:t> </a:t>
            </a:r>
            <a:r>
              <a:rPr lang="en-US" b="1" dirty="0" err="1"/>
              <a:t>berhubungan</a:t>
            </a:r>
            <a:r>
              <a:rPr lang="en-US" b="1" dirty="0"/>
              <a:t> </a:t>
            </a:r>
            <a:r>
              <a:rPr lang="en-US" b="1" dirty="0" err="1"/>
              <a:t>pemberitaan</a:t>
            </a:r>
            <a:r>
              <a:rPr lang="en-US" b="1" dirty="0"/>
              <a:t> pers.</a:t>
            </a:r>
          </a:p>
          <a:p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ada</a:t>
            </a:r>
            <a:r>
              <a:rPr lang="en-US" b="1" dirty="0"/>
              <a:t> </a:t>
            </a:r>
            <a:r>
              <a:rPr lang="en-US" b="1" dirty="0" err="1"/>
              <a:t>independensi</a:t>
            </a:r>
            <a:r>
              <a:rPr lang="en-US" b="1" dirty="0"/>
              <a:t> pers, pers </a:t>
            </a:r>
            <a:r>
              <a:rPr lang="en-US" b="1" dirty="0" err="1"/>
              <a:t>menjadi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professional.</a:t>
            </a:r>
          </a:p>
          <a:p>
            <a:r>
              <a:rPr lang="en-US" b="1" dirty="0" err="1"/>
              <a:t>Menyalahi</a:t>
            </a:r>
            <a:r>
              <a:rPr lang="en-US" b="1" dirty="0"/>
              <a:t> </a:t>
            </a:r>
            <a:r>
              <a:rPr lang="en-US" b="1" dirty="0" err="1"/>
              <a:t>putusan</a:t>
            </a:r>
            <a:r>
              <a:rPr lang="en-US" b="1" dirty="0"/>
              <a:t> MK No. 91/PUUXVIII/2020 </a:t>
            </a:r>
            <a:r>
              <a:rPr lang="en-US" b="1" dirty="0" err="1"/>
              <a:t>yg</a:t>
            </a:r>
            <a:r>
              <a:rPr lang="en-US" b="1" dirty="0"/>
              <a:t> </a:t>
            </a:r>
            <a:r>
              <a:rPr lang="en-US" b="1" dirty="0" err="1"/>
              <a:t>sejatinga</a:t>
            </a:r>
            <a:r>
              <a:rPr lang="en-US" b="1" dirty="0"/>
              <a:t> </a:t>
            </a:r>
            <a:r>
              <a:rPr lang="en-US" b="1" dirty="0" err="1"/>
              <a:t>hrs</a:t>
            </a:r>
            <a:r>
              <a:rPr lang="en-US" b="1" dirty="0"/>
              <a:t> </a:t>
            </a:r>
            <a:r>
              <a:rPr lang="en-US" b="1" dirty="0" err="1"/>
              <a:t>melibatkan</a:t>
            </a:r>
            <a:r>
              <a:rPr lang="en-US" b="1" dirty="0"/>
              <a:t> </a:t>
            </a:r>
            <a:r>
              <a:rPr lang="en-US" b="1" dirty="0" err="1"/>
              <a:t>masyarakat</a:t>
            </a:r>
            <a:r>
              <a:rPr lang="en-US" b="1" dirty="0"/>
              <a:t>.</a:t>
            </a:r>
            <a:endParaRPr lang="en-ID" b="1" dirty="0"/>
          </a:p>
        </p:txBody>
      </p:sp>
    </p:spTree>
    <p:extLst>
      <p:ext uri="{BB962C8B-B14F-4D97-AF65-F5344CB8AC3E}">
        <p14:creationId xmlns:p14="http://schemas.microsoft.com/office/powerpoint/2010/main" val="2126455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9A2B6-95AD-3FA3-9F44-9E3E485C7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3F61A-AA50-6DCA-620B-1D0A4393DD2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/>
              <a:t>Demorasi</a:t>
            </a:r>
            <a:r>
              <a:rPr lang="en-US" b="1" dirty="0"/>
              <a:t> </a:t>
            </a:r>
            <a:r>
              <a:rPr lang="en-US" b="1" dirty="0" err="1"/>
              <a:t>harus</a:t>
            </a:r>
            <a:r>
              <a:rPr lang="en-US" b="1" dirty="0"/>
              <a:t> </a:t>
            </a:r>
            <a:r>
              <a:rPr lang="en-US" b="1" dirty="0" err="1"/>
              <a:t>lbh</a:t>
            </a:r>
            <a:r>
              <a:rPr lang="en-US" b="1" dirty="0"/>
              <a:t> </a:t>
            </a:r>
            <a:r>
              <a:rPr lang="en-US" b="1" dirty="0" err="1"/>
              <a:t>baik</a:t>
            </a:r>
            <a:endParaRPr lang="en-US" b="1" dirty="0"/>
          </a:p>
          <a:p>
            <a:r>
              <a:rPr lang="en-US" b="1" dirty="0" err="1"/>
              <a:t>Bedakan</a:t>
            </a:r>
            <a:r>
              <a:rPr lang="en-US" b="1" dirty="0"/>
              <a:t> </a:t>
            </a:r>
            <a:r>
              <a:rPr lang="en-US" b="1" dirty="0" err="1"/>
              <a:t>Aparat</a:t>
            </a:r>
            <a:r>
              <a:rPr lang="en-US" b="1" dirty="0"/>
              <a:t> </a:t>
            </a:r>
            <a:r>
              <a:rPr lang="en-US" b="1" dirty="0" err="1"/>
              <a:t>hukum</a:t>
            </a:r>
            <a:r>
              <a:rPr lang="en-US" b="1" dirty="0"/>
              <a:t> dg </a:t>
            </a:r>
            <a:r>
              <a:rPr lang="en-US" b="1" dirty="0" err="1"/>
              <a:t>Jurnalis</a:t>
            </a:r>
            <a:r>
              <a:rPr lang="en-US" b="1" dirty="0"/>
              <a:t>: </a:t>
            </a:r>
            <a:r>
              <a:rPr lang="en-US" b="1" dirty="0" err="1"/>
              <a:t>Aparat</a:t>
            </a:r>
            <a:r>
              <a:rPr lang="en-US" b="1" dirty="0"/>
              <a:t> </a:t>
            </a:r>
            <a:r>
              <a:rPr lang="en-US" b="1" dirty="0" err="1"/>
              <a:t>hukum</a:t>
            </a:r>
            <a:r>
              <a:rPr lang="en-US" b="1" dirty="0"/>
              <a:t>: </a:t>
            </a:r>
            <a:r>
              <a:rPr lang="en-US" b="1" dirty="0" err="1"/>
              <a:t>menyelidiki</a:t>
            </a:r>
            <a:r>
              <a:rPr lang="en-US" b="1" dirty="0"/>
              <a:t>, </a:t>
            </a:r>
            <a:r>
              <a:rPr lang="en-US" b="1" dirty="0" err="1"/>
              <a:t>menyidik,menersangkakan</a:t>
            </a:r>
            <a:r>
              <a:rPr lang="en-US" b="1" dirty="0"/>
              <a:t>,  </a:t>
            </a:r>
            <a:r>
              <a:rPr lang="en-US" b="1" dirty="0" err="1"/>
              <a:t>menangkap</a:t>
            </a:r>
            <a:r>
              <a:rPr lang="en-US" b="1" dirty="0"/>
              <a:t> </a:t>
            </a:r>
            <a:r>
              <a:rPr lang="en-US" b="1" dirty="0" err="1"/>
              <a:t>dll</a:t>
            </a:r>
            <a:r>
              <a:rPr lang="en-US" b="1" dirty="0"/>
              <a:t>. </a:t>
            </a:r>
            <a:r>
              <a:rPr lang="en-US" b="1" dirty="0" err="1"/>
              <a:t>Jurnalis</a:t>
            </a:r>
            <a:r>
              <a:rPr lang="en-US" b="1" dirty="0"/>
              <a:t> </a:t>
            </a:r>
            <a:r>
              <a:rPr lang="en-US" b="1" dirty="0" err="1"/>
              <a:t>cari</a:t>
            </a:r>
            <a:r>
              <a:rPr lang="en-US" b="1" dirty="0"/>
              <a:t> </a:t>
            </a:r>
            <a:r>
              <a:rPr lang="en-US" b="1" dirty="0" err="1"/>
              <a:t>fakta</a:t>
            </a:r>
            <a:r>
              <a:rPr lang="en-US" b="1" dirty="0"/>
              <a:t>, </a:t>
            </a:r>
            <a:r>
              <a:rPr lang="en-US" b="1" dirty="0" err="1"/>
              <a:t>ssi</a:t>
            </a:r>
            <a:r>
              <a:rPr lang="en-US" b="1" dirty="0"/>
              <a:t> </a:t>
            </a:r>
            <a:r>
              <a:rPr lang="en-US" b="1" dirty="0" err="1"/>
              <a:t>kebutuhan</a:t>
            </a:r>
            <a:r>
              <a:rPr lang="en-US" b="1" dirty="0"/>
              <a:t> </a:t>
            </a:r>
            <a:r>
              <a:rPr lang="en-US" b="1" dirty="0" err="1"/>
              <a:t>publik</a:t>
            </a:r>
            <a:r>
              <a:rPr lang="en-US" b="1" dirty="0"/>
              <a:t>, </a:t>
            </a:r>
            <a:r>
              <a:rPr lang="en-US" b="1" dirty="0" err="1"/>
              <a:t>terkait</a:t>
            </a:r>
            <a:r>
              <a:rPr lang="en-US" b="1" dirty="0"/>
              <a:t> </a:t>
            </a:r>
            <a:r>
              <a:rPr lang="en-US" b="1" dirty="0" err="1"/>
              <a:t>informasi</a:t>
            </a:r>
            <a:r>
              <a:rPr lang="en-US" b="1" dirty="0"/>
              <a:t>, </a:t>
            </a:r>
            <a:r>
              <a:rPr lang="en-US" b="1" dirty="0" err="1"/>
              <a:t>sebagai</a:t>
            </a:r>
            <a:r>
              <a:rPr lang="en-US" b="1" dirty="0"/>
              <a:t> public domain.</a:t>
            </a:r>
          </a:p>
          <a:p>
            <a:r>
              <a:rPr lang="en-US" b="1" dirty="0"/>
              <a:t>UU No. 40  </a:t>
            </a:r>
            <a:r>
              <a:rPr lang="en-US" b="1" dirty="0" err="1"/>
              <a:t>tahun</a:t>
            </a:r>
            <a:r>
              <a:rPr lang="en-US" b="1" dirty="0"/>
              <a:t> 1999 </a:t>
            </a:r>
            <a:r>
              <a:rPr lang="en-US" b="1" dirty="0" err="1"/>
              <a:t>ayat</a:t>
            </a:r>
            <a:r>
              <a:rPr lang="en-US" b="1" dirty="0"/>
              <a:t> 4. </a:t>
            </a:r>
            <a:r>
              <a:rPr lang="en-US" b="1" dirty="0" err="1"/>
              <a:t>yg</a:t>
            </a:r>
            <a:r>
              <a:rPr lang="en-US" b="1" dirty="0"/>
              <a:t> </a:t>
            </a:r>
            <a:r>
              <a:rPr lang="en-US" b="1" dirty="0" err="1"/>
              <a:t>melarang</a:t>
            </a:r>
            <a:r>
              <a:rPr lang="en-US" b="1" dirty="0"/>
              <a:t>  </a:t>
            </a:r>
            <a:r>
              <a:rPr lang="en-US" b="1" dirty="0" err="1"/>
              <a:t>pembreidelan</a:t>
            </a:r>
            <a:r>
              <a:rPr lang="en-US" b="1" dirty="0"/>
              <a:t>, </a:t>
            </a:r>
            <a:r>
              <a:rPr lang="en-US" b="1" dirty="0" err="1"/>
              <a:t>penyensoran</a:t>
            </a:r>
            <a:r>
              <a:rPr lang="en-US" b="1" dirty="0"/>
              <a:t>: </a:t>
            </a:r>
            <a:r>
              <a:rPr lang="en-US" b="1" dirty="0" err="1"/>
              <a:t>Nikmat</a:t>
            </a:r>
            <a:r>
              <a:rPr lang="en-US" b="1" dirty="0"/>
              <a:t> 25 </a:t>
            </a:r>
            <a:r>
              <a:rPr lang="en-US" b="1" dirty="0" err="1"/>
              <a:t>th.</a:t>
            </a:r>
            <a:r>
              <a:rPr lang="en-US" b="1" dirty="0"/>
              <a:t> </a:t>
            </a:r>
            <a:r>
              <a:rPr lang="en-US" b="1" dirty="0" err="1"/>
              <a:t>Hadiah</a:t>
            </a:r>
            <a:r>
              <a:rPr lang="en-US" b="1" dirty="0"/>
              <a:t> </a:t>
            </a:r>
            <a:r>
              <a:rPr lang="en-US" b="1" dirty="0" err="1"/>
              <a:t>besar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publik</a:t>
            </a:r>
            <a:endParaRPr lang="en-ID" b="1" dirty="0"/>
          </a:p>
          <a:p>
            <a:endParaRPr lang="en-US" b="1" dirty="0"/>
          </a:p>
          <a:p>
            <a:r>
              <a:rPr lang="en-US" b="1" dirty="0" err="1"/>
              <a:t>Kelihatannya</a:t>
            </a:r>
            <a:r>
              <a:rPr lang="en-US" b="1" dirty="0"/>
              <a:t>  Upaya </a:t>
            </a:r>
            <a:r>
              <a:rPr lang="en-US" b="1" dirty="0" err="1"/>
              <a:t>pembungkaman</a:t>
            </a:r>
            <a:r>
              <a:rPr lang="en-US" b="1" dirty="0"/>
              <a:t> pers </a:t>
            </a:r>
            <a:r>
              <a:rPr lang="en-US" b="1" dirty="0" err="1"/>
              <a:t>sdh</a:t>
            </a:r>
            <a:r>
              <a:rPr lang="en-US" b="1" dirty="0"/>
              <a:t> 17 </a:t>
            </a:r>
            <a:r>
              <a:rPr lang="en-US" b="1" dirty="0" err="1"/>
              <a:t>th.</a:t>
            </a:r>
            <a:r>
              <a:rPr lang="en-US" b="1" dirty="0"/>
              <a:t>.</a:t>
            </a:r>
            <a:endParaRPr lang="en-ID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7E00EB-7ECC-A3B2-C9FB-762FA7D2F47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2002 </a:t>
            </a:r>
            <a:r>
              <a:rPr lang="en-US" b="1" dirty="0" err="1"/>
              <a:t>atur</a:t>
            </a:r>
            <a:r>
              <a:rPr lang="en-US" b="1" dirty="0"/>
              <a:t> pers</a:t>
            </a:r>
          </a:p>
          <a:p>
            <a:r>
              <a:rPr lang="en-US" b="1" dirty="0"/>
              <a:t>2012 </a:t>
            </a:r>
          </a:p>
          <a:p>
            <a:r>
              <a:rPr lang="en-US" b="1" dirty="0" err="1"/>
              <a:t>Ciptaker</a:t>
            </a:r>
            <a:r>
              <a:rPr lang="en-US" b="1" dirty="0"/>
              <a:t> </a:t>
            </a:r>
            <a:r>
              <a:rPr lang="en-US" b="1" dirty="0" err="1"/>
              <a:t>pasal</a:t>
            </a:r>
            <a:r>
              <a:rPr lang="en-US" b="1" dirty="0"/>
              <a:t> 18, </a:t>
            </a:r>
            <a:r>
              <a:rPr lang="en-US" b="1" dirty="0" err="1"/>
              <a:t>hadap</a:t>
            </a:r>
            <a:r>
              <a:rPr lang="en-US" b="1" dirty="0"/>
              <a:t> </a:t>
            </a:r>
            <a:r>
              <a:rPr lang="en-US" b="1" dirty="0" err="1"/>
              <a:t>baleg</a:t>
            </a:r>
            <a:r>
              <a:rPr lang="en-US" b="1" dirty="0"/>
              <a:t>.</a:t>
            </a:r>
          </a:p>
          <a:p>
            <a:r>
              <a:rPr lang="en-US" b="1" dirty="0"/>
              <a:t>KUHP</a:t>
            </a:r>
          </a:p>
          <a:p>
            <a:r>
              <a:rPr lang="en-US" b="1" dirty="0" err="1"/>
              <a:t>Sekarang</a:t>
            </a:r>
            <a:r>
              <a:rPr lang="en-US" b="1" dirty="0"/>
              <a:t> paling </a:t>
            </a:r>
            <a:r>
              <a:rPr lang="en-US" b="1" dirty="0" err="1"/>
              <a:t>nenusuk</a:t>
            </a:r>
            <a:r>
              <a:rPr lang="en-US" b="1" dirty="0"/>
              <a:t> </a:t>
            </a:r>
            <a:r>
              <a:rPr lang="en-US" b="1" dirty="0" err="1"/>
              <a:t>jantung</a:t>
            </a:r>
            <a:r>
              <a:rPr lang="en-US" b="1" dirty="0"/>
              <a:t> pers.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 err="1"/>
              <a:t>Hentikan</a:t>
            </a:r>
            <a:r>
              <a:rPr lang="en-US" b="1" dirty="0"/>
              <a:t>!!!!!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196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2416F-95D9-24EB-2E66-8BBCB00EF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Kesimpulan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5EBC2-9092-9E74-8FDB-27A4466364F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/>
              <a:t>Perlu</a:t>
            </a:r>
            <a:r>
              <a:rPr lang="en-US" b="1" dirty="0"/>
              <a:t> </a:t>
            </a:r>
            <a:r>
              <a:rPr lang="en-US" b="1" dirty="0" err="1"/>
              <a:t>harmonisasi</a:t>
            </a:r>
            <a:r>
              <a:rPr lang="en-US" b="1" dirty="0"/>
              <a:t> </a:t>
            </a:r>
            <a:r>
              <a:rPr lang="en-US" b="1" dirty="0" err="1"/>
              <a:t>uu</a:t>
            </a:r>
            <a:r>
              <a:rPr lang="en-US" b="1" dirty="0"/>
              <a:t> agar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tumpang</a:t>
            </a:r>
            <a:r>
              <a:rPr lang="en-US" b="1" dirty="0"/>
              <a:t> </a:t>
            </a:r>
            <a:r>
              <a:rPr lang="en-US" b="1" dirty="0" err="1"/>
              <a:t>tindih</a:t>
            </a:r>
            <a:endParaRPr lang="en-US" b="1" dirty="0"/>
          </a:p>
          <a:p>
            <a:r>
              <a:rPr lang="en-US" b="1" dirty="0" err="1"/>
              <a:t>Menghapus</a:t>
            </a:r>
            <a:r>
              <a:rPr lang="en-US" b="1" dirty="0"/>
              <a:t> </a:t>
            </a:r>
            <a:r>
              <a:rPr lang="en-US" b="1" dirty="0" err="1"/>
              <a:t>hal-hal</a:t>
            </a:r>
            <a:r>
              <a:rPr lang="en-US" b="1" dirty="0"/>
              <a:t> yang </a:t>
            </a:r>
            <a:r>
              <a:rPr lang="en-US" b="1" dirty="0" err="1"/>
              <a:t>menyebabkan</a:t>
            </a:r>
            <a:r>
              <a:rPr lang="en-US" b="1" dirty="0"/>
              <a:t> </a:t>
            </a:r>
            <a:r>
              <a:rPr lang="en-US" b="1" dirty="0" err="1"/>
              <a:t>demokrasi</a:t>
            </a:r>
            <a:r>
              <a:rPr lang="en-US" b="1" dirty="0"/>
              <a:t> dan GG </a:t>
            </a:r>
            <a:r>
              <a:rPr lang="en-US" b="1" dirty="0" err="1"/>
              <a:t>rusak</a:t>
            </a:r>
            <a:r>
              <a:rPr lang="en-US" b="1" dirty="0"/>
              <a:t>, agar </a:t>
            </a:r>
            <a:r>
              <a:rPr lang="en-US" b="1" dirty="0" err="1"/>
              <a:t>asas</a:t>
            </a:r>
            <a:r>
              <a:rPr lang="en-US" b="1" dirty="0"/>
              <a:t> </a:t>
            </a:r>
            <a:r>
              <a:rPr lang="en-US" b="1" dirty="0" err="1"/>
              <a:t>keadilan</a:t>
            </a:r>
            <a:r>
              <a:rPr lang="en-US" b="1" dirty="0"/>
              <a:t> </a:t>
            </a:r>
            <a:r>
              <a:rPr lang="en-US" b="1" dirty="0" err="1"/>
              <a:t>bisa</a:t>
            </a:r>
            <a:r>
              <a:rPr lang="en-US" b="1" dirty="0"/>
              <a:t> </a:t>
            </a:r>
            <a:r>
              <a:rPr lang="en-US" b="1" dirty="0" err="1"/>
              <a:t>tegak</a:t>
            </a:r>
            <a:r>
              <a:rPr lang="en-US" b="1" dirty="0"/>
              <a:t>.</a:t>
            </a:r>
          </a:p>
          <a:p>
            <a:r>
              <a:rPr lang="en-US" b="1" dirty="0" err="1"/>
              <a:t>Memperkuat</a:t>
            </a:r>
            <a:r>
              <a:rPr lang="en-US" b="1" dirty="0"/>
              <a:t> checks and balances</a:t>
            </a:r>
          </a:p>
          <a:p>
            <a:r>
              <a:rPr lang="en-US" b="1" dirty="0" err="1"/>
              <a:t>Hindari</a:t>
            </a:r>
            <a:r>
              <a:rPr lang="en-US" b="1" dirty="0"/>
              <a:t> </a:t>
            </a:r>
            <a:r>
              <a:rPr lang="en-US" b="1" dirty="0" err="1"/>
              <a:t>Tumpang</a:t>
            </a:r>
            <a:r>
              <a:rPr lang="en-US" b="1" dirty="0"/>
              <a:t> </a:t>
            </a:r>
            <a:r>
              <a:rPr lang="en-US" b="1" dirty="0" err="1"/>
              <a:t>tindih</a:t>
            </a:r>
            <a:r>
              <a:rPr lang="en-US" b="1" dirty="0"/>
              <a:t> </a:t>
            </a:r>
            <a:r>
              <a:rPr lang="en-US" b="1" dirty="0" err="1"/>
              <a:t>tugas</a:t>
            </a:r>
            <a:r>
              <a:rPr lang="en-US" b="1" dirty="0"/>
              <a:t> KPI dan </a:t>
            </a:r>
            <a:r>
              <a:rPr lang="en-US" b="1" dirty="0" err="1"/>
              <a:t>dan</a:t>
            </a:r>
            <a:r>
              <a:rPr lang="en-US" b="1" dirty="0"/>
              <a:t> dewan Pers.</a:t>
            </a:r>
          </a:p>
          <a:p>
            <a:r>
              <a:rPr lang="en-US" b="1" dirty="0" err="1"/>
              <a:t>Perlu</a:t>
            </a:r>
            <a:r>
              <a:rPr lang="en-US" b="1" dirty="0"/>
              <a:t> </a:t>
            </a:r>
            <a:r>
              <a:rPr lang="en-US" b="1" dirty="0" err="1"/>
              <a:t>kepastian</a:t>
            </a:r>
            <a:r>
              <a:rPr lang="en-US" b="1" dirty="0"/>
              <a:t> </a:t>
            </a:r>
            <a:r>
              <a:rPr lang="en-US" b="1" dirty="0" err="1"/>
              <a:t>hukum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mekanisme</a:t>
            </a:r>
            <a:r>
              <a:rPr lang="en-US" b="1" dirty="0"/>
              <a:t> </a:t>
            </a:r>
            <a:r>
              <a:rPr lang="en-US" b="1" dirty="0" err="1"/>
              <a:t>penyelsaian</a:t>
            </a:r>
            <a:r>
              <a:rPr lang="en-US" b="1" dirty="0"/>
              <a:t> </a:t>
            </a:r>
            <a:r>
              <a:rPr lang="en-US" b="1" dirty="0" err="1"/>
              <a:t>sengketa</a:t>
            </a:r>
            <a:r>
              <a:rPr lang="en-US" b="1" dirty="0"/>
              <a:t>. </a:t>
            </a:r>
            <a:r>
              <a:rPr lang="en-US" b="1" dirty="0" err="1"/>
              <a:t>Penilaian</a:t>
            </a:r>
            <a:r>
              <a:rPr lang="en-US" b="1" dirty="0"/>
              <a:t> KPI </a:t>
            </a:r>
            <a:r>
              <a:rPr lang="en-US" b="1" dirty="0" err="1"/>
              <a:t>bisa</a:t>
            </a:r>
            <a:r>
              <a:rPr lang="en-US" b="1" dirty="0"/>
              <a:t> gak valid.</a:t>
            </a:r>
            <a:endParaRPr lang="en-ID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46C7A2-1D70-E8EC-847E-88138B1034D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Pers </a:t>
            </a:r>
            <a:r>
              <a:rPr lang="en-US" b="1" dirty="0" err="1"/>
              <a:t>harus</a:t>
            </a:r>
            <a:r>
              <a:rPr lang="en-US" b="1" dirty="0"/>
              <a:t> independent, dan professional, agar </a:t>
            </a:r>
            <a:r>
              <a:rPr lang="en-US" b="1" dirty="0" err="1"/>
              <a:t>melahirkan</a:t>
            </a:r>
            <a:r>
              <a:rPr lang="en-US" b="1" dirty="0"/>
              <a:t> </a:t>
            </a:r>
            <a:r>
              <a:rPr lang="en-US" b="1" dirty="0" err="1"/>
              <a:t>karya</a:t>
            </a:r>
            <a:r>
              <a:rPr lang="en-US" b="1" dirty="0"/>
              <a:t> </a:t>
            </a:r>
            <a:r>
              <a:rPr lang="en-US" b="1" dirty="0" err="1"/>
              <a:t>jusrnalitik</a:t>
            </a:r>
            <a:r>
              <a:rPr lang="en-US" b="1" dirty="0"/>
              <a:t> </a:t>
            </a:r>
            <a:r>
              <a:rPr lang="en-US" b="1" dirty="0" err="1"/>
              <a:t>yg</a:t>
            </a:r>
            <a:r>
              <a:rPr lang="en-US" b="1" dirty="0"/>
              <a:t> </a:t>
            </a:r>
            <a:r>
              <a:rPr lang="en-US" b="1" dirty="0" err="1"/>
              <a:t>berkualitas</a:t>
            </a:r>
            <a:r>
              <a:rPr lang="en-US" b="1" dirty="0"/>
              <a:t>, </a:t>
            </a:r>
            <a:r>
              <a:rPr lang="en-US" b="1" dirty="0" err="1"/>
              <a:t>hindari</a:t>
            </a:r>
            <a:r>
              <a:rPr lang="en-US" b="1" dirty="0"/>
              <a:t> </a:t>
            </a:r>
            <a:r>
              <a:rPr lang="en-US" b="1" dirty="0" err="1"/>
              <a:t>hal-hal</a:t>
            </a:r>
            <a:r>
              <a:rPr lang="en-US" b="1" dirty="0"/>
              <a:t> </a:t>
            </a:r>
            <a:r>
              <a:rPr lang="en-US" b="1" dirty="0" err="1"/>
              <a:t>yg</a:t>
            </a:r>
            <a:r>
              <a:rPr lang="en-US" b="1" dirty="0"/>
              <a:t> </a:t>
            </a:r>
            <a:r>
              <a:rPr lang="en-US" b="1" dirty="0" err="1"/>
              <a:t>menyebabkan</a:t>
            </a:r>
            <a:r>
              <a:rPr lang="en-US" b="1" dirty="0"/>
              <a:t> pers </a:t>
            </a:r>
            <a:r>
              <a:rPr lang="en-US" b="1" dirty="0" err="1"/>
              <a:t>yg</a:t>
            </a:r>
            <a:r>
              <a:rPr lang="en-US" b="1" dirty="0"/>
              <a:t> </a:t>
            </a:r>
            <a:r>
              <a:rPr lang="en-US" b="1" dirty="0" err="1"/>
              <a:t>buruk</a:t>
            </a:r>
            <a:r>
              <a:rPr lang="en-US" b="1" dirty="0"/>
              <a:t>.</a:t>
            </a:r>
          </a:p>
          <a:p>
            <a:r>
              <a:rPr lang="en-US" b="1" dirty="0" err="1"/>
              <a:t>Pengekangan</a:t>
            </a:r>
            <a:r>
              <a:rPr lang="en-US" b="1" dirty="0"/>
              <a:t> pers </a:t>
            </a:r>
            <a:r>
              <a:rPr lang="en-US" b="1" dirty="0" err="1"/>
              <a:t>harus</a:t>
            </a:r>
            <a:r>
              <a:rPr lang="en-US" b="1" dirty="0"/>
              <a:t> </a:t>
            </a:r>
            <a:r>
              <a:rPr lang="en-US" b="1" dirty="0" err="1"/>
              <a:t>dihindari</a:t>
            </a:r>
            <a:endParaRPr lang="en-US" b="1" dirty="0"/>
          </a:p>
          <a:p>
            <a:r>
              <a:rPr lang="en-US" b="1" dirty="0" err="1"/>
              <a:t>Perlu</a:t>
            </a:r>
            <a:r>
              <a:rPr lang="en-US" b="1" dirty="0"/>
              <a:t> </a:t>
            </a:r>
            <a:r>
              <a:rPr lang="en-US" b="1" dirty="0" err="1"/>
              <a:t>dikawal</a:t>
            </a:r>
            <a:r>
              <a:rPr lang="en-US" b="1" dirty="0"/>
              <a:t> </a:t>
            </a:r>
            <a:r>
              <a:rPr lang="en-US" b="1" dirty="0" err="1"/>
              <a:t>sebelum</a:t>
            </a:r>
            <a:r>
              <a:rPr lang="en-US" b="1" dirty="0"/>
              <a:t> </a:t>
            </a:r>
            <a:r>
              <a:rPr lang="en-US" b="1" dirty="0" err="1"/>
              <a:t>jadi</a:t>
            </a:r>
            <a:r>
              <a:rPr lang="en-US" b="1" dirty="0"/>
              <a:t> UU. Karena </a:t>
            </a:r>
            <a:r>
              <a:rPr lang="en-US" b="1" dirty="0" err="1"/>
              <a:t>ada</a:t>
            </a:r>
            <a:r>
              <a:rPr lang="en-US" b="1" dirty="0"/>
              <a:t> </a:t>
            </a:r>
            <a:r>
              <a:rPr lang="en-US" b="1" dirty="0" err="1"/>
              <a:t>pasal</a:t>
            </a:r>
            <a:r>
              <a:rPr lang="en-US" b="1" dirty="0"/>
              <a:t> </a:t>
            </a:r>
            <a:r>
              <a:rPr lang="en-US" b="1" dirty="0" err="1"/>
              <a:t>yg</a:t>
            </a:r>
            <a:r>
              <a:rPr lang="en-US" b="1" dirty="0"/>
              <a:t> </a:t>
            </a:r>
            <a:r>
              <a:rPr lang="en-US" b="1" dirty="0" err="1"/>
              <a:t>mencampuri</a:t>
            </a:r>
            <a:r>
              <a:rPr lang="en-US" b="1" dirty="0"/>
              <a:t> </a:t>
            </a:r>
            <a:r>
              <a:rPr lang="en-US" b="1" dirty="0" err="1"/>
              <a:t>urusan</a:t>
            </a:r>
            <a:r>
              <a:rPr lang="en-US" b="1" dirty="0"/>
              <a:t> pers. Ada </a:t>
            </a:r>
            <a:r>
              <a:rPr lang="en-US" b="1" dirty="0" err="1"/>
              <a:t>pasal</a:t>
            </a:r>
            <a:r>
              <a:rPr lang="en-US" b="1" dirty="0"/>
              <a:t> </a:t>
            </a:r>
            <a:r>
              <a:rPr lang="en-US" b="1" dirty="0" err="1"/>
              <a:t>yg</a:t>
            </a:r>
            <a:r>
              <a:rPr lang="en-US" b="1" dirty="0"/>
              <a:t> </a:t>
            </a:r>
            <a:r>
              <a:rPr lang="en-US" b="1" dirty="0" err="1"/>
              <a:t>diselundupkan</a:t>
            </a:r>
            <a:r>
              <a:rPr lang="en-US" b="1" dirty="0"/>
              <a:t>.</a:t>
            </a:r>
          </a:p>
          <a:p>
            <a:r>
              <a:rPr lang="en-US" b="1" dirty="0" err="1"/>
              <a:t>Perlu</a:t>
            </a:r>
            <a:r>
              <a:rPr lang="en-US" b="1" dirty="0"/>
              <a:t> effort agar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bisa</a:t>
            </a:r>
            <a:r>
              <a:rPr lang="en-US" b="1" dirty="0"/>
              <a:t> </a:t>
            </a:r>
            <a:r>
              <a:rPr lang="en-US" b="1" dirty="0" err="1"/>
              <a:t>terbit</a:t>
            </a:r>
            <a:r>
              <a:rPr lang="en-US" b="1" dirty="0"/>
              <a:t> </a:t>
            </a:r>
            <a:r>
              <a:rPr lang="en-US" b="1" dirty="0" err="1"/>
              <a:t>tanpa</a:t>
            </a:r>
            <a:r>
              <a:rPr lang="en-US" b="1" dirty="0"/>
              <a:t> </a:t>
            </a:r>
            <a:r>
              <a:rPr lang="en-US" b="1" dirty="0" err="1"/>
              <a:t>mendengarkan</a:t>
            </a:r>
            <a:r>
              <a:rPr lang="en-US" b="1" dirty="0"/>
              <a:t> </a:t>
            </a:r>
            <a:r>
              <a:rPr lang="en-US" b="1" dirty="0" err="1"/>
              <a:t>suara</a:t>
            </a:r>
            <a:r>
              <a:rPr lang="en-US" b="1" dirty="0"/>
              <a:t> public, </a:t>
            </a:r>
            <a:r>
              <a:rPr lang="en-US" b="1" dirty="0" err="1"/>
              <a:t>karena</a:t>
            </a:r>
            <a:r>
              <a:rPr lang="en-US" b="1" dirty="0"/>
              <a:t> bl </a:t>
            </a:r>
            <a:r>
              <a:rPr lang="en-US" b="1" dirty="0" err="1"/>
              <a:t>sdh</a:t>
            </a:r>
            <a:r>
              <a:rPr lang="en-US" b="1" dirty="0"/>
              <a:t> </a:t>
            </a:r>
            <a:r>
              <a:rPr lang="en-US" b="1" dirty="0" err="1"/>
              <a:t>terbit</a:t>
            </a:r>
            <a:r>
              <a:rPr lang="en-US" b="1" dirty="0"/>
              <a:t> </a:t>
            </a:r>
            <a:r>
              <a:rPr lang="en-US" b="1" dirty="0" err="1"/>
              <a:t>ya</a:t>
            </a:r>
            <a:r>
              <a:rPr lang="en-US" b="1" dirty="0"/>
              <a:t> </a:t>
            </a:r>
            <a:r>
              <a:rPr lang="en-US" b="1" dirty="0" err="1"/>
              <a:t>sdh</a:t>
            </a:r>
            <a:r>
              <a:rPr lang="en-US" b="1" dirty="0"/>
              <a:t> </a:t>
            </a:r>
            <a:r>
              <a:rPr lang="en-US" b="1" dirty="0" err="1"/>
              <a:t>terlanjur</a:t>
            </a:r>
            <a:r>
              <a:rPr lang="en-US" b="1" dirty="0"/>
              <a:t>. Bisa </a:t>
            </a:r>
            <a:r>
              <a:rPr lang="en-US" b="1" dirty="0" err="1"/>
              <a:t>belaku</a:t>
            </a:r>
            <a:r>
              <a:rPr lang="en-US" b="1" dirty="0"/>
              <a:t> lama </a:t>
            </a:r>
            <a:r>
              <a:rPr lang="en-US" b="1" dirty="0" err="1"/>
              <a:t>sep</a:t>
            </a:r>
            <a:r>
              <a:rPr lang="en-US" b="1" dirty="0"/>
              <a:t> era </a:t>
            </a:r>
            <a:r>
              <a:rPr lang="en-US" b="1" dirty="0" err="1"/>
              <a:t>demokrasi</a:t>
            </a:r>
            <a:r>
              <a:rPr lang="en-US" b="1" dirty="0"/>
              <a:t> </a:t>
            </a:r>
            <a:r>
              <a:rPr lang="en-US" b="1" dirty="0" err="1"/>
              <a:t>terpimpin</a:t>
            </a:r>
            <a:r>
              <a:rPr lang="en-US" b="1" dirty="0"/>
              <a:t>, </a:t>
            </a:r>
            <a:r>
              <a:rPr lang="en-US" b="1" dirty="0" err="1"/>
              <a:t>Orba</a:t>
            </a:r>
            <a:r>
              <a:rPr lang="en-US" b="1" dirty="0"/>
              <a:t>, ITE, </a:t>
            </a:r>
            <a:r>
              <a:rPr lang="en-US" b="1" dirty="0" err="1"/>
              <a:t>tambah</a:t>
            </a:r>
            <a:r>
              <a:rPr lang="en-US" b="1" dirty="0"/>
              <a:t> </a:t>
            </a:r>
            <a:r>
              <a:rPr lang="en-US" b="1" dirty="0" err="1"/>
              <a:t>gelap</a:t>
            </a:r>
            <a:r>
              <a:rPr lang="en-US" b="1" dirty="0"/>
              <a:t> </a:t>
            </a:r>
            <a:r>
              <a:rPr lang="en-US" b="1" dirty="0" err="1"/>
              <a:t>gulita</a:t>
            </a:r>
            <a:r>
              <a:rPr lang="en-US" b="1" dirty="0"/>
              <a:t> negeri </a:t>
            </a:r>
            <a:r>
              <a:rPr lang="en-US" b="1" dirty="0" err="1"/>
              <a:t>ini</a:t>
            </a:r>
            <a:r>
              <a:rPr lang="en-US" b="1" dirty="0"/>
              <a:t>.</a:t>
            </a:r>
            <a:endParaRPr lang="en-ID" b="1" dirty="0"/>
          </a:p>
        </p:txBody>
      </p:sp>
    </p:spTree>
    <p:extLst>
      <p:ext uri="{BB962C8B-B14F-4D97-AF65-F5344CB8AC3E}">
        <p14:creationId xmlns:p14="http://schemas.microsoft.com/office/powerpoint/2010/main" val="2306705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8A239-BFF8-B58E-7955-D4D979D053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1763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UNDANG-UNDANG PENYIARAN YANG BERMASALAH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FBD3B9-6BA0-4816-0479-43EA8A486D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36850"/>
            <a:ext cx="9144000" cy="2520950"/>
          </a:xfrm>
        </p:spPr>
        <p:txBody>
          <a:bodyPr>
            <a:noAutofit/>
          </a:bodyPr>
          <a:lstStyle/>
          <a:p>
            <a:pPr marL="361950" indent="-361950" algn="l"/>
            <a:r>
              <a:rPr lang="en-US" sz="1800" dirty="0">
                <a:solidFill>
                  <a:schemeClr val="bg1"/>
                </a:solidFill>
              </a:rPr>
              <a:t>PASAL 50 AYAT 2, yang </a:t>
            </a:r>
            <a:r>
              <a:rPr lang="en-US" sz="1800" dirty="0" err="1">
                <a:solidFill>
                  <a:schemeClr val="bg1"/>
                </a:solidFill>
              </a:rPr>
              <a:t>berpotensi</a:t>
            </a:r>
            <a:r>
              <a:rPr lang="en-US" sz="1800" dirty="0">
                <a:solidFill>
                  <a:schemeClr val="bg1"/>
                </a:solidFill>
              </a:rPr>
              <a:t>:</a:t>
            </a:r>
          </a:p>
          <a:p>
            <a:pPr algn="l">
              <a:tabLst>
                <a:tab pos="361950" algn="l"/>
              </a:tabLst>
            </a:pPr>
            <a:r>
              <a:rPr lang="en-US" sz="1800" dirty="0">
                <a:solidFill>
                  <a:schemeClr val="bg1"/>
                </a:solidFill>
              </a:rPr>
              <a:t>1. 	</a:t>
            </a:r>
            <a:r>
              <a:rPr lang="en-US" sz="1800" dirty="0" err="1">
                <a:solidFill>
                  <a:schemeClr val="bg1"/>
                </a:solidFill>
              </a:rPr>
              <a:t>Mengancam</a:t>
            </a:r>
            <a:r>
              <a:rPr lang="en-US" sz="1800" dirty="0">
                <a:solidFill>
                  <a:schemeClr val="bg1"/>
                </a:solidFill>
              </a:rPr>
              <a:t> Pers.</a:t>
            </a:r>
          </a:p>
          <a:p>
            <a:pPr algn="l">
              <a:tabLst>
                <a:tab pos="361950" algn="l"/>
              </a:tabLst>
            </a:pPr>
            <a:r>
              <a:rPr lang="en-US" sz="1800" dirty="0">
                <a:solidFill>
                  <a:schemeClr val="bg1"/>
                </a:solidFill>
              </a:rPr>
              <a:t>2. 	</a:t>
            </a:r>
            <a:r>
              <a:rPr lang="en-US" sz="1800" dirty="0" err="1">
                <a:solidFill>
                  <a:schemeClr val="bg1"/>
                </a:solidFill>
              </a:rPr>
              <a:t>Mudah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bagi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pemerintah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untuk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membatasi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karya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jurnalistik</a:t>
            </a:r>
            <a:r>
              <a:rPr lang="en-US" sz="1800" dirty="0">
                <a:solidFill>
                  <a:schemeClr val="bg1"/>
                </a:solidFill>
              </a:rPr>
              <a:t>. </a:t>
            </a:r>
            <a:r>
              <a:rPr lang="en-US" sz="1800" dirty="0" err="1">
                <a:solidFill>
                  <a:schemeClr val="bg1"/>
                </a:solidFill>
              </a:rPr>
              <a:t>Mengancam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kebebasan</a:t>
            </a:r>
            <a:r>
              <a:rPr lang="en-US" sz="1800" dirty="0">
                <a:solidFill>
                  <a:schemeClr val="bg1"/>
                </a:solidFill>
              </a:rPr>
              <a:t> pers.</a:t>
            </a:r>
          </a:p>
          <a:p>
            <a:pPr algn="l">
              <a:tabLst>
                <a:tab pos="361950" algn="l"/>
              </a:tabLst>
            </a:pPr>
            <a:r>
              <a:rPr lang="en-US" sz="1800" dirty="0">
                <a:solidFill>
                  <a:schemeClr val="bg1"/>
                </a:solidFill>
              </a:rPr>
              <a:t>3. 	</a:t>
            </a:r>
            <a:r>
              <a:rPr lang="en-US" sz="1800" dirty="0" err="1">
                <a:solidFill>
                  <a:schemeClr val="bg1"/>
                </a:solidFill>
              </a:rPr>
              <a:t>Memperkuat</a:t>
            </a:r>
            <a:r>
              <a:rPr lang="en-US" sz="1800" dirty="0">
                <a:solidFill>
                  <a:schemeClr val="bg1"/>
                </a:solidFill>
              </a:rPr>
              <a:t> UU ITE, </a:t>
            </a:r>
            <a:r>
              <a:rPr lang="en-US" sz="1800" dirty="0" err="1">
                <a:solidFill>
                  <a:schemeClr val="bg1"/>
                </a:solidFill>
              </a:rPr>
              <a:t>mengurangi</a:t>
            </a:r>
            <a:r>
              <a:rPr lang="en-US" sz="1800" dirty="0">
                <a:solidFill>
                  <a:schemeClr val="bg1"/>
                </a:solidFill>
              </a:rPr>
              <a:t>/</a:t>
            </a:r>
            <a:r>
              <a:rPr lang="en-US" sz="1800" dirty="0" err="1">
                <a:solidFill>
                  <a:schemeClr val="bg1"/>
                </a:solidFill>
              </a:rPr>
              <a:t>melemahkan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demokrasi</a:t>
            </a:r>
            <a:r>
              <a:rPr lang="en-US" sz="1800" dirty="0">
                <a:solidFill>
                  <a:schemeClr val="bg1"/>
                </a:solidFill>
              </a:rPr>
              <a:t>;</a:t>
            </a:r>
          </a:p>
          <a:p>
            <a:pPr algn="l">
              <a:tabLst>
                <a:tab pos="361950" algn="l"/>
              </a:tabLst>
            </a:pPr>
            <a:r>
              <a:rPr lang="en-US" sz="1800" dirty="0">
                <a:solidFill>
                  <a:schemeClr val="bg1"/>
                </a:solidFill>
              </a:rPr>
              <a:t>4. 	DAPAT </a:t>
            </a:r>
            <a:r>
              <a:rPr lang="en-US" sz="1800" dirty="0" err="1">
                <a:solidFill>
                  <a:schemeClr val="bg1"/>
                </a:solidFill>
              </a:rPr>
              <a:t>melakukan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persekusi</a:t>
            </a:r>
            <a:r>
              <a:rPr lang="en-US" sz="1800" dirty="0">
                <a:solidFill>
                  <a:schemeClr val="bg1"/>
                </a:solidFill>
              </a:rPr>
              <a:t> TERHDAP INSAN PERS.</a:t>
            </a:r>
          </a:p>
          <a:p>
            <a:pPr algn="l">
              <a:tabLst>
                <a:tab pos="361950" algn="l"/>
              </a:tabLst>
            </a:pPr>
            <a:r>
              <a:rPr lang="en-US" sz="1800" dirty="0">
                <a:solidFill>
                  <a:schemeClr val="bg1"/>
                </a:solidFill>
              </a:rPr>
              <a:t>5. 	</a:t>
            </a:r>
            <a:r>
              <a:rPr lang="en-US" sz="1800" dirty="0" err="1">
                <a:solidFill>
                  <a:schemeClr val="bg1"/>
                </a:solidFill>
              </a:rPr>
              <a:t>BerTEntangan</a:t>
            </a:r>
            <a:r>
              <a:rPr lang="en-US" sz="1800" dirty="0">
                <a:solidFill>
                  <a:schemeClr val="bg1"/>
                </a:solidFill>
              </a:rPr>
              <a:t> DG UU No. 40 </a:t>
            </a:r>
            <a:r>
              <a:rPr lang="en-US" sz="1800" dirty="0" err="1">
                <a:solidFill>
                  <a:schemeClr val="bg1"/>
                </a:solidFill>
              </a:rPr>
              <a:t>Tahun</a:t>
            </a:r>
            <a:r>
              <a:rPr lang="en-US" sz="1800" dirty="0">
                <a:solidFill>
                  <a:schemeClr val="bg1"/>
                </a:solidFill>
              </a:rPr>
              <a:t> 1999</a:t>
            </a:r>
            <a:endParaRPr lang="en-ID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239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EE040-EE3D-5D63-9420-050AE9A7A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Lima Kali </a:t>
            </a:r>
            <a:r>
              <a:rPr lang="en-US" dirty="0" err="1"/>
              <a:t>Perubahan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B379C-EA8E-7371-55BA-F1042A291AC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Isi UU </a:t>
            </a:r>
            <a:r>
              <a:rPr lang="en-US" b="1" dirty="0" err="1"/>
              <a:t>pemilu</a:t>
            </a:r>
            <a:endParaRPr lang="en-US" b="1" dirty="0"/>
          </a:p>
          <a:p>
            <a:r>
              <a:rPr lang="en-US" b="1" dirty="0" err="1"/>
              <a:t>Peraturan</a:t>
            </a:r>
            <a:r>
              <a:rPr lang="en-US" b="1" dirty="0"/>
              <a:t> KPU</a:t>
            </a:r>
          </a:p>
          <a:p>
            <a:r>
              <a:rPr lang="en-US" b="1" dirty="0"/>
              <a:t>Pasal UU </a:t>
            </a:r>
            <a:r>
              <a:rPr lang="en-US" b="1" dirty="0" err="1"/>
              <a:t>Ciptaker</a:t>
            </a:r>
            <a:endParaRPr lang="en-US" b="1" dirty="0"/>
          </a:p>
          <a:p>
            <a:r>
              <a:rPr lang="en-US" b="1" dirty="0"/>
              <a:t>KUHP</a:t>
            </a:r>
          </a:p>
          <a:p>
            <a:r>
              <a:rPr lang="en-US" b="1" dirty="0"/>
              <a:t>RUU </a:t>
            </a:r>
            <a:r>
              <a:rPr lang="en-US" b="1" dirty="0" err="1"/>
              <a:t>penyiaran</a:t>
            </a:r>
            <a:r>
              <a:rPr lang="en-US" b="1" dirty="0"/>
              <a:t>. </a:t>
            </a:r>
            <a:r>
              <a:rPr lang="en-US" b="1" dirty="0" err="1"/>
              <a:t>Alasan</a:t>
            </a:r>
            <a:r>
              <a:rPr lang="en-US" b="1" dirty="0"/>
              <a:t>: </a:t>
            </a:r>
            <a:r>
              <a:rPr lang="en-US" b="1" dirty="0" err="1"/>
              <a:t>karena</a:t>
            </a:r>
            <a:r>
              <a:rPr lang="en-US" b="1" dirty="0"/>
              <a:t> out of date (RUU 2002), </a:t>
            </a:r>
            <a:r>
              <a:rPr lang="en-US" b="1" dirty="0" err="1"/>
              <a:t>kita</a:t>
            </a:r>
            <a:r>
              <a:rPr lang="en-US" b="1" dirty="0"/>
              <a:t> </a:t>
            </a:r>
            <a:r>
              <a:rPr lang="en-US" b="1" dirty="0" err="1"/>
              <a:t>sekarang</a:t>
            </a:r>
            <a:r>
              <a:rPr lang="en-US" b="1" dirty="0"/>
              <a:t> </a:t>
            </a:r>
            <a:r>
              <a:rPr lang="en-US" b="1" dirty="0" err="1"/>
              <a:t>sdh</a:t>
            </a:r>
            <a:r>
              <a:rPr lang="en-US" b="1" dirty="0"/>
              <a:t> </a:t>
            </a:r>
            <a:r>
              <a:rPr lang="en-US" b="1" dirty="0" err="1"/>
              <a:t>lbh</a:t>
            </a:r>
            <a:r>
              <a:rPr lang="en-US" b="1" dirty="0"/>
              <a:t> </a:t>
            </a:r>
            <a:r>
              <a:rPr lang="en-US" b="1" dirty="0" err="1"/>
              <a:t>maju</a:t>
            </a:r>
            <a:r>
              <a:rPr lang="en-US" b="1" dirty="0"/>
              <a:t>, </a:t>
            </a:r>
            <a:r>
              <a:rPr lang="en-US" b="1" dirty="0" err="1"/>
              <a:t>katanya</a:t>
            </a:r>
            <a:r>
              <a:rPr lang="en-US" b="1" dirty="0"/>
              <a:t>.</a:t>
            </a:r>
          </a:p>
          <a:p>
            <a:endParaRPr lang="en-US" b="1" dirty="0"/>
          </a:p>
          <a:p>
            <a:r>
              <a:rPr lang="en-US" b="1" dirty="0" err="1"/>
              <a:t>Padahal</a:t>
            </a:r>
            <a:r>
              <a:rPr lang="en-US" b="1" dirty="0"/>
              <a:t>: KPI </a:t>
            </a:r>
            <a:r>
              <a:rPr lang="en-US" b="1" dirty="0" err="1"/>
              <a:t>selama</a:t>
            </a:r>
            <a:r>
              <a:rPr lang="en-US" b="1" dirty="0"/>
              <a:t> </a:t>
            </a:r>
            <a:r>
              <a:rPr lang="en-US" b="1" dirty="0" err="1"/>
              <a:t>ini</a:t>
            </a:r>
            <a:r>
              <a:rPr lang="en-US" b="1" dirty="0"/>
              <a:t> </a:t>
            </a:r>
            <a:r>
              <a:rPr lang="en-US" b="1" dirty="0" err="1"/>
              <a:t>sdh</a:t>
            </a:r>
            <a:r>
              <a:rPr lang="en-US" b="1" dirty="0"/>
              <a:t> </a:t>
            </a:r>
            <a:r>
              <a:rPr lang="en-US" b="1" dirty="0" err="1"/>
              <a:t>bekerja</a:t>
            </a:r>
            <a:r>
              <a:rPr lang="en-US" b="1" dirty="0"/>
              <a:t> </a:t>
            </a:r>
            <a:r>
              <a:rPr lang="en-US" b="1" dirty="0" err="1"/>
              <a:t>berdasarkan</a:t>
            </a:r>
            <a:r>
              <a:rPr lang="en-US" b="1" dirty="0"/>
              <a:t> </a:t>
            </a:r>
            <a:r>
              <a:rPr lang="en-US" b="1" dirty="0" err="1"/>
              <a:t>Pedoman</a:t>
            </a:r>
            <a:r>
              <a:rPr lang="en-US" b="1" dirty="0"/>
              <a:t> </a:t>
            </a:r>
            <a:r>
              <a:rPr lang="en-US" b="1" dirty="0" err="1"/>
              <a:t>Perilaku</a:t>
            </a:r>
            <a:r>
              <a:rPr lang="en-US" b="1" dirty="0"/>
              <a:t> </a:t>
            </a:r>
            <a:r>
              <a:rPr lang="en-US" b="1" dirty="0" err="1"/>
              <a:t>Penyiaran</a:t>
            </a:r>
            <a:r>
              <a:rPr lang="en-US" b="1" dirty="0"/>
              <a:t> dan </a:t>
            </a:r>
            <a:r>
              <a:rPr lang="en-US" b="1" dirty="0" err="1"/>
              <a:t>Standar</a:t>
            </a:r>
            <a:r>
              <a:rPr lang="en-US" b="1" dirty="0"/>
              <a:t> Program </a:t>
            </a:r>
            <a:r>
              <a:rPr lang="en-US" b="1" dirty="0" err="1"/>
              <a:t>Siaran</a:t>
            </a:r>
            <a:r>
              <a:rPr lang="en-US" b="1" dirty="0"/>
              <a:t> (P3SPS).</a:t>
            </a:r>
          </a:p>
          <a:p>
            <a:endParaRPr lang="en-ID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5CE8AD-ABD8-D2E5-C24B-D587A3FD433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/>
              <a:t>Semua</a:t>
            </a:r>
            <a:r>
              <a:rPr lang="en-US" b="1" dirty="0"/>
              <a:t> </a:t>
            </a:r>
            <a:r>
              <a:rPr lang="en-US" b="1" dirty="0" err="1"/>
              <a:t>mengekang</a:t>
            </a:r>
            <a:r>
              <a:rPr lang="en-US" b="1" dirty="0"/>
              <a:t> </a:t>
            </a:r>
            <a:r>
              <a:rPr lang="en-US" b="1" dirty="0" err="1"/>
              <a:t>kemerdekaan</a:t>
            </a:r>
            <a:r>
              <a:rPr lang="en-US" b="1" dirty="0"/>
              <a:t> pers</a:t>
            </a:r>
          </a:p>
          <a:p>
            <a:r>
              <a:rPr lang="en-US" b="1" dirty="0" err="1"/>
              <a:t>Asas</a:t>
            </a:r>
            <a:r>
              <a:rPr lang="en-US" b="1" dirty="0"/>
              <a:t> </a:t>
            </a:r>
            <a:r>
              <a:rPr lang="en-US" b="1" dirty="0" err="1"/>
              <a:t>keadilan</a:t>
            </a:r>
            <a:r>
              <a:rPr lang="en-US" b="1" dirty="0"/>
              <a:t> </a:t>
            </a:r>
            <a:r>
              <a:rPr lang="en-US" b="1" dirty="0" err="1"/>
              <a:t>tercederai</a:t>
            </a:r>
            <a:r>
              <a:rPr lang="en-US" b="1" dirty="0"/>
              <a:t>.</a:t>
            </a:r>
          </a:p>
          <a:p>
            <a:r>
              <a:rPr lang="en-US" b="1" dirty="0" err="1"/>
              <a:t>Perlu</a:t>
            </a:r>
            <a:r>
              <a:rPr lang="en-US" b="1" dirty="0"/>
              <a:t> </a:t>
            </a:r>
            <a:r>
              <a:rPr lang="en-US" b="1" dirty="0" err="1"/>
              <a:t>dicabut</a:t>
            </a:r>
            <a:r>
              <a:rPr lang="en-US" b="1" dirty="0"/>
              <a:t> </a:t>
            </a:r>
            <a:r>
              <a:rPr lang="en-US" b="1" dirty="0" err="1"/>
              <a:t>karena</a:t>
            </a:r>
            <a:r>
              <a:rPr lang="en-US" b="1" dirty="0"/>
              <a:t> </a:t>
            </a:r>
            <a:r>
              <a:rPr lang="en-US" b="1" dirty="0" err="1"/>
              <a:t>merugikan</a:t>
            </a:r>
            <a:r>
              <a:rPr lang="en-US" b="1" dirty="0"/>
              <a:t> </a:t>
            </a:r>
            <a:r>
              <a:rPr lang="en-US" b="1" dirty="0" err="1"/>
              <a:t>publik</a:t>
            </a:r>
            <a:r>
              <a:rPr lang="en-US" b="1" dirty="0"/>
              <a:t>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luas</a:t>
            </a:r>
            <a:r>
              <a:rPr lang="en-US" b="1" dirty="0"/>
              <a:t>, dan </a:t>
            </a:r>
            <a:r>
              <a:rPr lang="en-US" b="1" dirty="0" err="1"/>
              <a:t>seharsunya</a:t>
            </a:r>
            <a:r>
              <a:rPr lang="en-US" b="1" dirty="0"/>
              <a:t> </a:t>
            </a:r>
            <a:r>
              <a:rPr lang="en-US" b="1" dirty="0" err="1"/>
              <a:t>kembali</a:t>
            </a:r>
            <a:r>
              <a:rPr lang="en-US" b="1" dirty="0"/>
              <a:t> </a:t>
            </a:r>
            <a:r>
              <a:rPr lang="en-US" b="1" dirty="0" err="1"/>
              <a:t>disusun</a:t>
            </a:r>
            <a:r>
              <a:rPr lang="en-US" b="1" dirty="0"/>
              <a:t> </a:t>
            </a:r>
            <a:r>
              <a:rPr lang="en-US" b="1" dirty="0" err="1"/>
              <a:t>ulang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awal</a:t>
            </a:r>
            <a:r>
              <a:rPr lang="en-US" b="1" dirty="0"/>
              <a:t> dg </a:t>
            </a:r>
            <a:r>
              <a:rPr lang="en-US" b="1" dirty="0" err="1"/>
              <a:t>melibatkan</a:t>
            </a:r>
            <a:r>
              <a:rPr lang="en-US" b="1" dirty="0"/>
              <a:t> </a:t>
            </a:r>
            <a:r>
              <a:rPr lang="en-US" b="1" dirty="0" err="1"/>
              <a:t>pihak-pihak</a:t>
            </a:r>
            <a:r>
              <a:rPr lang="en-US" b="1" dirty="0"/>
              <a:t> </a:t>
            </a:r>
            <a:r>
              <a:rPr lang="en-US" b="1" dirty="0" err="1"/>
              <a:t>yg</a:t>
            </a:r>
            <a:r>
              <a:rPr lang="en-US" b="1" dirty="0"/>
              <a:t> </a:t>
            </a:r>
            <a:r>
              <a:rPr lang="en-US" b="1" dirty="0" err="1"/>
              <a:t>berkepentingan</a:t>
            </a:r>
            <a:r>
              <a:rPr lang="en-US" b="1" dirty="0"/>
              <a:t>.</a:t>
            </a:r>
          </a:p>
          <a:p>
            <a:r>
              <a:rPr lang="en-ID" b="1" dirty="0" err="1"/>
              <a:t>Dibuat</a:t>
            </a:r>
            <a:r>
              <a:rPr lang="en-ID" b="1" dirty="0"/>
              <a:t> oleh </a:t>
            </a:r>
            <a:r>
              <a:rPr lang="en-ID" b="1" dirty="0" err="1"/>
              <a:t>lembaga</a:t>
            </a:r>
            <a:r>
              <a:rPr lang="en-ID" b="1" dirty="0"/>
              <a:t> </a:t>
            </a:r>
            <a:r>
              <a:rPr lang="en-ID" b="1" dirty="0" err="1"/>
              <a:t>yg</a:t>
            </a:r>
            <a:r>
              <a:rPr lang="en-ID" b="1" dirty="0"/>
              <a:t> </a:t>
            </a:r>
            <a:r>
              <a:rPr lang="en-ID" b="1" dirty="0" err="1"/>
              <a:t>tidak</a:t>
            </a:r>
            <a:r>
              <a:rPr lang="en-ID" b="1" dirty="0"/>
              <a:t> punya </a:t>
            </a:r>
            <a:r>
              <a:rPr lang="en-ID" b="1" dirty="0" err="1"/>
              <a:t>mandat</a:t>
            </a:r>
            <a:r>
              <a:rPr lang="en-ID" b="1" dirty="0"/>
              <a:t> </a:t>
            </a:r>
            <a:r>
              <a:rPr lang="en-ID" b="1" dirty="0" err="1"/>
              <a:t>penilaian</a:t>
            </a:r>
            <a:r>
              <a:rPr lang="en-ID" b="1" dirty="0"/>
              <a:t> </a:t>
            </a:r>
            <a:r>
              <a:rPr lang="en-ID" b="1" dirty="0" err="1"/>
              <a:t>etik</a:t>
            </a:r>
            <a:r>
              <a:rPr lang="en-ID" b="1" dirty="0"/>
              <a:t>, </a:t>
            </a:r>
            <a:r>
              <a:rPr lang="en-ID" b="1" dirty="0" err="1"/>
              <a:t>tdk</a:t>
            </a:r>
            <a:r>
              <a:rPr lang="en-ID" b="1" dirty="0"/>
              <a:t> </a:t>
            </a:r>
            <a:r>
              <a:rPr lang="en-ID" b="1" dirty="0" err="1"/>
              <a:t>ssi</a:t>
            </a:r>
            <a:r>
              <a:rPr lang="en-ID" b="1" dirty="0"/>
              <a:t> UU </a:t>
            </a:r>
            <a:r>
              <a:rPr lang="en-ID" b="1" dirty="0" err="1"/>
              <a:t>Pers</a:t>
            </a:r>
            <a:r>
              <a:rPr lang="en-ID" b="1" dirty="0"/>
              <a:t> </a:t>
            </a:r>
            <a:r>
              <a:rPr lang="en-ID" b="1" dirty="0" err="1"/>
              <a:t>pasal</a:t>
            </a:r>
            <a:r>
              <a:rPr lang="en-ID" b="1" dirty="0"/>
              <a:t> 40, </a:t>
            </a:r>
            <a:r>
              <a:rPr lang="en-ID" b="1" dirty="0" err="1"/>
              <a:t>th</a:t>
            </a:r>
            <a:r>
              <a:rPr lang="en-ID" b="1" dirty="0"/>
              <a:t> 1999 (</a:t>
            </a:r>
            <a:r>
              <a:rPr lang="en-ID" b="1" dirty="0" err="1"/>
              <a:t>yg</a:t>
            </a:r>
            <a:r>
              <a:rPr lang="en-ID" b="1" dirty="0"/>
              <a:t> </a:t>
            </a:r>
            <a:r>
              <a:rPr lang="en-ID" b="1" dirty="0" err="1"/>
              <a:t>tidak</a:t>
            </a:r>
            <a:r>
              <a:rPr lang="en-ID" b="1" dirty="0"/>
              <a:t> </a:t>
            </a:r>
            <a:r>
              <a:rPr lang="en-ID" b="1" dirty="0" err="1"/>
              <a:t>mengenal</a:t>
            </a:r>
            <a:r>
              <a:rPr lang="en-ID" b="1" dirty="0"/>
              <a:t> </a:t>
            </a:r>
            <a:r>
              <a:rPr lang="en-ID" b="1" dirty="0" err="1"/>
              <a:t>penyensoran</a:t>
            </a:r>
            <a:r>
              <a:rPr lang="en-ID" b="1" dirty="0"/>
              <a:t>, </a:t>
            </a:r>
            <a:r>
              <a:rPr lang="en-ID" b="1" dirty="0" err="1"/>
              <a:t>pembreidelan</a:t>
            </a:r>
            <a:r>
              <a:rPr lang="en-ID" b="1" dirty="0"/>
              <a:t>, </a:t>
            </a:r>
            <a:r>
              <a:rPr lang="en-ID" b="1" dirty="0" err="1"/>
              <a:t>penutupan</a:t>
            </a:r>
            <a:r>
              <a:rPr lang="en-ID" b="1" dirty="0"/>
              <a:t>, </a:t>
            </a:r>
            <a:r>
              <a:rPr lang="en-ID" b="1" dirty="0" err="1"/>
              <a:t>pelarangan</a:t>
            </a:r>
            <a:r>
              <a:rPr lang="en-ID" b="1" dirty="0"/>
              <a:t>, </a:t>
            </a:r>
            <a:r>
              <a:rPr lang="en-ID" b="1" dirty="0" err="1"/>
              <a:t>penangakapan</a:t>
            </a:r>
            <a:r>
              <a:rPr lang="en-ID" b="1" dirty="0"/>
              <a:t>. </a:t>
            </a:r>
            <a:r>
              <a:rPr lang="en-ID" b="1" dirty="0" err="1"/>
              <a:t>Ini</a:t>
            </a:r>
            <a:r>
              <a:rPr lang="en-ID" b="1" dirty="0"/>
              <a:t> model </a:t>
            </a:r>
            <a:r>
              <a:rPr lang="en-ID" b="1" dirty="0" err="1"/>
              <a:t>kuat</a:t>
            </a:r>
            <a:r>
              <a:rPr lang="en-ID" b="1" dirty="0"/>
              <a:t> </a:t>
            </a:r>
            <a:r>
              <a:rPr lang="en-ID" b="1" dirty="0" err="1"/>
              <a:t>untuk</a:t>
            </a:r>
            <a:r>
              <a:rPr lang="en-ID" b="1" dirty="0"/>
              <a:t> </a:t>
            </a:r>
            <a:r>
              <a:rPr lang="en-ID" b="1" dirty="0" err="1"/>
              <a:t>bangsa</a:t>
            </a:r>
            <a:r>
              <a:rPr lang="en-ID" b="1" dirty="0"/>
              <a:t> </a:t>
            </a:r>
            <a:r>
              <a:rPr lang="en-ID" b="1" dirty="0" err="1"/>
              <a:t>yg</a:t>
            </a:r>
            <a:r>
              <a:rPr lang="en-ID" b="1" dirty="0"/>
              <a:t> </a:t>
            </a:r>
            <a:r>
              <a:rPr lang="en-ID" b="1" dirty="0" err="1"/>
              <a:t>sdh</a:t>
            </a:r>
            <a:r>
              <a:rPr lang="en-ID" b="1" dirty="0"/>
              <a:t> </a:t>
            </a:r>
            <a:r>
              <a:rPr lang="en-ID" b="1" dirty="0" err="1"/>
              <a:t>dewasa</a:t>
            </a:r>
            <a:r>
              <a:rPr lang="en-ID" b="1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935721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7BB8F-F43B-4EB7-C706-F26059BA4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Pasal 50 B </a:t>
            </a:r>
            <a:r>
              <a:rPr lang="en-US" dirty="0" err="1"/>
              <a:t>ayat</a:t>
            </a:r>
            <a:r>
              <a:rPr lang="en-US" dirty="0"/>
              <a:t> 2 </a:t>
            </a:r>
            <a:r>
              <a:rPr lang="en-US" dirty="0" err="1"/>
              <a:t>mencantumkan</a:t>
            </a:r>
            <a:r>
              <a:rPr lang="en-US" dirty="0"/>
              <a:t> </a:t>
            </a:r>
            <a:r>
              <a:rPr lang="en-US" dirty="0" err="1"/>
              <a:t>larangan</a:t>
            </a:r>
            <a:r>
              <a:rPr lang="en-US" dirty="0"/>
              <a:t> </a:t>
            </a:r>
            <a:r>
              <a:rPr lang="en-US" dirty="0" err="1"/>
              <a:t>sbb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87042-87E7-0005-31DE-5BF7244F5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7880" y="2220685"/>
            <a:ext cx="8992734" cy="3976007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a. </a:t>
            </a:r>
            <a:r>
              <a:rPr lang="en-US" b="1" dirty="0" err="1"/>
              <a:t>isi</a:t>
            </a:r>
            <a:r>
              <a:rPr lang="en-US" b="1" dirty="0"/>
              <a:t> </a:t>
            </a:r>
            <a:r>
              <a:rPr lang="en-US" b="1" dirty="0" err="1"/>
              <a:t>siaran</a:t>
            </a:r>
            <a:r>
              <a:rPr lang="en-US" b="1" dirty="0"/>
              <a:t> dan </a:t>
            </a:r>
            <a:r>
              <a:rPr lang="en-US" b="1" dirty="0" err="1"/>
              <a:t>konten</a:t>
            </a:r>
            <a:r>
              <a:rPr lang="en-US" b="1" dirty="0"/>
              <a:t> </a:t>
            </a:r>
            <a:r>
              <a:rPr lang="en-US" b="1" dirty="0" err="1"/>
              <a:t>diaran</a:t>
            </a:r>
            <a:r>
              <a:rPr lang="en-US" b="1" dirty="0"/>
              <a:t> </a:t>
            </a:r>
            <a:r>
              <a:rPr lang="en-US" b="1" dirty="0" err="1"/>
              <a:t>soal</a:t>
            </a:r>
            <a:r>
              <a:rPr lang="en-US" b="1" dirty="0"/>
              <a:t> </a:t>
            </a:r>
            <a:r>
              <a:rPr lang="en-US" b="1" dirty="0" err="1"/>
              <a:t>narkotika</a:t>
            </a:r>
            <a:r>
              <a:rPr lang="en-US" b="1" dirty="0"/>
              <a:t>, </a:t>
            </a:r>
            <a:r>
              <a:rPr lang="en-US" b="1" dirty="0" err="1"/>
              <a:t>psikotropika</a:t>
            </a:r>
            <a:r>
              <a:rPr lang="en-US" b="1" dirty="0"/>
              <a:t>, </a:t>
            </a:r>
            <a:r>
              <a:rPr lang="en-US" b="1" dirty="0" err="1"/>
              <a:t>zat</a:t>
            </a:r>
            <a:r>
              <a:rPr lang="en-US" b="1" dirty="0"/>
              <a:t> </a:t>
            </a:r>
            <a:r>
              <a:rPr lang="en-US" b="1" dirty="0" err="1"/>
              <a:t>adiktif</a:t>
            </a:r>
            <a:r>
              <a:rPr lang="en-US" b="1" dirty="0"/>
              <a:t>, </a:t>
            </a:r>
            <a:r>
              <a:rPr lang="en-US" b="1" dirty="0" err="1"/>
              <a:t>alkohol</a:t>
            </a:r>
            <a:r>
              <a:rPr lang="en-US" b="1" dirty="0"/>
              <a:t>, dan </a:t>
            </a:r>
            <a:r>
              <a:rPr lang="en-US" b="1" dirty="0" err="1"/>
              <a:t>perjudian</a:t>
            </a:r>
            <a:r>
              <a:rPr lang="en-US" b="1" dirty="0"/>
              <a:t>.</a:t>
            </a:r>
          </a:p>
          <a:p>
            <a:r>
              <a:rPr lang="en-US" b="1" dirty="0"/>
              <a:t>b. Isi </a:t>
            </a:r>
            <a:r>
              <a:rPr lang="en-US" b="1" dirty="0" err="1"/>
              <a:t>siaran</a:t>
            </a:r>
            <a:r>
              <a:rPr lang="en-US" b="1" dirty="0"/>
              <a:t> dan </a:t>
            </a:r>
            <a:r>
              <a:rPr lang="en-US" b="1" dirty="0" err="1"/>
              <a:t>konten</a:t>
            </a:r>
            <a:r>
              <a:rPr lang="en-US" b="1" dirty="0"/>
              <a:t> </a:t>
            </a:r>
            <a:r>
              <a:rPr lang="en-US" b="1" dirty="0" err="1"/>
              <a:t>siaran</a:t>
            </a:r>
            <a:r>
              <a:rPr lang="en-US" b="1" dirty="0"/>
              <a:t> </a:t>
            </a:r>
            <a:r>
              <a:rPr lang="en-US" b="1" dirty="0" err="1"/>
              <a:t>terkait</a:t>
            </a:r>
            <a:r>
              <a:rPr lang="en-US" b="1" dirty="0"/>
              <a:t> </a:t>
            </a:r>
            <a:r>
              <a:rPr lang="en-US" b="1" dirty="0" err="1"/>
              <a:t>rokok</a:t>
            </a:r>
            <a:r>
              <a:rPr lang="en-US" b="1" dirty="0"/>
              <a:t>.</a:t>
            </a:r>
          </a:p>
          <a:p>
            <a:r>
              <a:rPr lang="en-US" b="1" dirty="0">
                <a:solidFill>
                  <a:srgbClr val="FF0000"/>
                </a:solidFill>
              </a:rPr>
              <a:t>c. </a:t>
            </a:r>
            <a:r>
              <a:rPr lang="en-US" b="1" dirty="0" err="1">
                <a:solidFill>
                  <a:srgbClr val="FF0000"/>
                </a:solidFill>
              </a:rPr>
              <a:t>Penayangan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eksklusif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jurnalistik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investigasi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/>
              <a:t>d. </a:t>
            </a:r>
            <a:r>
              <a:rPr lang="en-US" b="1" dirty="0" err="1"/>
              <a:t>Penayangan</a:t>
            </a:r>
            <a:r>
              <a:rPr lang="en-US" b="1" dirty="0"/>
              <a:t> </a:t>
            </a:r>
            <a:r>
              <a:rPr lang="en-US" b="1" dirty="0" err="1"/>
              <a:t>suatu</a:t>
            </a:r>
            <a:r>
              <a:rPr lang="en-US" b="1" dirty="0"/>
              <a:t> </a:t>
            </a:r>
            <a:r>
              <a:rPr lang="en-US" b="1" dirty="0" err="1"/>
              <a:t>profesi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tokoh</a:t>
            </a:r>
            <a:r>
              <a:rPr lang="en-US" b="1" dirty="0"/>
              <a:t> </a:t>
            </a:r>
            <a:r>
              <a:rPr lang="en-US" b="1" dirty="0" err="1"/>
              <a:t>yg</a:t>
            </a:r>
            <a:r>
              <a:rPr lang="en-US" b="1" dirty="0"/>
              <a:t> </a:t>
            </a:r>
            <a:r>
              <a:rPr lang="en-US" b="1" dirty="0" err="1"/>
              <a:t>memiliki</a:t>
            </a:r>
            <a:r>
              <a:rPr lang="en-US" b="1" dirty="0"/>
              <a:t> </a:t>
            </a:r>
            <a:r>
              <a:rPr lang="en-US" b="1" dirty="0" err="1"/>
              <a:t>perilaku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gaya</a:t>
            </a:r>
            <a:r>
              <a:rPr lang="en-US" b="1" dirty="0"/>
              <a:t> </a:t>
            </a:r>
            <a:r>
              <a:rPr lang="en-US" b="1" dirty="0" err="1"/>
              <a:t>hidup</a:t>
            </a:r>
            <a:r>
              <a:rPr lang="en-US" b="1" dirty="0"/>
              <a:t> </a:t>
            </a:r>
            <a:r>
              <a:rPr lang="en-US" b="1" dirty="0" err="1"/>
              <a:t>negaitif</a:t>
            </a:r>
            <a:r>
              <a:rPr lang="en-US" b="1" dirty="0"/>
              <a:t> </a:t>
            </a:r>
            <a:r>
              <a:rPr lang="en-US" b="1" dirty="0" err="1"/>
              <a:t>yg</a:t>
            </a:r>
            <a:r>
              <a:rPr lang="en-US" b="1" dirty="0"/>
              <a:t> </a:t>
            </a:r>
            <a:r>
              <a:rPr lang="en-US" b="1" dirty="0" err="1"/>
              <a:t>berpotensi</a:t>
            </a:r>
            <a:r>
              <a:rPr lang="en-US" b="1" dirty="0"/>
              <a:t> </a:t>
            </a:r>
            <a:r>
              <a:rPr lang="en-US" b="1" dirty="0" err="1"/>
              <a:t>dibully</a:t>
            </a:r>
            <a:r>
              <a:rPr lang="en-US" b="1" dirty="0"/>
              <a:t> Masyarakat</a:t>
            </a:r>
          </a:p>
          <a:p>
            <a:r>
              <a:rPr lang="en-US" b="1" dirty="0"/>
              <a:t>e. </a:t>
            </a:r>
            <a:r>
              <a:rPr lang="en-US" b="1" dirty="0" err="1"/>
              <a:t>Penayangan</a:t>
            </a:r>
            <a:r>
              <a:rPr lang="en-US" b="1" dirty="0"/>
              <a:t> </a:t>
            </a:r>
            <a:r>
              <a:rPr lang="en-US" b="1" dirty="0" err="1"/>
              <a:t>aksi</a:t>
            </a:r>
            <a:r>
              <a:rPr lang="en-US" b="1" dirty="0"/>
              <a:t> </a:t>
            </a:r>
            <a:r>
              <a:rPr lang="en-US" b="1" dirty="0" err="1"/>
              <a:t>kekerasan</a:t>
            </a:r>
            <a:r>
              <a:rPr lang="en-US" b="1" dirty="0"/>
              <a:t> dan/</a:t>
            </a:r>
            <a:r>
              <a:rPr lang="en-US" b="1" dirty="0" err="1"/>
              <a:t>atau</a:t>
            </a:r>
            <a:r>
              <a:rPr lang="en-US" b="1" dirty="0"/>
              <a:t> korban </a:t>
            </a:r>
            <a:r>
              <a:rPr lang="en-US" b="1" dirty="0" err="1"/>
              <a:t>kekerasan</a:t>
            </a:r>
            <a:endParaRPr lang="en-US" b="1" dirty="0"/>
          </a:p>
          <a:p>
            <a:r>
              <a:rPr lang="en-US" b="1" dirty="0"/>
              <a:t>f. </a:t>
            </a:r>
            <a:r>
              <a:rPr lang="en-US" b="1" dirty="0" err="1"/>
              <a:t>Penayangan</a:t>
            </a:r>
            <a:r>
              <a:rPr lang="en-US" b="1" dirty="0"/>
              <a:t> </a:t>
            </a:r>
            <a:r>
              <a:rPr lang="en-US" b="1" dirty="0" err="1"/>
              <a:t>aksi</a:t>
            </a:r>
            <a:r>
              <a:rPr lang="en-US" b="1" dirty="0"/>
              <a:t> </a:t>
            </a:r>
            <a:r>
              <a:rPr lang="en-US" b="1" dirty="0" err="1"/>
              <a:t>kekerasan</a:t>
            </a:r>
            <a:r>
              <a:rPr lang="en-US" b="1" dirty="0"/>
              <a:t> dan/</a:t>
            </a:r>
            <a:r>
              <a:rPr lang="en-US" b="1" dirty="0" err="1"/>
              <a:t>atau</a:t>
            </a:r>
            <a:r>
              <a:rPr lang="en-US" b="1" dirty="0"/>
              <a:t> korban </a:t>
            </a:r>
            <a:r>
              <a:rPr lang="en-US" b="1" dirty="0" err="1"/>
              <a:t>kekerasan</a:t>
            </a:r>
            <a:r>
              <a:rPr lang="en-US" b="1" dirty="0"/>
              <a:t>.</a:t>
            </a:r>
          </a:p>
          <a:p>
            <a:r>
              <a:rPr lang="en-US" b="1" dirty="0"/>
              <a:t>g. </a:t>
            </a:r>
            <a:r>
              <a:rPr lang="en-US" b="1" dirty="0" err="1"/>
              <a:t>Penayangan</a:t>
            </a:r>
            <a:r>
              <a:rPr lang="en-US" b="1" dirty="0"/>
              <a:t> </a:t>
            </a:r>
            <a:r>
              <a:rPr lang="en-US" b="1" dirty="0" err="1"/>
              <a:t>isi</a:t>
            </a:r>
            <a:r>
              <a:rPr lang="en-US" b="1" dirty="0"/>
              <a:t> </a:t>
            </a:r>
            <a:r>
              <a:rPr lang="en-US" b="1" dirty="0" err="1"/>
              <a:t>siaran</a:t>
            </a:r>
            <a:r>
              <a:rPr lang="en-US" b="1" dirty="0"/>
              <a:t> dan </a:t>
            </a:r>
            <a:r>
              <a:rPr lang="en-US" b="1" dirty="0" err="1"/>
              <a:t>konten</a:t>
            </a:r>
            <a:r>
              <a:rPr lang="en-US" b="1" dirty="0"/>
              <a:t> </a:t>
            </a:r>
            <a:r>
              <a:rPr lang="en-US" b="1" dirty="0" err="1"/>
              <a:t>siaran</a:t>
            </a:r>
            <a:r>
              <a:rPr lang="en-US" b="1" dirty="0"/>
              <a:t> </a:t>
            </a:r>
            <a:r>
              <a:rPr lang="en-US" b="1" dirty="0" err="1"/>
              <a:t>yg</a:t>
            </a:r>
            <a:r>
              <a:rPr lang="en-US" b="1" dirty="0"/>
              <a:t> </a:t>
            </a:r>
            <a:r>
              <a:rPr lang="en-US" b="1" dirty="0" err="1"/>
              <a:t>mengandung</a:t>
            </a:r>
            <a:r>
              <a:rPr lang="en-US" b="1" dirty="0"/>
              <a:t> </a:t>
            </a:r>
            <a:r>
              <a:rPr lang="en-US" b="1" dirty="0" err="1"/>
              <a:t>unsur</a:t>
            </a:r>
            <a:r>
              <a:rPr lang="en-US" b="1" dirty="0"/>
              <a:t> </a:t>
            </a:r>
            <a:r>
              <a:rPr lang="en-US" b="1" dirty="0" err="1"/>
              <a:t>mistik</a:t>
            </a:r>
            <a:r>
              <a:rPr lang="en-US" b="1" dirty="0"/>
              <a:t>.</a:t>
            </a:r>
          </a:p>
          <a:p>
            <a:r>
              <a:rPr lang="en-US" b="1" dirty="0"/>
              <a:t>h. </a:t>
            </a:r>
            <a:r>
              <a:rPr lang="en-US" b="1" dirty="0" err="1"/>
              <a:t>Penayangan</a:t>
            </a:r>
            <a:r>
              <a:rPr lang="en-US" b="1" dirty="0"/>
              <a:t> </a:t>
            </a:r>
            <a:r>
              <a:rPr lang="en-US" b="1" dirty="0" err="1"/>
              <a:t>isi</a:t>
            </a:r>
            <a:r>
              <a:rPr lang="en-US" b="1" dirty="0"/>
              <a:t> </a:t>
            </a:r>
            <a:r>
              <a:rPr lang="en-US" b="1" dirty="0" err="1"/>
              <a:t>siaran</a:t>
            </a:r>
            <a:r>
              <a:rPr lang="en-US" b="1" dirty="0"/>
              <a:t> dan </a:t>
            </a:r>
            <a:r>
              <a:rPr lang="en-US" b="1" dirty="0" err="1"/>
              <a:t>konten</a:t>
            </a:r>
            <a:r>
              <a:rPr lang="en-US" b="1" dirty="0"/>
              <a:t> </a:t>
            </a:r>
            <a:r>
              <a:rPr lang="en-US" b="1" dirty="0" err="1"/>
              <a:t>siaran</a:t>
            </a:r>
            <a:r>
              <a:rPr lang="en-US" b="1" dirty="0"/>
              <a:t> </a:t>
            </a:r>
            <a:r>
              <a:rPr lang="en-US" b="1" dirty="0" err="1"/>
              <a:t>pelibatan</a:t>
            </a:r>
            <a:r>
              <a:rPr lang="en-US" b="1" dirty="0"/>
              <a:t> </a:t>
            </a:r>
            <a:r>
              <a:rPr lang="en-US" b="1" dirty="0" err="1"/>
              <a:t>suprantural</a:t>
            </a:r>
            <a:endParaRPr lang="en-US" b="1" dirty="0"/>
          </a:p>
          <a:p>
            <a:r>
              <a:rPr lang="en-US" b="1" dirty="0"/>
              <a:t>i. </a:t>
            </a:r>
            <a:r>
              <a:rPr lang="en-US" b="1" dirty="0" err="1"/>
              <a:t>Penayangan</a:t>
            </a:r>
            <a:r>
              <a:rPr lang="en-US" b="1" dirty="0"/>
              <a:t> </a:t>
            </a:r>
            <a:r>
              <a:rPr lang="en-US" b="1" dirty="0" err="1"/>
              <a:t>rekayasa</a:t>
            </a:r>
            <a:r>
              <a:rPr lang="en-US" b="1" dirty="0"/>
              <a:t> </a:t>
            </a:r>
            <a:r>
              <a:rPr lang="en-US" b="1" dirty="0" err="1"/>
              <a:t>negatif</a:t>
            </a:r>
            <a:r>
              <a:rPr lang="en-US" b="1" dirty="0"/>
              <a:t> </a:t>
            </a:r>
            <a:r>
              <a:rPr lang="en-US" b="1" dirty="0" err="1"/>
              <a:t>informasi</a:t>
            </a:r>
            <a:r>
              <a:rPr lang="en-US" b="1" dirty="0"/>
              <a:t> dan </a:t>
            </a:r>
            <a:r>
              <a:rPr lang="en-US" b="1" dirty="0" err="1"/>
              <a:t>hiburan</a:t>
            </a:r>
            <a:r>
              <a:rPr lang="en-US" b="1" dirty="0"/>
              <a:t> </a:t>
            </a:r>
            <a:r>
              <a:rPr lang="en-US" b="1" dirty="0" err="1"/>
              <a:t>melalui</a:t>
            </a:r>
            <a:r>
              <a:rPr lang="en-US" b="1" dirty="0"/>
              <a:t> </a:t>
            </a:r>
            <a:r>
              <a:rPr lang="en-US" b="1" dirty="0" err="1"/>
              <a:t>lembaga</a:t>
            </a:r>
            <a:r>
              <a:rPr lang="en-US" b="1" dirty="0"/>
              <a:t> </a:t>
            </a:r>
            <a:r>
              <a:rPr lang="en-US" b="1" dirty="0" err="1"/>
              <a:t>penyiaran</a:t>
            </a:r>
            <a:r>
              <a:rPr lang="en-US" b="1" dirty="0"/>
              <a:t> dan </a:t>
            </a:r>
            <a:r>
              <a:rPr lang="en-US" b="1" dirty="0" err="1"/>
              <a:t>penyelenggara</a:t>
            </a:r>
            <a:r>
              <a:rPr lang="en-US" b="1" dirty="0"/>
              <a:t> </a:t>
            </a:r>
            <a:r>
              <a:rPr lang="en-US" b="1" dirty="0" err="1"/>
              <a:t>plaform</a:t>
            </a:r>
            <a:r>
              <a:rPr lang="en-US" b="1" dirty="0"/>
              <a:t> digital </a:t>
            </a:r>
            <a:r>
              <a:rPr lang="en-US" b="1" dirty="0" err="1"/>
              <a:t>penyiaran</a:t>
            </a:r>
            <a:r>
              <a:rPr lang="en-US" b="1" dirty="0"/>
              <a:t>.</a:t>
            </a:r>
          </a:p>
          <a:p>
            <a:r>
              <a:rPr lang="en-US" b="1" dirty="0">
                <a:solidFill>
                  <a:srgbClr val="FF0000"/>
                </a:solidFill>
              </a:rPr>
              <a:t>k. </a:t>
            </a:r>
            <a:r>
              <a:rPr lang="en-US" b="1" dirty="0" err="1">
                <a:solidFill>
                  <a:srgbClr val="FF0000"/>
                </a:solidFill>
              </a:rPr>
              <a:t>Penyiaran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isi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siaran</a:t>
            </a:r>
            <a:r>
              <a:rPr lang="en-US" b="1" dirty="0">
                <a:solidFill>
                  <a:srgbClr val="FF0000"/>
                </a:solidFill>
              </a:rPr>
              <a:t> dan </a:t>
            </a:r>
            <a:r>
              <a:rPr lang="en-US" b="1" dirty="0" err="1">
                <a:solidFill>
                  <a:srgbClr val="FF0000"/>
                </a:solidFill>
              </a:rPr>
              <a:t>konten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yg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mengandung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berita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bohong</a:t>
            </a:r>
            <a:r>
              <a:rPr lang="en-US" b="1" dirty="0">
                <a:solidFill>
                  <a:srgbClr val="FF0000"/>
                </a:solidFill>
              </a:rPr>
              <a:t>, fitnah, </a:t>
            </a:r>
            <a:r>
              <a:rPr lang="en-US" b="1" dirty="0" err="1">
                <a:solidFill>
                  <a:srgbClr val="FF0000"/>
                </a:solidFill>
              </a:rPr>
              <a:t>penghinaan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pencemaran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nama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baik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penodaan</a:t>
            </a:r>
            <a:r>
              <a:rPr lang="en-US" b="1" dirty="0">
                <a:solidFill>
                  <a:srgbClr val="FF0000"/>
                </a:solidFill>
              </a:rPr>
              <a:t> agama, </a:t>
            </a:r>
            <a:r>
              <a:rPr lang="en-US" b="1" dirty="0" err="1">
                <a:solidFill>
                  <a:srgbClr val="FF0000"/>
                </a:solidFill>
              </a:rPr>
              <a:t>kekerasan</a:t>
            </a:r>
            <a:r>
              <a:rPr lang="en-US" b="1" dirty="0">
                <a:solidFill>
                  <a:srgbClr val="FF0000"/>
                </a:solidFill>
              </a:rPr>
              <a:t>, dan </a:t>
            </a:r>
            <a:r>
              <a:rPr lang="en-US" b="1" dirty="0" err="1">
                <a:solidFill>
                  <a:srgbClr val="FF0000"/>
                </a:solidFill>
              </a:rPr>
              <a:t>radikalisme-terorisme</a:t>
            </a:r>
            <a:r>
              <a:rPr lang="en-US" b="1" dirty="0">
                <a:solidFill>
                  <a:srgbClr val="FF0000"/>
                </a:solidFill>
              </a:rPr>
              <a:t>.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957435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D272D-28BB-E51F-95BD-360F2C86B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Tumpang</a:t>
            </a:r>
            <a:r>
              <a:rPr lang="en-US" dirty="0"/>
              <a:t> </a:t>
            </a:r>
            <a:r>
              <a:rPr lang="en-US" dirty="0" err="1"/>
              <a:t>Tindih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89163-E65A-7776-F60B-CD727B4FA35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Pasal 8 A </a:t>
            </a:r>
            <a:r>
              <a:rPr lang="en-US" b="1" dirty="0" err="1"/>
              <a:t>huruf</a:t>
            </a:r>
            <a:r>
              <a:rPr lang="en-US" b="1" dirty="0"/>
              <a:t> q draft RUU:</a:t>
            </a:r>
          </a:p>
          <a:p>
            <a:r>
              <a:rPr lang="en-US" b="1" dirty="0"/>
              <a:t>KPI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menjalankan</a:t>
            </a:r>
            <a:r>
              <a:rPr lang="en-US" b="1" dirty="0"/>
              <a:t> </a:t>
            </a:r>
            <a:r>
              <a:rPr lang="en-US" b="1" dirty="0" err="1"/>
              <a:t>rugas</a:t>
            </a:r>
            <a:r>
              <a:rPr lang="en-US" b="1" dirty="0"/>
              <a:t> </a:t>
            </a:r>
            <a:r>
              <a:rPr lang="en-US" b="1" dirty="0" err="1"/>
              <a:t>wewenang</a:t>
            </a:r>
            <a:r>
              <a:rPr lang="en-US" b="1" dirty="0"/>
              <a:t> </a:t>
            </a:r>
            <a:r>
              <a:rPr lang="en-US" b="1" dirty="0" err="1"/>
              <a:t>menyelesaikan</a:t>
            </a:r>
            <a:r>
              <a:rPr lang="en-US" b="1" dirty="0"/>
              <a:t> </a:t>
            </a:r>
            <a:r>
              <a:rPr lang="en-US" b="1" dirty="0" err="1"/>
              <a:t>sengketa</a:t>
            </a:r>
            <a:r>
              <a:rPr lang="en-US" b="1" dirty="0"/>
              <a:t> </a:t>
            </a:r>
            <a:r>
              <a:rPr lang="en-US" b="1" dirty="0" err="1"/>
              <a:t>jusrnalistik</a:t>
            </a:r>
            <a:r>
              <a:rPr lang="en-US" b="1" dirty="0"/>
              <a:t> </a:t>
            </a:r>
            <a:r>
              <a:rPr lang="en-US" b="1" dirty="0" err="1"/>
              <a:t>khusus</a:t>
            </a:r>
            <a:r>
              <a:rPr lang="en-US" b="1" dirty="0"/>
              <a:t> di </a:t>
            </a:r>
            <a:r>
              <a:rPr lang="en-US" b="1" dirty="0" err="1">
                <a:solidFill>
                  <a:srgbClr val="FF0000"/>
                </a:solidFill>
              </a:rPr>
              <a:t>bidang</a:t>
            </a:r>
            <a:r>
              <a:rPr lang="en-US" b="1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penyiaran</a:t>
            </a:r>
            <a:r>
              <a:rPr lang="en-US" b="1" dirty="0"/>
              <a:t>.</a:t>
            </a:r>
          </a:p>
          <a:p>
            <a:r>
              <a:rPr lang="en-US" b="1" dirty="0"/>
              <a:t>Pasal 42 </a:t>
            </a:r>
            <a:r>
              <a:rPr lang="en-US" b="1" dirty="0" err="1"/>
              <a:t>ayat</a:t>
            </a:r>
            <a:r>
              <a:rPr lang="en-US" b="1" dirty="0"/>
              <a:t> 2:</a:t>
            </a:r>
          </a:p>
          <a:p>
            <a:r>
              <a:rPr lang="en-US" b="1" dirty="0" err="1"/>
              <a:t>Sengketa</a:t>
            </a:r>
            <a:r>
              <a:rPr lang="en-US" b="1" dirty="0"/>
              <a:t> </a:t>
            </a:r>
            <a:r>
              <a:rPr lang="en-US" b="1" dirty="0" err="1"/>
              <a:t>jurnalistik</a:t>
            </a:r>
            <a:r>
              <a:rPr lang="en-US" b="1" dirty="0"/>
              <a:t> </a:t>
            </a:r>
            <a:r>
              <a:rPr lang="en-US" b="1" dirty="0" err="1"/>
              <a:t>diurusi</a:t>
            </a:r>
            <a:r>
              <a:rPr lang="en-US" b="1" dirty="0"/>
              <a:t> oleh KPI: “</a:t>
            </a:r>
            <a:r>
              <a:rPr lang="en-US" b="1" dirty="0" err="1"/>
              <a:t>Penyesaian</a:t>
            </a:r>
            <a:r>
              <a:rPr lang="en-US" b="1" dirty="0"/>
              <a:t> </a:t>
            </a:r>
            <a:r>
              <a:rPr lang="en-US" b="1" dirty="0" err="1"/>
              <a:t>sengketa</a:t>
            </a:r>
            <a:r>
              <a:rPr lang="en-US" b="1" dirty="0"/>
              <a:t> </a:t>
            </a:r>
            <a:r>
              <a:rPr lang="en-US" b="1" dirty="0" err="1"/>
              <a:t>terkait</a:t>
            </a:r>
            <a:r>
              <a:rPr lang="en-US" b="1" dirty="0"/>
              <a:t> dg </a:t>
            </a:r>
            <a:r>
              <a:rPr lang="en-US" b="1" dirty="0" err="1">
                <a:solidFill>
                  <a:srgbClr val="FF0000"/>
                </a:solidFill>
              </a:rPr>
              <a:t>kegiatan</a:t>
            </a:r>
            <a:r>
              <a:rPr lang="en-US" b="1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jurnalistik</a:t>
            </a:r>
            <a:r>
              <a:rPr lang="en-US" b="1" dirty="0"/>
              <a:t> </a:t>
            </a:r>
            <a:r>
              <a:rPr lang="en-US" b="1" dirty="0" err="1"/>
              <a:t>penyiaran</a:t>
            </a:r>
            <a:r>
              <a:rPr lang="en-US" b="1" dirty="0"/>
              <a:t> </a:t>
            </a:r>
            <a:r>
              <a:rPr lang="en-US" b="1" dirty="0" err="1"/>
              <a:t>dilakukan</a:t>
            </a:r>
            <a:r>
              <a:rPr lang="en-US" b="1" dirty="0"/>
              <a:t> oleh KPI </a:t>
            </a:r>
            <a:r>
              <a:rPr lang="en-US" b="1" dirty="0" err="1"/>
              <a:t>ssi</a:t>
            </a:r>
            <a:r>
              <a:rPr lang="en-US" b="1" dirty="0"/>
              <a:t> dg </a:t>
            </a:r>
            <a:r>
              <a:rPr lang="en-US" b="1" dirty="0" err="1"/>
              <a:t>ketentuan</a:t>
            </a:r>
            <a:r>
              <a:rPr lang="en-US" b="1" dirty="0"/>
              <a:t> </a:t>
            </a:r>
            <a:r>
              <a:rPr lang="en-US" b="1" dirty="0" err="1"/>
              <a:t>peraturan</a:t>
            </a:r>
            <a:r>
              <a:rPr lang="en-US" b="1" dirty="0"/>
              <a:t> </a:t>
            </a:r>
            <a:r>
              <a:rPr lang="en-US" b="1" dirty="0" err="1"/>
              <a:t>perundang-undangan</a:t>
            </a:r>
            <a:r>
              <a:rPr lang="en-US" b="1" dirty="0"/>
              <a:t>. </a:t>
            </a:r>
          </a:p>
          <a:p>
            <a:r>
              <a:rPr lang="en-US" b="1" dirty="0"/>
              <a:t>Pasal 51 </a:t>
            </a:r>
            <a:r>
              <a:rPr lang="en-US" b="1" dirty="0" err="1"/>
              <a:t>huruf</a:t>
            </a:r>
            <a:r>
              <a:rPr lang="en-US" b="1" dirty="0"/>
              <a:t> E:</a:t>
            </a:r>
          </a:p>
          <a:p>
            <a:r>
              <a:rPr lang="en-US" b="1" dirty="0" err="1"/>
              <a:t>Sengketa</a:t>
            </a:r>
            <a:r>
              <a:rPr lang="en-US" b="1" dirty="0"/>
              <a:t> </a:t>
            </a:r>
            <a:r>
              <a:rPr lang="en-US" b="1" dirty="0" err="1"/>
              <a:t>yg</a:t>
            </a:r>
            <a:r>
              <a:rPr lang="en-US" b="1" dirty="0"/>
              <a:t> </a:t>
            </a:r>
            <a:r>
              <a:rPr lang="en-US" b="1" dirty="0" err="1"/>
              <a:t>timbul</a:t>
            </a:r>
            <a:r>
              <a:rPr lang="en-US" b="1" dirty="0"/>
              <a:t> </a:t>
            </a:r>
            <a:r>
              <a:rPr lang="en-US" b="1" dirty="0" err="1"/>
              <a:t>akibat</a:t>
            </a:r>
            <a:r>
              <a:rPr lang="en-US" b="1" dirty="0"/>
              <a:t> </a:t>
            </a:r>
            <a:r>
              <a:rPr lang="en-US" b="1" dirty="0" err="1"/>
              <a:t>dikeluarkannya</a:t>
            </a:r>
            <a:r>
              <a:rPr lang="en-US" b="1" dirty="0"/>
              <a:t> Keputusan </a:t>
            </a:r>
            <a:r>
              <a:rPr lang="en-US" b="1" dirty="0" err="1"/>
              <a:t>bahwa</a:t>
            </a:r>
            <a:r>
              <a:rPr lang="en-US" b="1" dirty="0"/>
              <a:t> </a:t>
            </a:r>
            <a:r>
              <a:rPr lang="en-US" b="1" dirty="0" err="1"/>
              <a:t>kasus</a:t>
            </a:r>
            <a:r>
              <a:rPr lang="en-US" b="1" dirty="0"/>
              <a:t> </a:t>
            </a:r>
            <a:r>
              <a:rPr lang="en-US" b="1" dirty="0" err="1"/>
              <a:t>dpt</a:t>
            </a:r>
            <a:r>
              <a:rPr lang="en-US" b="1" dirty="0"/>
              <a:t> </a:t>
            </a:r>
            <a:r>
              <a:rPr lang="en-US" b="1" dirty="0" err="1"/>
              <a:t>diselesaikan</a:t>
            </a:r>
            <a:r>
              <a:rPr lang="en-US" b="1" dirty="0"/>
              <a:t> </a:t>
            </a:r>
            <a:r>
              <a:rPr lang="en-US" b="1" dirty="0" err="1"/>
              <a:t>melalui</a:t>
            </a:r>
            <a:r>
              <a:rPr lang="en-US" b="1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pengadilan</a:t>
            </a:r>
            <a:r>
              <a:rPr lang="en-US" b="1" dirty="0"/>
              <a:t> </a:t>
            </a:r>
            <a:r>
              <a:rPr lang="en-US" b="1" dirty="0" err="1"/>
              <a:t>ssi</a:t>
            </a:r>
            <a:r>
              <a:rPr lang="en-US" b="1" dirty="0"/>
              <a:t> dg </a:t>
            </a:r>
            <a:r>
              <a:rPr lang="en-US" b="1" dirty="0" err="1"/>
              <a:t>ketentuan</a:t>
            </a:r>
            <a:r>
              <a:rPr lang="en-US" b="1" dirty="0"/>
              <a:t> </a:t>
            </a:r>
            <a:r>
              <a:rPr lang="en-US" b="1" dirty="0" err="1"/>
              <a:t>peraturan</a:t>
            </a:r>
            <a:r>
              <a:rPr lang="en-US" b="1" dirty="0"/>
              <a:t> </a:t>
            </a:r>
            <a:r>
              <a:rPr lang="en-US" b="1" dirty="0" err="1"/>
              <a:t>perundang-undangan</a:t>
            </a:r>
            <a:r>
              <a:rPr lang="en-US" b="1" dirty="0"/>
              <a:t>.</a:t>
            </a:r>
            <a:endParaRPr lang="en-ID" b="1" dirty="0"/>
          </a:p>
          <a:p>
            <a:endParaRPr lang="en-ID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73E00D-2A6E-BE38-3C68-481F2EEF50E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/>
              <a:t>Tumpang</a:t>
            </a:r>
            <a:r>
              <a:rPr lang="en-US" b="1" dirty="0"/>
              <a:t> </a:t>
            </a:r>
            <a:r>
              <a:rPr lang="en-US" b="1" dirty="0" err="1"/>
              <a:t>tindih</a:t>
            </a:r>
            <a:r>
              <a:rPr lang="en-US" b="1" dirty="0"/>
              <a:t> dg:</a:t>
            </a:r>
          </a:p>
          <a:p>
            <a:r>
              <a:rPr lang="en-US" b="1" dirty="0"/>
              <a:t>UU no. 40 </a:t>
            </a:r>
            <a:r>
              <a:rPr lang="en-US" b="1" dirty="0" err="1"/>
              <a:t>th</a:t>
            </a:r>
            <a:r>
              <a:rPr lang="en-US" b="1" dirty="0"/>
              <a:t> 1999 </a:t>
            </a:r>
            <a:r>
              <a:rPr lang="en-US" b="1" dirty="0" err="1"/>
              <a:t>ttg</a:t>
            </a:r>
            <a:r>
              <a:rPr lang="en-US" b="1" dirty="0"/>
              <a:t> pers </a:t>
            </a:r>
            <a:r>
              <a:rPr lang="en-US" b="1" dirty="0" err="1"/>
              <a:t>atau</a:t>
            </a:r>
            <a:r>
              <a:rPr lang="en-US" b="1" dirty="0"/>
              <a:t> UU Pers </a:t>
            </a:r>
            <a:r>
              <a:rPr lang="en-US" b="1" dirty="0" err="1"/>
              <a:t>yg</a:t>
            </a:r>
            <a:r>
              <a:rPr lang="en-US" b="1" dirty="0"/>
              <a:t> </a:t>
            </a:r>
            <a:r>
              <a:rPr lang="en-US" b="1" dirty="0" err="1"/>
              <a:t>menyebutkan</a:t>
            </a:r>
            <a:r>
              <a:rPr lang="en-US" b="1" dirty="0"/>
              <a:t> </a:t>
            </a:r>
            <a:r>
              <a:rPr lang="en-US" b="1" dirty="0" err="1"/>
              <a:t>bahwa</a:t>
            </a:r>
            <a:r>
              <a:rPr lang="en-US" b="1" dirty="0"/>
              <a:t>:</a:t>
            </a:r>
          </a:p>
          <a:p>
            <a:r>
              <a:rPr lang="en-US" b="1" dirty="0" err="1"/>
              <a:t>Sengketa</a:t>
            </a:r>
            <a:r>
              <a:rPr lang="en-US" b="1" dirty="0"/>
              <a:t> pers </a:t>
            </a:r>
            <a:r>
              <a:rPr lang="en-US" b="1" dirty="0" err="1"/>
              <a:t>seharusnya</a:t>
            </a:r>
            <a:r>
              <a:rPr lang="en-US" b="1" dirty="0"/>
              <a:t> </a:t>
            </a:r>
            <a:r>
              <a:rPr lang="en-US" b="1" dirty="0" err="1"/>
              <a:t>diselesaikan</a:t>
            </a:r>
            <a:r>
              <a:rPr lang="en-US" b="1" dirty="0"/>
              <a:t> di dewan pers.</a:t>
            </a:r>
          </a:p>
          <a:p>
            <a:r>
              <a:rPr lang="en-US" b="1" dirty="0" err="1"/>
              <a:t>Penyelesaian</a:t>
            </a:r>
            <a:r>
              <a:rPr lang="en-US" b="1" dirty="0"/>
              <a:t> </a:t>
            </a:r>
            <a:r>
              <a:rPr lang="en-US" b="1" dirty="0" err="1"/>
              <a:t>sengketa</a:t>
            </a:r>
            <a:r>
              <a:rPr lang="en-US" b="1" dirty="0"/>
              <a:t> </a:t>
            </a:r>
            <a:r>
              <a:rPr lang="en-US" b="1" dirty="0" err="1"/>
              <a:t>jusnalistik</a:t>
            </a:r>
            <a:r>
              <a:rPr lang="en-US" b="1" dirty="0"/>
              <a:t> </a:t>
            </a:r>
            <a:r>
              <a:rPr lang="en-US" b="1" dirty="0" err="1"/>
              <a:t>diselesaikan</a:t>
            </a:r>
            <a:r>
              <a:rPr lang="en-US" b="1" dirty="0"/>
              <a:t> oleh Dewan Pers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743427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345FB-2E17-3FB7-1501-EF3635131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disoroti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F9257-6300-79CF-8EE2-E69E92CC8AE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Pasal 50 B </a:t>
            </a:r>
            <a:r>
              <a:rPr lang="en-US" b="1" dirty="0" err="1"/>
              <a:t>ayat</a:t>
            </a:r>
            <a:r>
              <a:rPr lang="en-US" b="1" dirty="0"/>
              <a:t> 2 </a:t>
            </a:r>
            <a:r>
              <a:rPr lang="en-US" b="1" dirty="0" err="1"/>
              <a:t>huruf</a:t>
            </a:r>
            <a:r>
              <a:rPr lang="en-US" b="1" dirty="0"/>
              <a:t> c, yang paling </a:t>
            </a:r>
            <a:r>
              <a:rPr lang="en-US" b="1" dirty="0" err="1"/>
              <a:t>memberatkan</a:t>
            </a:r>
            <a:r>
              <a:rPr lang="en-US" b="1" dirty="0"/>
              <a:t>:</a:t>
            </a:r>
          </a:p>
          <a:p>
            <a:r>
              <a:rPr lang="en-US" b="1" dirty="0"/>
              <a:t>“</a:t>
            </a:r>
            <a:r>
              <a:rPr lang="en-US" b="1" dirty="0" err="1"/>
              <a:t>Selain</a:t>
            </a:r>
            <a:r>
              <a:rPr lang="en-US" b="1" dirty="0"/>
              <a:t> </a:t>
            </a:r>
            <a:r>
              <a:rPr lang="en-US" b="1" dirty="0" err="1"/>
              <a:t>memuat</a:t>
            </a:r>
            <a:r>
              <a:rPr lang="en-US" b="1" dirty="0"/>
              <a:t> </a:t>
            </a:r>
            <a:r>
              <a:rPr lang="en-US" b="1" dirty="0" err="1"/>
              <a:t>panduan</a:t>
            </a:r>
            <a:r>
              <a:rPr lang="en-US" b="1" dirty="0"/>
              <a:t> </a:t>
            </a:r>
            <a:r>
              <a:rPr lang="en-US" b="1" dirty="0" err="1"/>
              <a:t>kelayakan</a:t>
            </a:r>
            <a:r>
              <a:rPr lang="en-US" b="1" dirty="0"/>
              <a:t> </a:t>
            </a:r>
            <a:r>
              <a:rPr lang="en-US" b="1" dirty="0" err="1"/>
              <a:t>isi</a:t>
            </a:r>
            <a:r>
              <a:rPr lang="en-US" b="1" dirty="0"/>
              <a:t> </a:t>
            </a:r>
            <a:r>
              <a:rPr lang="en-US" b="1" dirty="0" err="1"/>
              <a:t>siaran</a:t>
            </a:r>
            <a:r>
              <a:rPr lang="en-US" b="1" dirty="0"/>
              <a:t> dan </a:t>
            </a:r>
            <a:r>
              <a:rPr lang="en-US" b="1" dirty="0" err="1"/>
              <a:t>konten</a:t>
            </a:r>
            <a:r>
              <a:rPr lang="en-US" b="1" dirty="0"/>
              <a:t> </a:t>
            </a:r>
            <a:r>
              <a:rPr lang="en-US" b="1" dirty="0" err="1"/>
              <a:t>siaran</a:t>
            </a:r>
            <a:r>
              <a:rPr lang="en-US" b="1" dirty="0"/>
              <a:t> </a:t>
            </a:r>
            <a:r>
              <a:rPr lang="en-US" b="1" dirty="0" err="1"/>
              <a:t>sebagaimana</a:t>
            </a:r>
            <a:r>
              <a:rPr lang="en-US" b="1" dirty="0"/>
              <a:t> </a:t>
            </a:r>
            <a:r>
              <a:rPr lang="en-US" b="1" dirty="0" err="1"/>
              <a:t>dimaksud</a:t>
            </a:r>
            <a:r>
              <a:rPr lang="en-US" b="1" dirty="0"/>
              <a:t> pada </a:t>
            </a:r>
            <a:r>
              <a:rPr lang="en-US" b="1" dirty="0" err="1"/>
              <a:t>ayat</a:t>
            </a:r>
            <a:r>
              <a:rPr lang="en-US" b="1" dirty="0"/>
              <a:t> 1: SIS (</a:t>
            </a:r>
            <a:r>
              <a:rPr lang="en-US" b="1" dirty="0" err="1"/>
              <a:t>standar</a:t>
            </a:r>
            <a:r>
              <a:rPr lang="en-US" b="1" dirty="0"/>
              <a:t> </a:t>
            </a:r>
            <a:r>
              <a:rPr lang="en-US" b="1" dirty="0" err="1"/>
              <a:t>isi</a:t>
            </a:r>
            <a:r>
              <a:rPr lang="en-US" b="1" dirty="0"/>
              <a:t> </a:t>
            </a:r>
            <a:r>
              <a:rPr lang="en-US" b="1" dirty="0" err="1"/>
              <a:t>siaran</a:t>
            </a:r>
            <a:r>
              <a:rPr lang="en-US" b="1" dirty="0"/>
              <a:t>) </a:t>
            </a:r>
            <a:r>
              <a:rPr lang="en-US" b="1" dirty="0" err="1"/>
              <a:t>memuat</a:t>
            </a:r>
            <a:r>
              <a:rPr lang="en-US" b="1" dirty="0"/>
              <a:t> </a:t>
            </a:r>
            <a:r>
              <a:rPr lang="en-US" b="1" dirty="0" err="1"/>
              <a:t>larangan</a:t>
            </a:r>
            <a:r>
              <a:rPr lang="en-US" b="1" dirty="0"/>
              <a:t> </a:t>
            </a:r>
            <a:r>
              <a:rPr lang="en-US" b="1" dirty="0" err="1"/>
              <a:t>mengenai</a:t>
            </a:r>
            <a:r>
              <a:rPr lang="en-US" b="1" dirty="0"/>
              <a:t>… c. </a:t>
            </a:r>
            <a:r>
              <a:rPr lang="en-US" b="1" dirty="0" err="1"/>
              <a:t>penayangan</a:t>
            </a:r>
            <a:r>
              <a:rPr lang="en-US" b="1" dirty="0"/>
              <a:t> </a:t>
            </a:r>
            <a:r>
              <a:rPr lang="en-US" b="1" dirty="0" err="1"/>
              <a:t>eksklusif</a:t>
            </a:r>
            <a:r>
              <a:rPr lang="en-US" b="1" dirty="0"/>
              <a:t> </a:t>
            </a:r>
            <a:r>
              <a:rPr lang="en-US" b="1" dirty="0" err="1"/>
              <a:t>jurnalistik</a:t>
            </a:r>
            <a:r>
              <a:rPr lang="en-US" b="1" dirty="0"/>
              <a:t> </a:t>
            </a:r>
            <a:r>
              <a:rPr lang="en-US" b="1" dirty="0" err="1"/>
              <a:t>investigasi</a:t>
            </a:r>
            <a:r>
              <a:rPr lang="en-US" b="1" dirty="0"/>
              <a:t>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16C6C8-2CD5-BD2A-6DF8-CA48238924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Pasal 50 A </a:t>
            </a:r>
            <a:r>
              <a:rPr lang="en-US" b="1" dirty="0" err="1"/>
              <a:t>ayat</a:t>
            </a:r>
            <a:r>
              <a:rPr lang="en-US" b="1" dirty="0"/>
              <a:t> 2 </a:t>
            </a:r>
            <a:r>
              <a:rPr lang="en-US" b="1" dirty="0" err="1"/>
              <a:t>husuf</a:t>
            </a:r>
            <a:r>
              <a:rPr lang="en-US" b="1" dirty="0"/>
              <a:t> c dan k</a:t>
            </a:r>
          </a:p>
          <a:p>
            <a:r>
              <a:rPr lang="en-US" b="1" dirty="0">
                <a:solidFill>
                  <a:srgbClr val="FF0000"/>
                </a:solidFill>
              </a:rPr>
              <a:t>c. </a:t>
            </a:r>
            <a:r>
              <a:rPr lang="en-US" b="1" dirty="0" err="1">
                <a:solidFill>
                  <a:srgbClr val="FF0000"/>
                </a:solidFill>
              </a:rPr>
              <a:t>Penanyangan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eksklusif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jurnalistik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investigasi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/>
              <a:t>k: </a:t>
            </a:r>
            <a:r>
              <a:rPr lang="en-US" b="1" dirty="0" err="1"/>
              <a:t>Penayangan</a:t>
            </a:r>
            <a:r>
              <a:rPr lang="en-US" b="1" dirty="0"/>
              <a:t> </a:t>
            </a:r>
            <a:r>
              <a:rPr lang="en-US" b="1" dirty="0" err="1"/>
              <a:t>isi</a:t>
            </a:r>
            <a:r>
              <a:rPr lang="en-US" b="1" dirty="0"/>
              <a:t> </a:t>
            </a:r>
            <a:r>
              <a:rPr lang="en-US" b="1" dirty="0" err="1"/>
              <a:t>siaran</a:t>
            </a:r>
            <a:r>
              <a:rPr lang="en-US" b="1" dirty="0"/>
              <a:t> dan </a:t>
            </a:r>
            <a:r>
              <a:rPr lang="en-US" b="1" dirty="0" err="1"/>
              <a:t>konten</a:t>
            </a:r>
            <a:r>
              <a:rPr lang="en-US" b="1" dirty="0"/>
              <a:t> </a:t>
            </a:r>
            <a:r>
              <a:rPr lang="en-US" b="1" dirty="0" err="1"/>
              <a:t>siaran</a:t>
            </a:r>
            <a:r>
              <a:rPr lang="en-US" b="1" dirty="0"/>
              <a:t> </a:t>
            </a:r>
            <a:r>
              <a:rPr lang="en-US" b="1" dirty="0" err="1"/>
              <a:t>yg</a:t>
            </a:r>
            <a:r>
              <a:rPr lang="en-US" b="1" dirty="0"/>
              <a:t> </a:t>
            </a:r>
            <a:r>
              <a:rPr lang="en-US" b="1" dirty="0" err="1"/>
              <a:t>mengandung</a:t>
            </a:r>
            <a:r>
              <a:rPr lang="en-US" b="1" dirty="0"/>
              <a:t> </a:t>
            </a:r>
            <a:r>
              <a:rPr lang="en-US" b="1" dirty="0" err="1"/>
              <a:t>berita</a:t>
            </a:r>
            <a:r>
              <a:rPr lang="en-US" b="1" dirty="0"/>
              <a:t> </a:t>
            </a:r>
            <a:r>
              <a:rPr lang="en-US" b="1" dirty="0" err="1"/>
              <a:t>bohong</a:t>
            </a:r>
            <a:r>
              <a:rPr lang="en-US" b="1" dirty="0"/>
              <a:t>, fitnah, </a:t>
            </a:r>
            <a:r>
              <a:rPr lang="en-US" b="1" dirty="0" err="1">
                <a:solidFill>
                  <a:srgbClr val="FF0000"/>
                </a:solidFill>
              </a:rPr>
              <a:t>penghinaan</a:t>
            </a:r>
            <a:r>
              <a:rPr lang="en-US" b="1" dirty="0"/>
              <a:t>, dan </a:t>
            </a:r>
            <a:r>
              <a:rPr lang="en-US" b="1" dirty="0" err="1">
                <a:solidFill>
                  <a:srgbClr val="FF0000"/>
                </a:solidFill>
              </a:rPr>
              <a:t>pencemaran</a:t>
            </a:r>
            <a:r>
              <a:rPr lang="en-US" b="1" dirty="0"/>
              <a:t> </a:t>
            </a:r>
            <a:r>
              <a:rPr lang="en-US" b="1" dirty="0" err="1"/>
              <a:t>nama</a:t>
            </a:r>
            <a:r>
              <a:rPr lang="en-US" b="1" dirty="0"/>
              <a:t> </a:t>
            </a:r>
            <a:r>
              <a:rPr lang="en-US" b="1" dirty="0" err="1"/>
              <a:t>baik</a:t>
            </a:r>
            <a:r>
              <a:rPr lang="en-US" b="1" dirty="0"/>
              <a:t>, </a:t>
            </a:r>
            <a:r>
              <a:rPr lang="en-US" b="1" dirty="0" err="1">
                <a:solidFill>
                  <a:srgbClr val="FF0000"/>
                </a:solidFill>
              </a:rPr>
              <a:t>penodaan</a:t>
            </a:r>
            <a:r>
              <a:rPr lang="en-US" b="1" dirty="0"/>
              <a:t> agama, </a:t>
            </a:r>
            <a:r>
              <a:rPr lang="en-US" b="1" dirty="0" err="1">
                <a:solidFill>
                  <a:srgbClr val="FF0000"/>
                </a:solidFill>
              </a:rPr>
              <a:t>kekerasan</a:t>
            </a:r>
            <a:r>
              <a:rPr lang="en-US" b="1" dirty="0">
                <a:solidFill>
                  <a:srgbClr val="FF0000"/>
                </a:solidFill>
              </a:rPr>
              <a:t>, dan </a:t>
            </a:r>
            <a:r>
              <a:rPr lang="en-US" b="1" dirty="0" err="1">
                <a:solidFill>
                  <a:srgbClr val="FF0000"/>
                </a:solidFill>
              </a:rPr>
              <a:t>radikalisme-terorisme</a:t>
            </a:r>
            <a:r>
              <a:rPr lang="en-US" b="1" dirty="0">
                <a:solidFill>
                  <a:srgbClr val="FF0000"/>
                </a:solidFill>
              </a:rPr>
              <a:t>.</a:t>
            </a:r>
          </a:p>
          <a:p>
            <a:endParaRPr lang="en-US" b="1" dirty="0"/>
          </a:p>
          <a:p>
            <a:endParaRPr lang="en-US" b="1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497758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6CE0D-3F49-2976-4F0D-0131A4463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UU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Pelanggaran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2A648-0D9E-262E-9114-148E147F441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Atas: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 err="1"/>
              <a:t>Kemerdekaaan</a:t>
            </a:r>
            <a:r>
              <a:rPr lang="en-US" b="1" dirty="0"/>
              <a:t> pers, </a:t>
            </a:r>
          </a:p>
          <a:p>
            <a:r>
              <a:rPr lang="en-US" b="1" dirty="0" err="1"/>
              <a:t>Mencederai</a:t>
            </a:r>
            <a:r>
              <a:rPr lang="en-US" b="1" dirty="0"/>
              <a:t> </a:t>
            </a:r>
            <a:r>
              <a:rPr lang="en-US" b="1" dirty="0" err="1"/>
              <a:t>kebebasan</a:t>
            </a:r>
            <a:r>
              <a:rPr lang="en-US" b="1" dirty="0"/>
              <a:t> pers an </a:t>
            </a:r>
            <a:r>
              <a:rPr lang="en-US" b="1" dirty="0" err="1"/>
              <a:t>hak</a:t>
            </a:r>
            <a:r>
              <a:rPr lang="en-US" b="1" dirty="0"/>
              <a:t> </a:t>
            </a:r>
            <a:r>
              <a:rPr lang="en-US" b="1" dirty="0" err="1"/>
              <a:t>publik</a:t>
            </a:r>
            <a:r>
              <a:rPr lang="en-US" b="1" dirty="0"/>
              <a:t> </a:t>
            </a:r>
            <a:r>
              <a:rPr lang="en-US" b="1" dirty="0" err="1"/>
              <a:t>atas</a:t>
            </a:r>
            <a:r>
              <a:rPr lang="en-US" b="1" dirty="0"/>
              <a:t> </a:t>
            </a:r>
            <a:r>
              <a:rPr lang="en-US" b="1" dirty="0" err="1"/>
              <a:t>informasi</a:t>
            </a:r>
            <a:r>
              <a:rPr lang="en-US" b="1" dirty="0"/>
              <a:t>.</a:t>
            </a:r>
          </a:p>
          <a:p>
            <a:r>
              <a:rPr lang="en-US" b="1" dirty="0" err="1"/>
              <a:t>Penyesoran</a:t>
            </a:r>
            <a:r>
              <a:rPr lang="en-US" b="1" dirty="0"/>
              <a:t> </a:t>
            </a:r>
            <a:r>
              <a:rPr lang="en-US" b="1" dirty="0" err="1"/>
              <a:t>karya</a:t>
            </a:r>
            <a:r>
              <a:rPr lang="en-US" b="1" dirty="0"/>
              <a:t> </a:t>
            </a:r>
            <a:r>
              <a:rPr lang="en-US" b="1" dirty="0" err="1"/>
              <a:t>jurnalistik</a:t>
            </a:r>
            <a:endParaRPr lang="en-US" b="1" dirty="0"/>
          </a:p>
          <a:p>
            <a:r>
              <a:rPr lang="en-US" b="1" dirty="0" err="1"/>
              <a:t>Perselisihan</a:t>
            </a:r>
            <a:r>
              <a:rPr lang="en-US" b="1" dirty="0"/>
              <a:t> </a:t>
            </a:r>
            <a:r>
              <a:rPr lang="en-US" b="1" dirty="0" err="1"/>
              <a:t>antar</a:t>
            </a:r>
            <a:r>
              <a:rPr lang="en-US" b="1" dirty="0"/>
              <a:t> </a:t>
            </a:r>
            <a:r>
              <a:rPr lang="en-US" b="1" dirty="0" err="1"/>
              <a:t>pemberitaan</a:t>
            </a:r>
            <a:r>
              <a:rPr lang="en-US" b="1" dirty="0"/>
              <a:t> </a:t>
            </a:r>
            <a:r>
              <a:rPr lang="en-US" b="1" dirty="0" err="1"/>
              <a:t>melalui</a:t>
            </a:r>
            <a:r>
              <a:rPr lang="en-US" b="1" dirty="0"/>
              <a:t> </a:t>
            </a:r>
            <a:r>
              <a:rPr lang="en-US" b="1" dirty="0" err="1"/>
              <a:t>penyiaran</a:t>
            </a:r>
            <a:r>
              <a:rPr lang="en-US" b="1" dirty="0"/>
              <a:t> </a:t>
            </a:r>
            <a:r>
              <a:rPr lang="en-US" b="1" dirty="0" err="1"/>
              <a:t>yg</a:t>
            </a:r>
            <a:r>
              <a:rPr lang="en-US" b="1" dirty="0"/>
              <a:t> </a:t>
            </a:r>
            <a:r>
              <a:rPr lang="en-US" b="1" dirty="0" err="1"/>
              <a:t>dimediasi</a:t>
            </a:r>
            <a:r>
              <a:rPr lang="en-US" b="1" dirty="0"/>
              <a:t> oleh KPI </a:t>
            </a:r>
            <a:r>
              <a:rPr lang="en-US" b="1" dirty="0" err="1"/>
              <a:t>menafikan</a:t>
            </a:r>
            <a:r>
              <a:rPr lang="en-US" b="1" dirty="0"/>
              <a:t> </a:t>
            </a:r>
            <a:r>
              <a:rPr lang="en-US" b="1" dirty="0" err="1"/>
              <a:t>keberadaan</a:t>
            </a:r>
            <a:r>
              <a:rPr lang="en-US" b="1"/>
              <a:t> Dewan </a:t>
            </a:r>
            <a:r>
              <a:rPr lang="en-US" b="1" dirty="0"/>
              <a:t>P</a:t>
            </a:r>
            <a:r>
              <a:rPr lang="en-US" b="1"/>
              <a:t>ers</a:t>
            </a:r>
            <a:r>
              <a:rPr lang="en-US" b="1" dirty="0"/>
              <a:t>.</a:t>
            </a:r>
          </a:p>
          <a:p>
            <a:r>
              <a:rPr lang="en-US" b="1" dirty="0" err="1"/>
              <a:t>Menghambat</a:t>
            </a:r>
            <a:r>
              <a:rPr lang="en-US" b="1" dirty="0"/>
              <a:t> </a:t>
            </a:r>
            <a:r>
              <a:rPr lang="en-US" b="1" dirty="0" err="1"/>
              <a:t>pemberantasan</a:t>
            </a:r>
            <a:r>
              <a:rPr lang="en-US" b="1" dirty="0"/>
              <a:t> </a:t>
            </a:r>
            <a:r>
              <a:rPr lang="en-US" b="1" dirty="0" err="1"/>
              <a:t>korupsi</a:t>
            </a:r>
            <a:r>
              <a:rPr lang="en-US" b="1" dirty="0"/>
              <a:t>.</a:t>
            </a:r>
          </a:p>
          <a:p>
            <a:endParaRPr lang="en-ID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7B75CD-C1D6-D460-EA09-05E6CA6FA13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UU Pers </a:t>
            </a:r>
            <a:r>
              <a:rPr lang="en-US" b="1" dirty="0" err="1"/>
              <a:t>sudah</a:t>
            </a:r>
            <a:r>
              <a:rPr lang="en-US" b="1" dirty="0"/>
              <a:t> </a:t>
            </a:r>
            <a:r>
              <a:rPr lang="en-US" b="1" dirty="0" err="1"/>
              <a:t>diatur</a:t>
            </a:r>
            <a:r>
              <a:rPr lang="en-US" b="1" dirty="0"/>
              <a:t>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cukup</a:t>
            </a:r>
            <a:r>
              <a:rPr lang="en-US" b="1" dirty="0"/>
              <a:t> </a:t>
            </a:r>
            <a:r>
              <a:rPr lang="en-US" b="1" dirty="0" err="1"/>
              <a:t>mulia</a:t>
            </a:r>
            <a:r>
              <a:rPr lang="en-US" b="1" dirty="0"/>
              <a:t>, </a:t>
            </a:r>
            <a:r>
              <a:rPr lang="en-US" b="1" dirty="0" err="1"/>
              <a:t>beradab</a:t>
            </a:r>
            <a:r>
              <a:rPr lang="en-US" b="1" dirty="0"/>
              <a:t>, dan </a:t>
            </a:r>
            <a:r>
              <a:rPr lang="en-US" b="1" dirty="0" err="1"/>
              <a:t>terhormat</a:t>
            </a:r>
            <a:r>
              <a:rPr lang="en-US" b="1" dirty="0"/>
              <a:t>. </a:t>
            </a:r>
          </a:p>
          <a:p>
            <a:r>
              <a:rPr lang="en-US" b="1" dirty="0"/>
              <a:t>UU </a:t>
            </a:r>
            <a:r>
              <a:rPr lang="en-US" b="1" dirty="0" err="1"/>
              <a:t>Penyiaran</a:t>
            </a:r>
            <a:r>
              <a:rPr lang="en-US" b="1" dirty="0"/>
              <a:t> </a:t>
            </a:r>
            <a:r>
              <a:rPr lang="en-US" b="1" dirty="0" err="1"/>
              <a:t>merupakan</a:t>
            </a:r>
            <a:r>
              <a:rPr lang="en-US" b="1" dirty="0"/>
              <a:t> </a:t>
            </a:r>
            <a:r>
              <a:rPr lang="en-US" b="1" dirty="0" err="1"/>
              <a:t>produk</a:t>
            </a:r>
            <a:r>
              <a:rPr lang="en-US" b="1" dirty="0"/>
              <a:t> Reformasi </a:t>
            </a:r>
            <a:r>
              <a:rPr lang="en-US" b="1" dirty="0" err="1"/>
              <a:t>yg</a:t>
            </a:r>
            <a:r>
              <a:rPr lang="en-US" b="1" dirty="0"/>
              <a:t> </a:t>
            </a:r>
            <a:r>
              <a:rPr lang="en-US" b="1" dirty="0" err="1"/>
              <a:t>menjamin</a:t>
            </a:r>
            <a:r>
              <a:rPr lang="en-US" b="1" dirty="0"/>
              <a:t> </a:t>
            </a:r>
            <a:r>
              <a:rPr lang="en-US" b="1" dirty="0" err="1"/>
              <a:t>kebebasan</a:t>
            </a:r>
            <a:r>
              <a:rPr lang="en-US" b="1" dirty="0"/>
              <a:t> </a:t>
            </a:r>
            <a:r>
              <a:rPr lang="en-US" b="1" dirty="0" err="1"/>
              <a:t>berekspresi</a:t>
            </a:r>
            <a:r>
              <a:rPr lang="en-US" b="1" dirty="0"/>
              <a:t> dan </a:t>
            </a:r>
            <a:r>
              <a:rPr lang="en-US" b="1" dirty="0" err="1"/>
              <a:t>berpendapat</a:t>
            </a:r>
            <a:r>
              <a:rPr lang="en-US" b="1" dirty="0"/>
              <a:t>.</a:t>
            </a:r>
          </a:p>
          <a:p>
            <a:r>
              <a:rPr lang="en-US" b="1" dirty="0" err="1"/>
              <a:t>Seharusnya</a:t>
            </a:r>
            <a:r>
              <a:rPr lang="en-US" b="1" dirty="0"/>
              <a:t> </a:t>
            </a:r>
            <a:r>
              <a:rPr lang="en-US" b="1" dirty="0" err="1"/>
              <a:t>mendukung</a:t>
            </a:r>
            <a:r>
              <a:rPr lang="en-US" b="1" dirty="0"/>
              <a:t> </a:t>
            </a:r>
            <a:r>
              <a:rPr lang="en-US" b="1" dirty="0" err="1"/>
              <a:t>ekosistem</a:t>
            </a:r>
            <a:r>
              <a:rPr lang="en-US" b="1" dirty="0"/>
              <a:t> digital dan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menghambat</a:t>
            </a:r>
            <a:r>
              <a:rPr lang="en-US" b="1" dirty="0"/>
              <a:t> </a:t>
            </a:r>
            <a:r>
              <a:rPr lang="en-US" b="1" dirty="0" err="1"/>
              <a:t>penyebaran</a:t>
            </a:r>
            <a:r>
              <a:rPr lang="en-US" b="1" dirty="0"/>
              <a:t> </a:t>
            </a:r>
            <a:r>
              <a:rPr lang="en-US" b="1" dirty="0" err="1"/>
              <a:t>inforrmasi</a:t>
            </a:r>
            <a:r>
              <a:rPr lang="en-US" b="1" dirty="0"/>
              <a:t>.</a:t>
            </a:r>
          </a:p>
          <a:p>
            <a:r>
              <a:rPr lang="en-US" b="1" dirty="0"/>
              <a:t>KPI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memiliki</a:t>
            </a:r>
            <a:r>
              <a:rPr lang="en-US" b="1" dirty="0"/>
              <a:t> </a:t>
            </a:r>
            <a:r>
              <a:rPr lang="en-US" b="1" dirty="0" err="1"/>
              <a:t>kewenangan</a:t>
            </a:r>
            <a:r>
              <a:rPr lang="en-US" b="1" dirty="0"/>
              <a:t> </a:t>
            </a:r>
            <a:r>
              <a:rPr lang="en-US" b="1" dirty="0" err="1"/>
              <a:t>seperti</a:t>
            </a:r>
            <a:r>
              <a:rPr lang="en-US" b="1" dirty="0"/>
              <a:t> Dewan Pers yang </a:t>
            </a:r>
            <a:r>
              <a:rPr lang="en-US" b="1" dirty="0" err="1"/>
              <a:t>menjadi</a:t>
            </a:r>
            <a:r>
              <a:rPr lang="en-US" b="1" dirty="0"/>
              <a:t> </a:t>
            </a:r>
            <a:r>
              <a:rPr lang="en-US" b="1" dirty="0" err="1"/>
              <a:t>mediasi</a:t>
            </a:r>
            <a:r>
              <a:rPr lang="en-US" b="1" dirty="0"/>
              <a:t> </a:t>
            </a:r>
            <a:r>
              <a:rPr lang="en-US" b="1" dirty="0" err="1"/>
              <a:t>perselisihan</a:t>
            </a:r>
            <a:r>
              <a:rPr lang="en-US" b="1" dirty="0"/>
              <a:t> pers.</a:t>
            </a:r>
          </a:p>
          <a:p>
            <a:r>
              <a:rPr lang="en-US" b="1" dirty="0" err="1"/>
              <a:t>Mengalami</a:t>
            </a:r>
            <a:r>
              <a:rPr lang="en-US" b="1" dirty="0"/>
              <a:t> </a:t>
            </a:r>
            <a:r>
              <a:rPr lang="en-US" b="1" dirty="0" err="1"/>
              <a:t>kemunduran</a:t>
            </a:r>
            <a:r>
              <a:rPr lang="en-US" b="1" dirty="0"/>
              <a:t> </a:t>
            </a:r>
            <a:r>
              <a:rPr lang="en-US" b="1" dirty="0" err="1"/>
              <a:t>akibat</a:t>
            </a:r>
            <a:r>
              <a:rPr lang="en-US" b="1" dirty="0"/>
              <a:t> </a:t>
            </a:r>
            <a:r>
              <a:rPr lang="en-US" b="1" dirty="0" err="1"/>
              <a:t>revisi</a:t>
            </a:r>
            <a:r>
              <a:rPr lang="en-US" b="1" dirty="0"/>
              <a:t> UU Pers </a:t>
            </a:r>
            <a:r>
              <a:rPr lang="en-US" b="1" dirty="0" err="1"/>
              <a:t>ini</a:t>
            </a:r>
            <a:r>
              <a:rPr lang="en-US" b="1" dirty="0"/>
              <a:t>.</a:t>
            </a:r>
          </a:p>
          <a:p>
            <a:r>
              <a:rPr lang="en-US" b="1" dirty="0" err="1"/>
              <a:t>Memudahkan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memidanakaninsan</a:t>
            </a:r>
            <a:r>
              <a:rPr lang="en-US" b="1" dirty="0"/>
              <a:t> pers, </a:t>
            </a:r>
            <a:r>
              <a:rPr lang="en-US" b="1" dirty="0" err="1"/>
              <a:t>khususnya</a:t>
            </a:r>
            <a:r>
              <a:rPr lang="en-US" b="1" dirty="0"/>
              <a:t> </a:t>
            </a:r>
            <a:r>
              <a:rPr lang="en-US" b="1" dirty="0" err="1"/>
              <a:t>wartawan</a:t>
            </a:r>
            <a:r>
              <a:rPr lang="en-US" b="1" dirty="0"/>
              <a:t>.</a:t>
            </a:r>
            <a:endParaRPr lang="en-ID" b="1" dirty="0"/>
          </a:p>
        </p:txBody>
      </p:sp>
    </p:spTree>
    <p:extLst>
      <p:ext uri="{BB962C8B-B14F-4D97-AF65-F5344CB8AC3E}">
        <p14:creationId xmlns:p14="http://schemas.microsoft.com/office/powerpoint/2010/main" val="2771847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10075-2DAB-8465-1283-D7F5E8DF7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KPI </a:t>
            </a:r>
            <a:endParaRPr lang="en-ID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E3B3AA-6DFB-08CB-C743-DFC267D34B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KPI</a:t>
            </a:r>
            <a:endParaRPr lang="en-ID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362A26-11E3-E9C8-86CF-69C11D18A5A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Lembaga </a:t>
            </a:r>
            <a:r>
              <a:rPr lang="en-US" b="1" dirty="0" err="1"/>
              <a:t>kuasi</a:t>
            </a:r>
            <a:r>
              <a:rPr lang="en-US" b="1" dirty="0"/>
              <a:t> negara </a:t>
            </a:r>
            <a:r>
              <a:rPr lang="en-US" b="1" dirty="0" err="1"/>
              <a:t>memiliki</a:t>
            </a:r>
            <a:r>
              <a:rPr lang="en-US" b="1" dirty="0"/>
              <a:t> </a:t>
            </a:r>
            <a:r>
              <a:rPr lang="en-US" b="1" dirty="0" err="1"/>
              <a:t>otoritas</a:t>
            </a:r>
            <a:r>
              <a:rPr lang="en-US" b="1" dirty="0"/>
              <a:t>  </a:t>
            </a:r>
            <a:r>
              <a:rPr lang="en-US" b="1" dirty="0" err="1"/>
              <a:t>menyusun</a:t>
            </a:r>
            <a:r>
              <a:rPr lang="en-US" b="1" dirty="0"/>
              <a:t> dan </a:t>
            </a:r>
            <a:r>
              <a:rPr lang="en-US" b="1" dirty="0" err="1"/>
              <a:t>mengawasi</a:t>
            </a:r>
            <a:r>
              <a:rPr lang="en-US" b="1" dirty="0"/>
              <a:t> </a:t>
            </a:r>
            <a:r>
              <a:rPr lang="en-US" b="1" dirty="0" err="1"/>
              <a:t>peratuan</a:t>
            </a:r>
            <a:r>
              <a:rPr lang="en-US" b="1" dirty="0"/>
              <a:t> </a:t>
            </a:r>
            <a:r>
              <a:rPr lang="en-US" b="1" dirty="0" err="1"/>
              <a:t>penyiaran</a:t>
            </a:r>
            <a:r>
              <a:rPr lang="en-US" b="1" dirty="0"/>
              <a:t>.</a:t>
            </a:r>
          </a:p>
          <a:p>
            <a:r>
              <a:rPr lang="en-US" b="1" dirty="0" err="1"/>
              <a:t>Mengatur</a:t>
            </a:r>
            <a:r>
              <a:rPr lang="en-US" b="1" dirty="0"/>
              <a:t> media </a:t>
            </a:r>
            <a:r>
              <a:rPr lang="en-US" b="1" dirty="0" err="1"/>
              <a:t>teresterial</a:t>
            </a:r>
            <a:r>
              <a:rPr lang="en-US" b="1" dirty="0"/>
              <a:t> </a:t>
            </a:r>
            <a:r>
              <a:rPr lang="en-US" b="1" dirty="0" err="1"/>
              <a:t>yg</a:t>
            </a:r>
            <a:r>
              <a:rPr lang="en-US" b="1" dirty="0"/>
              <a:t> </a:t>
            </a:r>
            <a:r>
              <a:rPr lang="en-US" b="1" dirty="0" err="1"/>
              <a:t>bertumpu</a:t>
            </a:r>
            <a:r>
              <a:rPr lang="en-US" b="1" dirty="0"/>
              <a:t> pada </a:t>
            </a:r>
            <a:r>
              <a:rPr lang="en-US" b="1" dirty="0" err="1"/>
              <a:t>frekuensi</a:t>
            </a:r>
            <a:endParaRPr lang="en-US" b="1" dirty="0"/>
          </a:p>
          <a:p>
            <a:r>
              <a:rPr lang="en-US" b="1" dirty="0" err="1"/>
              <a:t>Menjangkau</a:t>
            </a:r>
            <a:r>
              <a:rPr lang="en-US" b="1" dirty="0"/>
              <a:t> Platform digital </a:t>
            </a:r>
            <a:r>
              <a:rPr lang="en-US" b="1" dirty="0" err="1"/>
              <a:t>penyiaran</a:t>
            </a:r>
            <a:r>
              <a:rPr lang="en-US" b="1" dirty="0"/>
              <a:t>.</a:t>
            </a:r>
          </a:p>
          <a:p>
            <a:r>
              <a:rPr lang="en-US" b="1" dirty="0" err="1"/>
              <a:t>Setiap</a:t>
            </a:r>
            <a:r>
              <a:rPr lang="en-US" b="1" dirty="0"/>
              <a:t> </a:t>
            </a:r>
            <a:r>
              <a:rPr lang="en-US" b="1" dirty="0" err="1"/>
              <a:t>konten</a:t>
            </a:r>
            <a:r>
              <a:rPr lang="en-US" b="1" dirty="0"/>
              <a:t> </a:t>
            </a:r>
            <a:r>
              <a:rPr lang="en-US" b="1" dirty="0" err="1"/>
              <a:t>harus</a:t>
            </a:r>
            <a:r>
              <a:rPr lang="en-US" b="1" dirty="0"/>
              <a:t> </a:t>
            </a:r>
            <a:r>
              <a:rPr lang="en-US" b="1" dirty="0" err="1"/>
              <a:t>melalui</a:t>
            </a:r>
            <a:r>
              <a:rPr lang="en-US" b="1" dirty="0"/>
              <a:t> sensor KPI.</a:t>
            </a:r>
          </a:p>
          <a:p>
            <a:r>
              <a:rPr lang="en-US" b="1" dirty="0" err="1"/>
              <a:t>Menjangkai</a:t>
            </a:r>
            <a:r>
              <a:rPr lang="en-US" b="1" dirty="0"/>
              <a:t> </a:t>
            </a:r>
            <a:r>
              <a:rPr lang="en-US" b="1" dirty="0" err="1"/>
              <a:t>konten</a:t>
            </a:r>
            <a:r>
              <a:rPr lang="en-US" b="1" dirty="0"/>
              <a:t> </a:t>
            </a:r>
            <a:r>
              <a:rPr lang="en-US" b="1" dirty="0" err="1"/>
              <a:t>kreator</a:t>
            </a:r>
            <a:r>
              <a:rPr lang="en-US" b="1" dirty="0"/>
              <a:t> dan buzzer di Platform digital </a:t>
            </a:r>
            <a:r>
              <a:rPr lang="en-US" b="1" dirty="0" err="1"/>
              <a:t>siaran</a:t>
            </a:r>
            <a:endParaRPr lang="en-US" b="1" dirty="0"/>
          </a:p>
          <a:p>
            <a:endParaRPr lang="en-ID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5D2F93-0187-B3AD-C650-512FB07003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RUU </a:t>
            </a:r>
            <a:r>
              <a:rPr lang="en-US" dirty="0" err="1"/>
              <a:t>memiliki</a:t>
            </a:r>
            <a:r>
              <a:rPr lang="en-US" dirty="0"/>
              <a:t>  </a:t>
            </a:r>
            <a:r>
              <a:rPr lang="en-US" dirty="0" err="1"/>
              <a:t>kekurangan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:</a:t>
            </a:r>
            <a:endParaRPr lang="en-ID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61D58B-0B6A-64A6-57E2-137FF404AA8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RUU </a:t>
            </a:r>
            <a:r>
              <a:rPr lang="en-US" b="1" dirty="0" err="1"/>
              <a:t>penyiaran</a:t>
            </a:r>
            <a:r>
              <a:rPr lang="en-US" b="1" dirty="0"/>
              <a:t> </a:t>
            </a:r>
            <a:r>
              <a:rPr lang="en-US" b="1" dirty="0" err="1"/>
              <a:t>ini</a:t>
            </a:r>
            <a:r>
              <a:rPr lang="en-US" b="1" dirty="0"/>
              <a:t> </a:t>
            </a:r>
            <a:r>
              <a:rPr lang="en-US" b="1" dirty="0" err="1"/>
              <a:t>justru</a:t>
            </a:r>
            <a:r>
              <a:rPr lang="en-US" b="1" dirty="0"/>
              <a:t> KPI </a:t>
            </a:r>
            <a:r>
              <a:rPr lang="en-US" b="1" dirty="0" err="1"/>
              <a:t>dalam</a:t>
            </a:r>
            <a:r>
              <a:rPr lang="en-US" b="1" dirty="0"/>
              <a:t> Menyusun </a:t>
            </a:r>
            <a:r>
              <a:rPr lang="en-US" b="1" dirty="0" err="1"/>
              <a:t>standar</a:t>
            </a:r>
            <a:r>
              <a:rPr lang="en-US" b="1" dirty="0"/>
              <a:t> </a:t>
            </a:r>
            <a:r>
              <a:rPr lang="en-US" b="1" dirty="0" err="1"/>
              <a:t>isi</a:t>
            </a:r>
            <a:r>
              <a:rPr lang="en-US" b="1" dirty="0"/>
              <a:t> </a:t>
            </a:r>
            <a:r>
              <a:rPr lang="en-US" b="1" dirty="0" err="1"/>
              <a:t>siaran</a:t>
            </a:r>
            <a:r>
              <a:rPr lang="en-US" b="1" dirty="0"/>
              <a:t> (SIS) </a:t>
            </a:r>
            <a:r>
              <a:rPr lang="en-US" b="1" dirty="0" err="1"/>
              <a:t>harus</a:t>
            </a:r>
            <a:r>
              <a:rPr lang="en-US" b="1" dirty="0"/>
              <a:t> </a:t>
            </a:r>
            <a:r>
              <a:rPr lang="en-US" b="1" dirty="0" err="1"/>
              <a:t>konsultasi</a:t>
            </a:r>
            <a:r>
              <a:rPr lang="en-US" b="1" dirty="0"/>
              <a:t> </a:t>
            </a:r>
            <a:r>
              <a:rPr lang="en-US" b="1" dirty="0" err="1"/>
              <a:t>ke</a:t>
            </a:r>
            <a:r>
              <a:rPr lang="en-US" b="1" dirty="0"/>
              <a:t> DPR. </a:t>
            </a:r>
            <a:r>
              <a:rPr lang="en-US" b="1" dirty="0" err="1"/>
              <a:t>Ini</a:t>
            </a:r>
            <a:r>
              <a:rPr lang="en-US" b="1" dirty="0"/>
              <a:t> </a:t>
            </a:r>
            <a:r>
              <a:rPr lang="en-US" b="1" dirty="0" err="1"/>
              <a:t>rawan</a:t>
            </a:r>
            <a:r>
              <a:rPr lang="en-US" b="1" dirty="0"/>
              <a:t> </a:t>
            </a:r>
            <a:r>
              <a:rPr lang="en-US" b="1" dirty="0" err="1"/>
              <a:t>dimanfaatkan</a:t>
            </a:r>
            <a:r>
              <a:rPr lang="en-US" b="1" dirty="0"/>
              <a:t> </a:t>
            </a:r>
            <a:r>
              <a:rPr lang="en-US" b="1" dirty="0" err="1"/>
              <a:t>anggota</a:t>
            </a:r>
            <a:r>
              <a:rPr lang="en-US" b="1" dirty="0"/>
              <a:t> dewan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mengintervensi</a:t>
            </a:r>
            <a:r>
              <a:rPr lang="en-US" b="1" dirty="0"/>
              <a:t> KPI.</a:t>
            </a:r>
          </a:p>
          <a:p>
            <a:r>
              <a:rPr lang="en-US" b="1" dirty="0" err="1"/>
              <a:t>Pembahasan</a:t>
            </a:r>
            <a:r>
              <a:rPr lang="en-US" b="1" dirty="0"/>
              <a:t> RUU </a:t>
            </a:r>
            <a:r>
              <a:rPr lang="en-US" b="1" dirty="0" err="1"/>
              <a:t>ini</a:t>
            </a:r>
            <a:r>
              <a:rPr lang="en-US" b="1" dirty="0"/>
              <a:t> </a:t>
            </a:r>
            <a:r>
              <a:rPr lang="en-US" b="1" dirty="0" err="1"/>
              <a:t>belum</a:t>
            </a:r>
            <a:r>
              <a:rPr lang="en-US" b="1" dirty="0"/>
              <a:t> </a:t>
            </a:r>
            <a:r>
              <a:rPr lang="en-US" b="1" dirty="0" err="1"/>
              <a:t>melibatkan</a:t>
            </a:r>
            <a:r>
              <a:rPr lang="en-US" b="1" dirty="0"/>
              <a:t> KPI dan Dewan Pers.</a:t>
            </a:r>
          </a:p>
          <a:p>
            <a:r>
              <a:rPr lang="en-US" b="1" dirty="0" err="1"/>
              <a:t>Jurnalisme</a:t>
            </a:r>
            <a:r>
              <a:rPr lang="en-US" b="1" dirty="0"/>
              <a:t> </a:t>
            </a:r>
            <a:r>
              <a:rPr lang="en-US" b="1" dirty="0" err="1"/>
              <a:t>investigatif</a:t>
            </a:r>
            <a:r>
              <a:rPr lang="en-US" b="1" dirty="0"/>
              <a:t> </a:t>
            </a:r>
            <a:r>
              <a:rPr lang="en-US" b="1" dirty="0" err="1"/>
              <a:t>terancam</a:t>
            </a:r>
            <a:r>
              <a:rPr lang="en-US" b="1" dirty="0"/>
              <a:t>, </a:t>
            </a:r>
            <a:r>
              <a:rPr lang="en-US" b="1" dirty="0" err="1"/>
              <a:t>padahal</a:t>
            </a:r>
            <a:r>
              <a:rPr lang="en-US" b="1" dirty="0"/>
              <a:t> INI </a:t>
            </a:r>
            <a:r>
              <a:rPr lang="en-US" b="1" dirty="0" err="1"/>
              <a:t>adl</a:t>
            </a:r>
            <a:r>
              <a:rPr lang="en-US" b="1" dirty="0"/>
              <a:t> strata </a:t>
            </a:r>
            <a:r>
              <a:rPr lang="en-US" b="1" dirty="0" err="1"/>
              <a:t>tertinggi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karya</a:t>
            </a:r>
            <a:r>
              <a:rPr lang="en-US" b="1" dirty="0"/>
              <a:t> </a:t>
            </a:r>
            <a:r>
              <a:rPr lang="en-US" b="1" dirty="0" err="1"/>
              <a:t>jurnalistik</a:t>
            </a:r>
            <a:r>
              <a:rPr lang="en-US" b="1" dirty="0"/>
              <a:t> </a:t>
            </a:r>
            <a:r>
              <a:rPr lang="en-US" b="1" dirty="0" err="1"/>
              <a:t>shg</a:t>
            </a:r>
            <a:r>
              <a:rPr lang="en-US" b="1" dirty="0"/>
              <a:t> </a:t>
            </a:r>
            <a:r>
              <a:rPr lang="en-US" b="1" dirty="0" err="1"/>
              <a:t>jika</a:t>
            </a:r>
            <a:r>
              <a:rPr lang="en-US" b="1" dirty="0"/>
              <a:t> </a:t>
            </a:r>
            <a:r>
              <a:rPr lang="en-US" b="1" dirty="0" err="1"/>
              <a:t>dilarang</a:t>
            </a:r>
            <a:r>
              <a:rPr lang="en-US" b="1" dirty="0"/>
              <a:t>, </a:t>
            </a:r>
            <a:r>
              <a:rPr lang="en-US" b="1" dirty="0" err="1"/>
              <a:t>akan</a:t>
            </a:r>
            <a:r>
              <a:rPr lang="en-US" b="1" dirty="0"/>
              <a:t> </a:t>
            </a:r>
            <a:r>
              <a:rPr lang="en-US" b="1" dirty="0" err="1"/>
              <a:t>menghilangkan</a:t>
            </a:r>
            <a:r>
              <a:rPr lang="en-US" b="1" dirty="0"/>
              <a:t> </a:t>
            </a:r>
            <a:r>
              <a:rPr lang="en-US" b="1" dirty="0" err="1"/>
              <a:t>kualitas</a:t>
            </a:r>
            <a:r>
              <a:rPr lang="en-US" b="1" dirty="0"/>
              <a:t> </a:t>
            </a:r>
            <a:r>
              <a:rPr lang="en-US" b="1" dirty="0" err="1"/>
              <a:t>jusrnalistik</a:t>
            </a:r>
            <a:endParaRPr lang="en-US" b="1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244264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5D868-4EE0-C158-B969-5FD63FDFA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Demokrasi</a:t>
            </a:r>
            <a:r>
              <a:rPr lang="en-US" dirty="0"/>
              <a:t> dan GG </a:t>
            </a:r>
            <a:r>
              <a:rPr lang="en-US" dirty="0" err="1"/>
              <a:t>tertutup</a:t>
            </a:r>
            <a:r>
              <a:rPr lang="en-US" dirty="0"/>
              <a:t>, </a:t>
            </a:r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gaya</a:t>
            </a:r>
            <a:r>
              <a:rPr lang="en-US" dirty="0"/>
              <a:t>, </a:t>
            </a:r>
            <a:r>
              <a:rPr lang="en-US" dirty="0" err="1"/>
              <a:t>demokrasi</a:t>
            </a:r>
            <a:r>
              <a:rPr lang="en-US" dirty="0"/>
              <a:t> </a:t>
            </a:r>
            <a:r>
              <a:rPr lang="en-US" dirty="0" err="1"/>
              <a:t>terpimpin</a:t>
            </a:r>
            <a:r>
              <a:rPr lang="en-US" dirty="0"/>
              <a:t>, </a:t>
            </a:r>
            <a:r>
              <a:rPr lang="en-US" dirty="0" err="1"/>
              <a:t>Orba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F10C2-D6B1-A40C-1CB6-5E638EBE58A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/>
              <a:t>Jurnalisme</a:t>
            </a:r>
            <a:r>
              <a:rPr lang="en-US" b="1" dirty="0"/>
              <a:t> </a:t>
            </a:r>
            <a:r>
              <a:rPr lang="en-US" b="1" dirty="0" err="1"/>
              <a:t>sebagai</a:t>
            </a:r>
            <a:r>
              <a:rPr lang="en-US" b="1" dirty="0"/>
              <a:t> pilar </a:t>
            </a:r>
            <a:r>
              <a:rPr lang="en-US" b="1" dirty="0" err="1"/>
              <a:t>penting</a:t>
            </a:r>
            <a:r>
              <a:rPr lang="en-US" b="1" dirty="0"/>
              <a:t> </a:t>
            </a:r>
            <a:r>
              <a:rPr lang="en-US" b="1" dirty="0" err="1"/>
              <a:t>demokrasi</a:t>
            </a:r>
            <a:endParaRPr lang="en-US" b="1" dirty="0"/>
          </a:p>
          <a:p>
            <a:r>
              <a:rPr lang="en-US" b="1" dirty="0"/>
              <a:t>RUU </a:t>
            </a:r>
            <a:r>
              <a:rPr lang="en-US" b="1" dirty="0" err="1"/>
              <a:t>sejumlah</a:t>
            </a:r>
            <a:r>
              <a:rPr lang="en-US" b="1" dirty="0"/>
              <a:t> </a:t>
            </a:r>
            <a:r>
              <a:rPr lang="en-US" b="1" dirty="0" err="1"/>
              <a:t>pasalnya</a:t>
            </a:r>
            <a:r>
              <a:rPr lang="en-US" b="1" dirty="0"/>
              <a:t> </a:t>
            </a:r>
            <a:r>
              <a:rPr lang="en-US" b="1" dirty="0" err="1"/>
              <a:t>bermasalah</a:t>
            </a:r>
            <a:endParaRPr lang="en-US" b="1" dirty="0"/>
          </a:p>
          <a:p>
            <a:r>
              <a:rPr lang="en-US" b="1" dirty="0" err="1"/>
              <a:t>Menjadi</a:t>
            </a:r>
            <a:r>
              <a:rPr lang="en-US" b="1" dirty="0"/>
              <a:t> </a:t>
            </a:r>
            <a:r>
              <a:rPr lang="en-US" b="1" dirty="0" err="1"/>
              <a:t>momok</a:t>
            </a:r>
            <a:r>
              <a:rPr lang="en-US" b="1" dirty="0"/>
              <a:t> </a:t>
            </a:r>
            <a:r>
              <a:rPr lang="en-US" b="1" dirty="0" err="1"/>
              <a:t>menakutkan</a:t>
            </a:r>
            <a:r>
              <a:rPr lang="en-US" b="1" dirty="0"/>
              <a:t> </a:t>
            </a:r>
            <a:r>
              <a:rPr lang="en-US" b="1" dirty="0" err="1"/>
              <a:t>bagi</a:t>
            </a:r>
            <a:r>
              <a:rPr lang="en-US" b="1" dirty="0"/>
              <a:t> </a:t>
            </a:r>
            <a:r>
              <a:rPr lang="en-US" b="1" dirty="0" err="1"/>
              <a:t>wartawan</a:t>
            </a:r>
            <a:r>
              <a:rPr lang="en-US" b="1" dirty="0"/>
              <a:t> </a:t>
            </a:r>
            <a:r>
              <a:rPr lang="en-US" b="1" dirty="0" err="1"/>
              <a:t>melakukan</a:t>
            </a:r>
            <a:r>
              <a:rPr lang="en-US" b="1" dirty="0"/>
              <a:t> </a:t>
            </a:r>
            <a:r>
              <a:rPr lang="en-US" b="1" dirty="0" err="1"/>
              <a:t>aktivitas</a:t>
            </a:r>
            <a:r>
              <a:rPr lang="en-US" b="1" dirty="0"/>
              <a:t>.</a:t>
            </a:r>
          </a:p>
          <a:p>
            <a:r>
              <a:rPr lang="en-US" b="1" dirty="0" err="1"/>
              <a:t>Mengancam</a:t>
            </a:r>
            <a:r>
              <a:rPr lang="en-US" b="1" dirty="0"/>
              <a:t> </a:t>
            </a:r>
            <a:r>
              <a:rPr lang="en-US" b="1" dirty="0" err="1"/>
              <a:t>suasana</a:t>
            </a:r>
            <a:r>
              <a:rPr lang="en-US" b="1" dirty="0"/>
              <a:t> </a:t>
            </a:r>
            <a:r>
              <a:rPr lang="en-US" b="1" dirty="0" err="1"/>
              <a:t>demokrasi</a:t>
            </a:r>
            <a:r>
              <a:rPr lang="en-US" b="1" dirty="0"/>
              <a:t> </a:t>
            </a:r>
            <a:r>
              <a:rPr lang="en-US" b="1" dirty="0" err="1"/>
              <a:t>indonesia</a:t>
            </a:r>
            <a:endParaRPr lang="en-US" b="1" dirty="0"/>
          </a:p>
          <a:p>
            <a:r>
              <a:rPr lang="en-US" b="1" dirty="0" err="1"/>
              <a:t>Bertentangan</a:t>
            </a:r>
            <a:r>
              <a:rPr lang="en-US" b="1" dirty="0"/>
              <a:t> dg </a:t>
            </a:r>
            <a:r>
              <a:rPr lang="en-US" b="1" dirty="0" err="1"/>
              <a:t>prinsip</a:t>
            </a:r>
            <a:r>
              <a:rPr lang="en-US" b="1" dirty="0"/>
              <a:t> Good Governance, Civil Society (State, Market, Public, and Private are equal and free to do checking and balancing), </a:t>
            </a:r>
            <a:r>
              <a:rPr lang="en-US" b="1" dirty="0" err="1"/>
              <a:t>khususnya</a:t>
            </a:r>
            <a:r>
              <a:rPr lang="en-US" b="1" dirty="0"/>
              <a:t> CSO.</a:t>
            </a:r>
          </a:p>
          <a:p>
            <a:r>
              <a:rPr lang="en-US" b="1" dirty="0" err="1"/>
              <a:t>Menutup</a:t>
            </a:r>
            <a:r>
              <a:rPr lang="en-US" b="1" dirty="0"/>
              <a:t> </a:t>
            </a:r>
            <a:r>
              <a:rPr lang="en-US" b="1" dirty="0" err="1"/>
              <a:t>akses</a:t>
            </a:r>
            <a:r>
              <a:rPr lang="en-US" b="1" dirty="0"/>
              <a:t> transparency, accountability, </a:t>
            </a:r>
            <a:r>
              <a:rPr lang="en-US" b="1" dirty="0" err="1"/>
              <a:t>communicatibility</a:t>
            </a:r>
            <a:r>
              <a:rPr lang="en-US" b="1" dirty="0"/>
              <a:t>,  </a:t>
            </a:r>
            <a:r>
              <a:rPr lang="en-US" b="1" dirty="0" err="1"/>
              <a:t>etc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mengkritisi</a:t>
            </a:r>
            <a:r>
              <a:rPr lang="en-US" b="1" dirty="0"/>
              <a:t> </a:t>
            </a:r>
            <a:r>
              <a:rPr lang="en-US" b="1" dirty="0" err="1"/>
              <a:t>bila</a:t>
            </a:r>
            <a:r>
              <a:rPr lang="en-US" b="1" dirty="0"/>
              <a:t> </a:t>
            </a:r>
            <a:r>
              <a:rPr lang="en-US" b="1" dirty="0" err="1"/>
              <a:t>ada</a:t>
            </a:r>
            <a:r>
              <a:rPr lang="en-US" b="1" dirty="0"/>
              <a:t> oversight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pemerintahan</a:t>
            </a:r>
            <a:r>
              <a:rPr lang="en-US" b="1" dirty="0"/>
              <a:t>.</a:t>
            </a:r>
            <a:endParaRPr lang="en-ID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E5E2A5-CC01-AAF3-0067-57AE0F49E85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/>
              <a:t>Demokrasi</a:t>
            </a:r>
            <a:r>
              <a:rPr lang="en-US" b="1" dirty="0"/>
              <a:t> </a:t>
            </a:r>
            <a:r>
              <a:rPr lang="en-US" b="1" dirty="0" err="1"/>
              <a:t>wajar</a:t>
            </a:r>
            <a:r>
              <a:rPr lang="en-US" b="1" dirty="0"/>
              <a:t> </a:t>
            </a:r>
            <a:r>
              <a:rPr lang="en-US" b="1" dirty="0" err="1"/>
              <a:t>ada</a:t>
            </a:r>
            <a:r>
              <a:rPr lang="en-US" b="1" dirty="0"/>
              <a:t> </a:t>
            </a:r>
            <a:r>
              <a:rPr lang="en-US" b="1" dirty="0" err="1"/>
              <a:t>kritik</a:t>
            </a:r>
            <a:r>
              <a:rPr lang="en-US" b="1" dirty="0"/>
              <a:t> </a:t>
            </a:r>
            <a:r>
              <a:rPr lang="en-US" b="1" dirty="0" err="1"/>
              <a:t>tp</a:t>
            </a:r>
            <a:r>
              <a:rPr lang="en-US" b="1" dirty="0"/>
              <a:t> </a:t>
            </a:r>
            <a:r>
              <a:rPr lang="en-US" b="1" dirty="0" err="1"/>
              <a:t>jangan</a:t>
            </a:r>
            <a:r>
              <a:rPr lang="en-US" b="1" dirty="0"/>
              <a:t> </a:t>
            </a:r>
            <a:r>
              <a:rPr lang="en-US" b="1" dirty="0" err="1"/>
              <a:t>dibalas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 </a:t>
            </a:r>
            <a:r>
              <a:rPr lang="en-US" b="1" dirty="0" err="1"/>
              <a:t>uu</a:t>
            </a:r>
            <a:r>
              <a:rPr lang="en-US" b="1" dirty="0"/>
              <a:t> </a:t>
            </a:r>
            <a:r>
              <a:rPr lang="en-US" b="1" dirty="0" err="1"/>
              <a:t>pembungkaman</a:t>
            </a:r>
            <a:r>
              <a:rPr lang="en-US" b="1" dirty="0"/>
              <a:t> </a:t>
            </a:r>
            <a:r>
              <a:rPr lang="en-US" b="1" dirty="0" err="1"/>
              <a:t>bahkan</a:t>
            </a:r>
            <a:r>
              <a:rPr lang="en-US" b="1" dirty="0"/>
              <a:t> </a:t>
            </a:r>
            <a:r>
              <a:rPr lang="en-US" b="1" dirty="0" err="1"/>
              <a:t>pengkriminalisasian</a:t>
            </a:r>
            <a:endParaRPr lang="en-US" b="1" dirty="0"/>
          </a:p>
          <a:p>
            <a:r>
              <a:rPr lang="en-US" b="1" dirty="0"/>
              <a:t>Kembali </a:t>
            </a:r>
            <a:r>
              <a:rPr lang="en-US" b="1" dirty="0" err="1"/>
              <a:t>ke</a:t>
            </a:r>
            <a:r>
              <a:rPr lang="en-US" b="1" dirty="0"/>
              <a:t> era ORBA. UU </a:t>
            </a:r>
            <a:r>
              <a:rPr lang="en-US" b="1" dirty="0" err="1"/>
              <a:t>Subversi</a:t>
            </a:r>
            <a:endParaRPr lang="en-US" b="1" dirty="0"/>
          </a:p>
          <a:p>
            <a:r>
              <a:rPr lang="en-US" b="1" dirty="0"/>
              <a:t>Dewan Pers </a:t>
            </a:r>
            <a:r>
              <a:rPr lang="en-US" b="1" dirty="0" err="1"/>
              <a:t>kan</a:t>
            </a:r>
            <a:r>
              <a:rPr lang="en-US" b="1" dirty="0"/>
              <a:t> </a:t>
            </a:r>
            <a:r>
              <a:rPr lang="en-US" b="1" dirty="0" err="1"/>
              <a:t>sdh</a:t>
            </a:r>
            <a:r>
              <a:rPr lang="en-US" b="1" dirty="0"/>
              <a:t> </a:t>
            </a:r>
            <a:r>
              <a:rPr lang="en-US" b="1" dirty="0" err="1"/>
              <a:t>menangagani</a:t>
            </a:r>
            <a:r>
              <a:rPr lang="en-US" b="1" dirty="0"/>
              <a:t> </a:t>
            </a:r>
            <a:r>
              <a:rPr lang="en-US" b="1" dirty="0" err="1"/>
              <a:t>etika</a:t>
            </a:r>
            <a:r>
              <a:rPr lang="en-US" b="1" dirty="0"/>
              <a:t> pers.</a:t>
            </a:r>
          </a:p>
          <a:p>
            <a:r>
              <a:rPr lang="en-US" b="1" dirty="0"/>
              <a:t>Banyak </a:t>
            </a:r>
            <a:r>
              <a:rPr lang="en-US" b="1" dirty="0" err="1"/>
              <a:t>kasus</a:t>
            </a:r>
            <a:r>
              <a:rPr lang="en-US" b="1" dirty="0"/>
              <a:t> </a:t>
            </a:r>
            <a:r>
              <a:rPr lang="en-US" b="1" dirty="0" err="1"/>
              <a:t>korupsi</a:t>
            </a:r>
            <a:r>
              <a:rPr lang="en-US" b="1" dirty="0"/>
              <a:t> </a:t>
            </a:r>
            <a:r>
              <a:rPr lang="en-US" b="1" dirty="0" err="1"/>
              <a:t>justru</a:t>
            </a:r>
            <a:r>
              <a:rPr lang="en-US" b="1" dirty="0"/>
              <a:t> </a:t>
            </a:r>
            <a:r>
              <a:rPr lang="en-US" b="1" dirty="0" err="1"/>
              <a:t>tersingkap</a:t>
            </a:r>
            <a:r>
              <a:rPr lang="en-US" b="1" dirty="0"/>
              <a:t> </a:t>
            </a:r>
            <a:r>
              <a:rPr lang="en-US" b="1" dirty="0" err="1"/>
              <a:t>melalui</a:t>
            </a:r>
            <a:r>
              <a:rPr lang="en-US" b="1" dirty="0"/>
              <a:t> investigative journalism</a:t>
            </a:r>
          </a:p>
          <a:p>
            <a:r>
              <a:rPr lang="en-US" b="1" dirty="0" err="1"/>
              <a:t>Memberi</a:t>
            </a:r>
            <a:r>
              <a:rPr lang="en-US" b="1" dirty="0"/>
              <a:t> </a:t>
            </a:r>
            <a:r>
              <a:rPr lang="en-US" b="1" dirty="0" err="1"/>
              <a:t>impak</a:t>
            </a:r>
            <a:r>
              <a:rPr lang="en-US" b="1" dirty="0"/>
              <a:t> </a:t>
            </a:r>
            <a:r>
              <a:rPr lang="en-US" b="1" dirty="0" err="1"/>
              <a:t>positif</a:t>
            </a:r>
            <a:r>
              <a:rPr lang="en-US" b="1" dirty="0"/>
              <a:t>, </a:t>
            </a:r>
            <a:r>
              <a:rPr lang="en-US" b="1" dirty="0" err="1"/>
              <a:t>krn</a:t>
            </a:r>
            <a:r>
              <a:rPr lang="en-US" b="1" dirty="0"/>
              <a:t>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hasil</a:t>
            </a:r>
            <a:r>
              <a:rPr lang="en-US" b="1" dirty="0"/>
              <a:t> </a:t>
            </a:r>
            <a:r>
              <a:rPr lang="en-US" b="1" dirty="0" err="1"/>
              <a:t>investigasi</a:t>
            </a:r>
            <a:r>
              <a:rPr lang="en-US" b="1" dirty="0"/>
              <a:t> </a:t>
            </a:r>
            <a:r>
              <a:rPr lang="en-US" b="1" dirty="0" err="1"/>
              <a:t>jurnalistik</a:t>
            </a:r>
            <a:r>
              <a:rPr lang="en-US" b="1" dirty="0"/>
              <a:t>, </a:t>
            </a:r>
            <a:r>
              <a:rPr lang="en-US" b="1" dirty="0" err="1"/>
              <a:t>membantu</a:t>
            </a:r>
            <a:r>
              <a:rPr lang="en-US" b="1" dirty="0"/>
              <a:t> </a:t>
            </a:r>
            <a:r>
              <a:rPr lang="en-US" b="1" dirty="0" err="1"/>
              <a:t>penegak</a:t>
            </a:r>
            <a:r>
              <a:rPr lang="en-US" b="1" dirty="0"/>
              <a:t> </a:t>
            </a:r>
            <a:r>
              <a:rPr lang="en-US" b="1" dirty="0" err="1"/>
              <a:t>hukum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memahami</a:t>
            </a:r>
            <a:r>
              <a:rPr lang="en-US" b="1" dirty="0"/>
              <a:t> </a:t>
            </a:r>
            <a:r>
              <a:rPr lang="en-US" b="1" dirty="0" err="1"/>
              <a:t>akar</a:t>
            </a:r>
            <a:r>
              <a:rPr lang="en-US" b="1" dirty="0"/>
              <a:t> </a:t>
            </a:r>
            <a:r>
              <a:rPr lang="en-US" b="1" dirty="0" err="1"/>
              <a:t>masalah</a:t>
            </a:r>
            <a:r>
              <a:rPr lang="en-US" b="1" dirty="0"/>
              <a:t>.</a:t>
            </a:r>
          </a:p>
          <a:p>
            <a:r>
              <a:rPr lang="en-US" b="1" dirty="0"/>
              <a:t>Data </a:t>
            </a:r>
            <a:r>
              <a:rPr lang="en-US" b="1" dirty="0" err="1"/>
              <a:t>mendalam</a:t>
            </a:r>
            <a:r>
              <a:rPr lang="en-US" b="1" dirty="0"/>
              <a:t> (in-depth data)  dan </a:t>
            </a:r>
            <a:r>
              <a:rPr lang="en-US" b="1" dirty="0" err="1"/>
              <a:t>infomasi</a:t>
            </a:r>
            <a:r>
              <a:rPr lang="en-US" b="1" dirty="0"/>
              <a:t> </a:t>
            </a:r>
            <a:r>
              <a:rPr lang="en-US" b="1" dirty="0" err="1"/>
              <a:t>akurat</a:t>
            </a:r>
            <a:r>
              <a:rPr lang="en-US" b="1" dirty="0"/>
              <a:t> sangat </a:t>
            </a:r>
            <a:r>
              <a:rPr lang="en-US" b="1" dirty="0" err="1"/>
              <a:t>dibutuhkan</a:t>
            </a:r>
            <a:r>
              <a:rPr lang="en-US" b="1" dirty="0"/>
              <a:t>.</a:t>
            </a:r>
          </a:p>
          <a:p>
            <a:r>
              <a:rPr lang="en-US" b="1" dirty="0" err="1"/>
              <a:t>Ini</a:t>
            </a:r>
            <a:r>
              <a:rPr lang="en-US" b="1" dirty="0"/>
              <a:t> sangat </a:t>
            </a:r>
            <a:r>
              <a:rPr lang="en-US" b="1" dirty="0" err="1"/>
              <a:t>efektif</a:t>
            </a:r>
            <a:r>
              <a:rPr lang="en-US" b="1" dirty="0"/>
              <a:t> </a:t>
            </a:r>
            <a:r>
              <a:rPr lang="en-US" b="1" dirty="0" err="1"/>
              <a:t>chanel</a:t>
            </a:r>
            <a:r>
              <a:rPr lang="en-US" b="1" dirty="0"/>
              <a:t> </a:t>
            </a:r>
            <a:r>
              <a:rPr lang="en-US" b="1" dirty="0" err="1"/>
              <a:t>bagi</a:t>
            </a:r>
            <a:r>
              <a:rPr lang="en-US" b="1" dirty="0"/>
              <a:t> whistleblowers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512678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586</TotalTime>
  <Words>1305</Words>
  <Application>Microsoft Office PowerPoint</Application>
  <PresentationFormat>Widescreen</PresentationFormat>
  <Paragraphs>128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Ion Boardroom</vt:lpstr>
      <vt:lpstr>RUU  PENYIARAN DAN ANCAMAN KEBEBASAN PERS INDONESIA*</vt:lpstr>
      <vt:lpstr>UNDANG-UNDANG PENYIARAN YANG BERMASALAH</vt:lpstr>
      <vt:lpstr>Lima Kali Perubahan</vt:lpstr>
      <vt:lpstr>Pasal 50 B ayat 2 mencantumkan larangan sbb</vt:lpstr>
      <vt:lpstr>Tumpang Tindih</vt:lpstr>
      <vt:lpstr>Yg disoroti</vt:lpstr>
      <vt:lpstr>UU Ini Merupakan Pelanggaran</vt:lpstr>
      <vt:lpstr>KPI </vt:lpstr>
      <vt:lpstr>Demokrasi dan GG tertutup, ikut gaya, demokrasi terpimpin, Orba</vt:lpstr>
      <vt:lpstr>Masalah dan Solusi</vt:lpstr>
      <vt:lpstr>Solusi</vt:lpstr>
      <vt:lpstr>Kesimpulan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RUU  PENYIARAN DAN ANCAMAN KEBEBASAN PERS INDONESIA*</dc:title>
  <dc:creator>Andi Faisal Bakti</dc:creator>
  <cp:lastModifiedBy>Andi Faisal Bakti</cp:lastModifiedBy>
  <cp:revision>19</cp:revision>
  <dcterms:created xsi:type="dcterms:W3CDTF">2024-05-18T04:37:07Z</dcterms:created>
  <dcterms:modified xsi:type="dcterms:W3CDTF">2024-05-19T12:41:32Z</dcterms:modified>
</cp:coreProperties>
</file>