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0" autoAdjust="0"/>
    <p:restoredTop sz="94660"/>
  </p:normalViewPr>
  <p:slideViewPr>
    <p:cSldViewPr snapToGrid="0">
      <p:cViewPr varScale="1">
        <p:scale>
          <a:sx n="85" d="100"/>
          <a:sy n="85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13BD-2F55-4CA9-BF4D-65E7E6A03E0A}" type="datetimeFigureOut">
              <a:rPr lang="en-ID" smtClean="0"/>
              <a:t>29/01/23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A13A-CC9D-4A65-850F-290FD08053A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2642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13BD-2F55-4CA9-BF4D-65E7E6A03E0A}" type="datetimeFigureOut">
              <a:rPr lang="en-ID" smtClean="0"/>
              <a:t>29/01/23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A13A-CC9D-4A65-850F-290FD08053A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24740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13BD-2F55-4CA9-BF4D-65E7E6A03E0A}" type="datetimeFigureOut">
              <a:rPr lang="en-ID" smtClean="0"/>
              <a:t>29/01/23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A13A-CC9D-4A65-850F-290FD08053A6}" type="slidenum">
              <a:rPr lang="en-ID" smtClean="0"/>
              <a:t>‹#›</a:t>
            </a:fld>
            <a:endParaRPr lang="en-ID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9378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13BD-2F55-4CA9-BF4D-65E7E6A03E0A}" type="datetimeFigureOut">
              <a:rPr lang="en-ID" smtClean="0"/>
              <a:t>29/01/23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A13A-CC9D-4A65-850F-290FD08053A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6412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13BD-2F55-4CA9-BF4D-65E7E6A03E0A}" type="datetimeFigureOut">
              <a:rPr lang="en-ID" smtClean="0"/>
              <a:t>29/01/23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A13A-CC9D-4A65-850F-290FD08053A6}" type="slidenum">
              <a:rPr lang="en-ID" smtClean="0"/>
              <a:t>‹#›</a:t>
            </a:fld>
            <a:endParaRPr lang="en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7982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13BD-2F55-4CA9-BF4D-65E7E6A03E0A}" type="datetimeFigureOut">
              <a:rPr lang="en-ID" smtClean="0"/>
              <a:t>29/01/23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A13A-CC9D-4A65-850F-290FD08053A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85928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13BD-2F55-4CA9-BF4D-65E7E6A03E0A}" type="datetimeFigureOut">
              <a:rPr lang="en-ID" smtClean="0"/>
              <a:t>29/01/23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A13A-CC9D-4A65-850F-290FD08053A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12622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13BD-2F55-4CA9-BF4D-65E7E6A03E0A}" type="datetimeFigureOut">
              <a:rPr lang="en-ID" smtClean="0"/>
              <a:t>29/01/23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A13A-CC9D-4A65-850F-290FD08053A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0476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13BD-2F55-4CA9-BF4D-65E7E6A03E0A}" type="datetimeFigureOut">
              <a:rPr lang="en-ID" smtClean="0"/>
              <a:t>29/01/23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A13A-CC9D-4A65-850F-290FD08053A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72010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13BD-2F55-4CA9-BF4D-65E7E6A03E0A}" type="datetimeFigureOut">
              <a:rPr lang="en-ID" smtClean="0"/>
              <a:t>29/01/23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A13A-CC9D-4A65-850F-290FD08053A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4377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13BD-2F55-4CA9-BF4D-65E7E6A03E0A}" type="datetimeFigureOut">
              <a:rPr lang="en-ID" smtClean="0"/>
              <a:t>29/01/23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A13A-CC9D-4A65-850F-290FD08053A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14737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13BD-2F55-4CA9-BF4D-65E7E6A03E0A}" type="datetimeFigureOut">
              <a:rPr lang="en-ID" smtClean="0"/>
              <a:t>29/01/23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A13A-CC9D-4A65-850F-290FD08053A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40080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13BD-2F55-4CA9-BF4D-65E7E6A03E0A}" type="datetimeFigureOut">
              <a:rPr lang="en-ID" smtClean="0"/>
              <a:t>29/01/23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A13A-CC9D-4A65-850F-290FD08053A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1903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13BD-2F55-4CA9-BF4D-65E7E6A03E0A}" type="datetimeFigureOut">
              <a:rPr lang="en-ID" smtClean="0"/>
              <a:t>29/01/23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A13A-CC9D-4A65-850F-290FD08053A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94625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13BD-2F55-4CA9-BF4D-65E7E6A03E0A}" type="datetimeFigureOut">
              <a:rPr lang="en-ID" smtClean="0"/>
              <a:t>29/01/23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A13A-CC9D-4A65-850F-290FD08053A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82413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13BD-2F55-4CA9-BF4D-65E7E6A03E0A}" type="datetimeFigureOut">
              <a:rPr lang="en-ID" smtClean="0"/>
              <a:t>29/01/23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A13A-CC9D-4A65-850F-290FD08053A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50767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F13BD-2F55-4CA9-BF4D-65E7E6A03E0A}" type="datetimeFigureOut">
              <a:rPr lang="en-ID" smtClean="0"/>
              <a:t>29/01/23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69A13A-CC9D-4A65-850F-290FD08053A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3772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55BFC-A004-290A-0940-ADF2C9346A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398" y="2408795"/>
            <a:ext cx="9018583" cy="1646302"/>
          </a:xfrm>
        </p:spPr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HASIL LOKAKARYA NASIONAL KURIKULUM KEPERAWATAN HOLISTIK TAHAP PROFESI NERS</a:t>
            </a:r>
            <a:endParaRPr lang="en-ID" sz="3200" dirty="0">
              <a:latin typeface="Book Antiqua" panose="0204060205030503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C70E4A-67C5-94BF-7552-A41AEFE7D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0489" y="714132"/>
            <a:ext cx="1004287" cy="100428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0E0E861-94BB-FE8B-B7E1-B55C74609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545" y="714133"/>
            <a:ext cx="1004287" cy="1004287"/>
          </a:xfrm>
          <a:prstGeom prst="rect">
            <a:avLst/>
          </a:prstGeom>
        </p:spPr>
      </p:pic>
      <p:sp>
        <p:nvSpPr>
          <p:cNvPr id="9" name="Subtitle 8">
            <a:extLst>
              <a:ext uri="{FF2B5EF4-FFF2-40B4-BE49-F238E27FC236}">
                <a16:creationId xmlns:a16="http://schemas.microsoft.com/office/drawing/2014/main" id="{1657CFEA-356A-6AE4-A5A0-5AE8E4AB3E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0222" y="4980222"/>
            <a:ext cx="7766936" cy="1096899"/>
          </a:xfrm>
        </p:spPr>
        <p:txBody>
          <a:bodyPr>
            <a:normAutofit/>
          </a:bodyPr>
          <a:lstStyle/>
          <a:p>
            <a:r>
              <a:rPr lang="en-ID" sz="3200" b="1" dirty="0">
                <a:latin typeface="Book Antiqua" panose="02040602050305030304" pitchFamily="18" charset="0"/>
              </a:rPr>
              <a:t>TIM </a:t>
            </a:r>
            <a:r>
              <a:rPr lang="en-ID" sz="3200" b="1" dirty="0" err="1">
                <a:latin typeface="Book Antiqua" panose="02040602050305030304" pitchFamily="18" charset="0"/>
              </a:rPr>
              <a:t>Profesi</a:t>
            </a:r>
            <a:r>
              <a:rPr lang="en-ID" sz="3200" b="1" dirty="0">
                <a:latin typeface="Book Antiqua" panose="0204060205030503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7051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CDB15-7A9F-45DB-C7C2-1AA3C91FA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800" b="1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Rekomendasi</a:t>
            </a:r>
            <a:endParaRPr lang="en-ID" sz="28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8B302-549D-B98D-048D-BF9CF62E6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Untuk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Institusi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KEMENKES, AIPNI, PPNI:</a:t>
            </a:r>
            <a:endParaRPr lang="en-ID" sz="1800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Dapat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mengarahkan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calon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lulusan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sesuai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dengan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capaian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pembelajaran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keperawatan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pada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kurikulum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institusi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pendidikan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endParaRPr lang="en-ID" sz="1800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Dapat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mengarahkan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perawat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melakukan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praktik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mandiri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keperawatan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sesuai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standar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kompetensi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keperawatan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berdasarkan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UU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keperawatan</a:t>
            </a:r>
            <a:endParaRPr lang="en-ID" sz="1800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ID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109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67FE9-2D32-EDA6-F843-96A62FC9D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734" y="1575972"/>
            <a:ext cx="8596668" cy="3880773"/>
          </a:xfrm>
        </p:spPr>
        <p:txBody>
          <a:bodyPr/>
          <a:lstStyle/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Untuk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Institusi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Pendidikan:</a:t>
            </a:r>
            <a:endParaRPr lang="en-ID" sz="1800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Melakukan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sosialisasi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hasil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Simposium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dan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lokarkarya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telah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di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sepakati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dan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disahkan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kepada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pimpinan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Instansi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Pendidikan</a:t>
            </a:r>
            <a:endParaRPr lang="en-ID" sz="1800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Melakukan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kerjasama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dengan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Himpunan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Perawat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Indonesia (HPHI)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dalam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upaya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meningkatkan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Pengetahuan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dan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kompetensi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SDM di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instansi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Pendidikan</a:t>
            </a:r>
            <a:endParaRPr lang="en-ID" sz="1800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ID" dirty="0">
              <a:latin typeface="Book Antiqua" panose="0204060205030503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DB2361A-173D-7041-B7D9-335D50A30B54}"/>
              </a:ext>
            </a:extLst>
          </p:cNvPr>
          <p:cNvSpPr txBox="1">
            <a:spLocks/>
          </p:cNvSpPr>
          <p:nvPr/>
        </p:nvSpPr>
        <p:spPr>
          <a:xfrm>
            <a:off x="829734" y="7620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ID" sz="2800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Rekomendasi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1339977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E588A-B385-720F-2A25-74050636B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264826"/>
            <a:ext cx="8596668" cy="660935"/>
          </a:xfrm>
        </p:spPr>
        <p:txBody>
          <a:bodyPr>
            <a:normAutofit fontScale="90000"/>
          </a:bodyPr>
          <a:lstStyle/>
          <a:p>
            <a:r>
              <a:rPr lang="en-US" dirty="0"/>
              <a:t>Tim </a:t>
            </a:r>
            <a:r>
              <a:rPr lang="en-US" dirty="0" err="1"/>
              <a:t>Penyusun</a:t>
            </a:r>
            <a:r>
              <a:rPr lang="en-US" dirty="0"/>
              <a:t>:</a:t>
            </a:r>
            <a:br>
              <a:rPr lang="en-US" dirty="0"/>
            </a:br>
            <a:endParaRPr lang="en-ID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FC71982-5EE1-380C-5C2E-C6C9377B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696" y="1060672"/>
            <a:ext cx="8596312" cy="5436538"/>
          </a:xfrm>
        </p:spPr>
        <p:txBody>
          <a:bodyPr>
            <a:normAutofit fontScale="55000" lnSpcReduction="20000"/>
          </a:bodyPr>
          <a:lstStyle/>
          <a:p>
            <a:pPr marL="342900" indent="-342900">
              <a:buAutoNum type="arabicPeriod"/>
            </a:pPr>
            <a:r>
              <a:rPr lang="en-US" sz="2200" dirty="0" err="1">
                <a:latin typeface="Book Antiqua" panose="02040602050305030304" pitchFamily="18" charset="0"/>
              </a:rPr>
              <a:t>Yuni</a:t>
            </a:r>
            <a:r>
              <a:rPr lang="en-US" sz="2200" dirty="0">
                <a:latin typeface="Book Antiqua" panose="02040602050305030304" pitchFamily="18" charset="0"/>
              </a:rPr>
              <a:t> </a:t>
            </a:r>
            <a:r>
              <a:rPr lang="en-US" sz="2200" dirty="0" err="1">
                <a:latin typeface="Book Antiqua" panose="02040602050305030304" pitchFamily="18" charset="0"/>
              </a:rPr>
              <a:t>Puji</a:t>
            </a:r>
            <a:r>
              <a:rPr lang="en-US" sz="2200" dirty="0">
                <a:latin typeface="Book Antiqua" panose="02040602050305030304" pitchFamily="18" charset="0"/>
              </a:rPr>
              <a:t> </a:t>
            </a:r>
            <a:r>
              <a:rPr lang="en-US" sz="2200" dirty="0" err="1">
                <a:latin typeface="Book Antiqua" panose="02040602050305030304" pitchFamily="18" charset="0"/>
              </a:rPr>
              <a:t>Widiastuti</a:t>
            </a:r>
            <a:r>
              <a:rPr lang="en-US" sz="2200" dirty="0">
                <a:latin typeface="Book Antiqua" panose="02040602050305030304" pitchFamily="18" charset="0"/>
              </a:rPr>
              <a:t>, S. </a:t>
            </a:r>
            <a:r>
              <a:rPr lang="en-US" sz="2200" dirty="0" err="1">
                <a:latin typeface="Book Antiqua" panose="02040602050305030304" pitchFamily="18" charset="0"/>
              </a:rPr>
              <a:t>Kep</a:t>
            </a:r>
            <a:r>
              <a:rPr lang="en-US" sz="2200" dirty="0">
                <a:latin typeface="Book Antiqua" panose="02040602050305030304" pitchFamily="18" charset="0"/>
              </a:rPr>
              <a:t>., M. </a:t>
            </a:r>
            <a:r>
              <a:rPr lang="en-US" sz="2200" dirty="0" err="1">
                <a:latin typeface="Book Antiqua" panose="02040602050305030304" pitchFamily="18" charset="0"/>
              </a:rPr>
              <a:t>Kep</a:t>
            </a:r>
            <a:r>
              <a:rPr lang="en-US" sz="2200" dirty="0">
                <a:latin typeface="Book Antiqua" panose="02040602050305030304" pitchFamily="18" charset="0"/>
              </a:rPr>
              <a:t>., Ns</a:t>
            </a:r>
          </a:p>
          <a:p>
            <a:pPr marL="342900" indent="-342900">
              <a:buAutoNum type="arabicPeriod"/>
            </a:pPr>
            <a:r>
              <a:rPr lang="en-US" sz="2200" dirty="0">
                <a:latin typeface="Book Antiqua" panose="02040602050305030304" pitchFamily="18" charset="0"/>
              </a:rPr>
              <a:t>Ns. Ni </a:t>
            </a:r>
            <a:r>
              <a:rPr lang="en-US" sz="2200" dirty="0" err="1">
                <a:latin typeface="Book Antiqua" panose="02040602050305030304" pitchFamily="18" charset="0"/>
              </a:rPr>
              <a:t>Luh</a:t>
            </a:r>
            <a:r>
              <a:rPr lang="en-US" sz="2200" dirty="0">
                <a:latin typeface="Book Antiqua" panose="02040602050305030304" pitchFamily="18" charset="0"/>
              </a:rPr>
              <a:t> Putu </a:t>
            </a:r>
            <a:r>
              <a:rPr lang="en-US" sz="2200" dirty="0" err="1">
                <a:latin typeface="Book Antiqua" panose="02040602050305030304" pitchFamily="18" charset="0"/>
              </a:rPr>
              <a:t>Dewi</a:t>
            </a:r>
            <a:r>
              <a:rPr lang="en-US" sz="2200" dirty="0">
                <a:latin typeface="Book Antiqua" panose="02040602050305030304" pitchFamily="18" charset="0"/>
              </a:rPr>
              <a:t> </a:t>
            </a:r>
            <a:r>
              <a:rPr lang="en-US" sz="2200" dirty="0" err="1">
                <a:latin typeface="Book Antiqua" panose="02040602050305030304" pitchFamily="18" charset="0"/>
              </a:rPr>
              <a:t>Puspawati</a:t>
            </a:r>
            <a:r>
              <a:rPr lang="en-US" sz="2200" dirty="0">
                <a:latin typeface="Book Antiqua" panose="02040602050305030304" pitchFamily="18" charset="0"/>
              </a:rPr>
              <a:t>, S. </a:t>
            </a:r>
            <a:r>
              <a:rPr lang="en-US" sz="2200" dirty="0" err="1">
                <a:latin typeface="Book Antiqua" panose="02040602050305030304" pitchFamily="18" charset="0"/>
              </a:rPr>
              <a:t>Kep</a:t>
            </a:r>
            <a:r>
              <a:rPr lang="en-US" sz="2200" dirty="0">
                <a:latin typeface="Book Antiqua" panose="02040602050305030304" pitchFamily="18" charset="0"/>
              </a:rPr>
              <a:t>., M. </a:t>
            </a:r>
            <a:r>
              <a:rPr lang="en-US" sz="2200" dirty="0" err="1">
                <a:latin typeface="Book Antiqua" panose="02040602050305030304" pitchFamily="18" charset="0"/>
              </a:rPr>
              <a:t>Kep</a:t>
            </a:r>
            <a:endParaRPr lang="en-US" sz="2200" dirty="0">
              <a:latin typeface="Book Antiqua" panose="02040602050305030304" pitchFamily="18" charset="0"/>
            </a:endParaRPr>
          </a:p>
          <a:p>
            <a:pPr marL="342900" indent="-342900">
              <a:buAutoNum type="arabicPeriod"/>
            </a:pPr>
            <a:r>
              <a:rPr lang="en-US" sz="2200" dirty="0" err="1">
                <a:latin typeface="Book Antiqua" panose="02040602050305030304" pitchFamily="18" charset="0"/>
              </a:rPr>
              <a:t>Wa</a:t>
            </a:r>
            <a:r>
              <a:rPr lang="en-US" sz="2200" dirty="0">
                <a:latin typeface="Book Antiqua" panose="02040602050305030304" pitchFamily="18" charset="0"/>
              </a:rPr>
              <a:t> Ode Sri Asnaniar,S.Kep.Ns.,</a:t>
            </a:r>
            <a:r>
              <a:rPr lang="en-US" sz="2200" dirty="0" err="1">
                <a:latin typeface="Book Antiqua" panose="02040602050305030304" pitchFamily="18" charset="0"/>
              </a:rPr>
              <a:t>M.Kes</a:t>
            </a:r>
            <a:endParaRPr lang="en-US" sz="2200" dirty="0">
              <a:latin typeface="Book Antiqua" panose="02040602050305030304" pitchFamily="18" charset="0"/>
            </a:endParaRPr>
          </a:p>
          <a:p>
            <a:pPr marL="342900" indent="-342900">
              <a:buAutoNum type="arabicPeriod"/>
            </a:pPr>
            <a:r>
              <a:rPr lang="en-US" sz="2200" dirty="0">
                <a:latin typeface="Book Antiqua" panose="02040602050305030304" pitchFamily="18" charset="0"/>
              </a:rPr>
              <a:t>Karwati.S.Kep.,Ners.,</a:t>
            </a:r>
            <a:r>
              <a:rPr lang="en-US" sz="2200" dirty="0" err="1">
                <a:latin typeface="Book Antiqua" panose="02040602050305030304" pitchFamily="18" charset="0"/>
              </a:rPr>
              <a:t>Mkep</a:t>
            </a:r>
            <a:endParaRPr lang="en-US" sz="2200" dirty="0">
              <a:latin typeface="Book Antiqua" panose="02040602050305030304" pitchFamily="18" charset="0"/>
            </a:endParaRPr>
          </a:p>
          <a:p>
            <a:pPr marL="342900" indent="-342900">
              <a:buAutoNum type="arabicPeriod"/>
            </a:pPr>
            <a:r>
              <a:rPr lang="en-US" sz="2200" dirty="0">
                <a:latin typeface="Book Antiqua" panose="02040602050305030304" pitchFamily="18" charset="0"/>
              </a:rPr>
              <a:t>Irma </a:t>
            </a:r>
            <a:r>
              <a:rPr lang="en-US" sz="2200" dirty="0" err="1">
                <a:latin typeface="Book Antiqua" panose="02040602050305030304" pitchFamily="18" charset="0"/>
              </a:rPr>
              <a:t>Herliana</a:t>
            </a:r>
            <a:r>
              <a:rPr lang="en-US" sz="2200" dirty="0">
                <a:latin typeface="Book Antiqua" panose="02040602050305030304" pitchFamily="18" charset="0"/>
              </a:rPr>
              <a:t>, </a:t>
            </a:r>
            <a:r>
              <a:rPr lang="en-US" sz="2200" dirty="0" err="1">
                <a:latin typeface="Book Antiqua" panose="02040602050305030304" pitchFamily="18" charset="0"/>
              </a:rPr>
              <a:t>S.Kp</a:t>
            </a:r>
            <a:r>
              <a:rPr lang="en-US" sz="2200" dirty="0">
                <a:latin typeface="Book Antiqua" panose="02040602050305030304" pitchFamily="18" charset="0"/>
              </a:rPr>
              <a:t>., </a:t>
            </a:r>
            <a:r>
              <a:rPr lang="en-US" sz="2200" dirty="0" err="1">
                <a:latin typeface="Book Antiqua" panose="02040602050305030304" pitchFamily="18" charset="0"/>
              </a:rPr>
              <a:t>M.Kep</a:t>
            </a:r>
            <a:r>
              <a:rPr lang="en-US" sz="2200" dirty="0">
                <a:latin typeface="Book Antiqua" panose="02040602050305030304" pitchFamily="18" charset="0"/>
              </a:rPr>
              <a:t>., </a:t>
            </a:r>
            <a:r>
              <a:rPr lang="en-US" sz="2200" dirty="0" err="1">
                <a:latin typeface="Book Antiqua" panose="02040602050305030304" pitchFamily="18" charset="0"/>
              </a:rPr>
              <a:t>Ns.Sp.Kep.Kom</a:t>
            </a:r>
            <a:endParaRPr lang="en-US" sz="2200" dirty="0">
              <a:latin typeface="Book Antiqua" panose="02040602050305030304" pitchFamily="18" charset="0"/>
            </a:endParaRPr>
          </a:p>
          <a:p>
            <a:pPr marL="342900" indent="-342900">
              <a:buAutoNum type="arabicPeriod"/>
            </a:pPr>
            <a:r>
              <a:rPr lang="en-US" sz="2200" dirty="0">
                <a:latin typeface="Book Antiqua" panose="02040602050305030304" pitchFamily="18" charset="0"/>
              </a:rPr>
              <a:t>Mega </a:t>
            </a:r>
            <a:r>
              <a:rPr lang="en-US" sz="2200" dirty="0" err="1">
                <a:latin typeface="Book Antiqua" panose="02040602050305030304" pitchFamily="18" charset="0"/>
              </a:rPr>
              <a:t>Arianti</a:t>
            </a:r>
            <a:r>
              <a:rPr lang="en-US" sz="2200" dirty="0">
                <a:latin typeface="Book Antiqua" panose="02040602050305030304" pitchFamily="18" charset="0"/>
              </a:rPr>
              <a:t> Putri, S Kep.,Ns.,</a:t>
            </a:r>
            <a:r>
              <a:rPr lang="en-US" sz="2200" dirty="0" err="1">
                <a:latin typeface="Book Antiqua" panose="02040602050305030304" pitchFamily="18" charset="0"/>
              </a:rPr>
              <a:t>M.Kep</a:t>
            </a:r>
            <a:endParaRPr lang="en-US" sz="2200" dirty="0">
              <a:latin typeface="Book Antiqua" panose="02040602050305030304" pitchFamily="18" charset="0"/>
            </a:endParaRPr>
          </a:p>
          <a:p>
            <a:pPr marL="342900" indent="-342900">
              <a:buAutoNum type="arabicPeriod"/>
            </a:pPr>
            <a:r>
              <a:rPr lang="en-US" sz="2200" dirty="0" err="1">
                <a:latin typeface="Book Antiqua" panose="02040602050305030304" pitchFamily="18" charset="0"/>
              </a:rPr>
              <a:t>Dewi</a:t>
            </a:r>
            <a:r>
              <a:rPr lang="en-US" sz="2200" dirty="0">
                <a:latin typeface="Book Antiqua" panose="02040602050305030304" pitchFamily="18" charset="0"/>
              </a:rPr>
              <a:t> </a:t>
            </a:r>
            <a:r>
              <a:rPr lang="en-US" sz="2200" dirty="0" err="1">
                <a:latin typeface="Book Antiqua" panose="02040602050305030304" pitchFamily="18" charset="0"/>
              </a:rPr>
              <a:t>Umu</a:t>
            </a:r>
            <a:r>
              <a:rPr lang="en-US" sz="2200" dirty="0">
                <a:latin typeface="Book Antiqua" panose="02040602050305030304" pitchFamily="18" charset="0"/>
              </a:rPr>
              <a:t> </a:t>
            </a:r>
            <a:r>
              <a:rPr lang="en-US" sz="2200" dirty="0" err="1">
                <a:latin typeface="Book Antiqua" panose="02040602050305030304" pitchFamily="18" charset="0"/>
              </a:rPr>
              <a:t>Kulsum</a:t>
            </a:r>
            <a:r>
              <a:rPr lang="en-US" sz="2200" dirty="0">
                <a:latin typeface="Book Antiqua" panose="02040602050305030304" pitchFamily="18" charset="0"/>
              </a:rPr>
              <a:t>, </a:t>
            </a:r>
            <a:r>
              <a:rPr lang="en-US" sz="2200" dirty="0" err="1">
                <a:latin typeface="Book Antiqua" panose="02040602050305030304" pitchFamily="18" charset="0"/>
              </a:rPr>
              <a:t>S.Kep</a:t>
            </a:r>
            <a:r>
              <a:rPr lang="en-US" sz="2200" dirty="0">
                <a:latin typeface="Book Antiqua" panose="02040602050305030304" pitchFamily="18" charset="0"/>
              </a:rPr>
              <a:t>., </a:t>
            </a:r>
            <a:r>
              <a:rPr lang="en-US" sz="2200" dirty="0" err="1">
                <a:latin typeface="Book Antiqua" panose="02040602050305030304" pitchFamily="18" charset="0"/>
              </a:rPr>
              <a:t>Ners</a:t>
            </a:r>
            <a:r>
              <a:rPr lang="en-US" sz="2200" dirty="0">
                <a:latin typeface="Book Antiqua" panose="02040602050305030304" pitchFamily="18" charset="0"/>
              </a:rPr>
              <a:t>., </a:t>
            </a:r>
            <a:r>
              <a:rPr lang="en-US" sz="2200" dirty="0" err="1">
                <a:latin typeface="Book Antiqua" panose="02040602050305030304" pitchFamily="18" charset="0"/>
              </a:rPr>
              <a:t>M.Kep</a:t>
            </a:r>
            <a:endParaRPr lang="en-US" sz="2200" dirty="0">
              <a:latin typeface="Book Antiqua" panose="02040602050305030304" pitchFamily="18" charset="0"/>
            </a:endParaRPr>
          </a:p>
          <a:p>
            <a:pPr marL="342900" indent="-342900">
              <a:buAutoNum type="arabicPeriod"/>
            </a:pPr>
            <a:r>
              <a:rPr lang="en-US" sz="2200" dirty="0">
                <a:latin typeface="Book Antiqua" panose="02040602050305030304" pitchFamily="18" charset="0"/>
              </a:rPr>
              <a:t>Athanasia Budi </a:t>
            </a:r>
            <a:r>
              <a:rPr lang="en-US" sz="2200" dirty="0" err="1">
                <a:latin typeface="Book Antiqua" panose="02040602050305030304" pitchFamily="18" charset="0"/>
              </a:rPr>
              <a:t>Astuti</a:t>
            </a:r>
            <a:r>
              <a:rPr lang="en-US" sz="2200" dirty="0">
                <a:latin typeface="Book Antiqua" panose="02040602050305030304" pitchFamily="18" charset="0"/>
              </a:rPr>
              <a:t>, SKp.MN</a:t>
            </a:r>
          </a:p>
          <a:p>
            <a:pPr marL="342900" indent="-342900">
              <a:buAutoNum type="arabicPeriod"/>
            </a:pPr>
            <a:r>
              <a:rPr lang="en-US" sz="2200" dirty="0">
                <a:latin typeface="Book Antiqua" panose="02040602050305030304" pitchFamily="18" charset="0"/>
              </a:rPr>
              <a:t>R Nur </a:t>
            </a:r>
            <a:r>
              <a:rPr lang="en-US" sz="2200" dirty="0" err="1">
                <a:latin typeface="Book Antiqua" panose="02040602050305030304" pitchFamily="18" charset="0"/>
              </a:rPr>
              <a:t>Abdurakhman,S.Kep.Ners.MH</a:t>
            </a:r>
            <a:endParaRPr lang="en-US" sz="2200" dirty="0">
              <a:latin typeface="Book Antiqua" panose="02040602050305030304" pitchFamily="18" charset="0"/>
            </a:endParaRPr>
          </a:p>
          <a:p>
            <a:pPr marL="342900" indent="-342900">
              <a:buAutoNum type="arabicPeriod"/>
            </a:pPr>
            <a:r>
              <a:rPr lang="en-US" sz="2200" dirty="0" err="1">
                <a:latin typeface="Book Antiqua" panose="02040602050305030304" pitchFamily="18" charset="0"/>
              </a:rPr>
              <a:t>Dewi</a:t>
            </a:r>
            <a:r>
              <a:rPr lang="en-US" sz="2200" dirty="0">
                <a:latin typeface="Book Antiqua" panose="02040602050305030304" pitchFamily="18" charset="0"/>
              </a:rPr>
              <a:t> </a:t>
            </a:r>
            <a:r>
              <a:rPr lang="en-US" sz="2200" dirty="0" err="1">
                <a:latin typeface="Book Antiqua" panose="02040602050305030304" pitchFamily="18" charset="0"/>
              </a:rPr>
              <a:t>Pujiana,S.Kep,Ns,M.Bmd</a:t>
            </a:r>
            <a:endParaRPr lang="en-US" sz="2200" dirty="0">
              <a:latin typeface="Book Antiqua" panose="02040602050305030304" pitchFamily="18" charset="0"/>
            </a:endParaRPr>
          </a:p>
          <a:p>
            <a:pPr marL="342900" indent="-342900">
              <a:buAutoNum type="arabicPeriod"/>
            </a:pPr>
            <a:r>
              <a:rPr lang="en-US" sz="2200" dirty="0">
                <a:latin typeface="Book Antiqua" panose="02040602050305030304" pitchFamily="18" charset="0"/>
              </a:rPr>
              <a:t>Ns. </a:t>
            </a:r>
            <a:r>
              <a:rPr lang="en-US" sz="2200" dirty="0" err="1">
                <a:latin typeface="Book Antiqua" panose="02040602050305030304" pitchFamily="18" charset="0"/>
              </a:rPr>
              <a:t>Ressa</a:t>
            </a:r>
            <a:r>
              <a:rPr lang="en-US" sz="2200" dirty="0">
                <a:latin typeface="Book Antiqua" panose="02040602050305030304" pitchFamily="18" charset="0"/>
              </a:rPr>
              <a:t> </a:t>
            </a:r>
            <a:r>
              <a:rPr lang="en-US" sz="2200" dirty="0" err="1">
                <a:latin typeface="Book Antiqua" panose="02040602050305030304" pitchFamily="18" charset="0"/>
              </a:rPr>
              <a:t>Andriyani</a:t>
            </a:r>
            <a:r>
              <a:rPr lang="en-US" sz="2200" dirty="0">
                <a:latin typeface="Book Antiqua" panose="02040602050305030304" pitchFamily="18" charset="0"/>
              </a:rPr>
              <a:t> </a:t>
            </a:r>
            <a:r>
              <a:rPr lang="en-US" sz="2200" dirty="0" err="1">
                <a:latin typeface="Book Antiqua" panose="02040602050305030304" pitchFamily="18" charset="0"/>
              </a:rPr>
              <a:t>Utami</a:t>
            </a:r>
            <a:r>
              <a:rPr lang="en-US" sz="2200" dirty="0">
                <a:latin typeface="Book Antiqua" panose="02040602050305030304" pitchFamily="18" charset="0"/>
              </a:rPr>
              <a:t>, </a:t>
            </a:r>
            <a:r>
              <a:rPr lang="en-US" sz="2200" dirty="0" err="1">
                <a:latin typeface="Book Antiqua" panose="02040602050305030304" pitchFamily="18" charset="0"/>
              </a:rPr>
              <a:t>M.Kep</a:t>
            </a:r>
            <a:r>
              <a:rPr lang="en-US" sz="2200" dirty="0">
                <a:latin typeface="Book Antiqua" panose="02040602050305030304" pitchFamily="18" charset="0"/>
              </a:rPr>
              <a:t>., </a:t>
            </a:r>
            <a:r>
              <a:rPr lang="en-US" sz="2200" dirty="0" err="1">
                <a:latin typeface="Book Antiqua" panose="02040602050305030304" pitchFamily="18" charset="0"/>
              </a:rPr>
              <a:t>Sp.Kep.Kom</a:t>
            </a:r>
            <a:endParaRPr lang="en-US" sz="2200" dirty="0">
              <a:latin typeface="Book Antiqua" panose="02040602050305030304" pitchFamily="18" charset="0"/>
            </a:endParaRPr>
          </a:p>
          <a:p>
            <a:pPr marL="342900" indent="-342900">
              <a:buAutoNum type="arabicPeriod"/>
            </a:pPr>
            <a:r>
              <a:rPr lang="en-US" sz="2200" dirty="0">
                <a:latin typeface="Book Antiqua" panose="02040602050305030304" pitchFamily="18" charset="0"/>
              </a:rPr>
              <a:t>Dr. P.H. Rian Adi </a:t>
            </a:r>
            <a:r>
              <a:rPr lang="en-US" sz="2200" dirty="0" err="1">
                <a:latin typeface="Book Antiqua" panose="02040602050305030304" pitchFamily="18" charset="0"/>
              </a:rPr>
              <a:t>Pamungkas</a:t>
            </a:r>
            <a:r>
              <a:rPr lang="en-US" sz="2200" dirty="0">
                <a:latin typeface="Book Antiqua" panose="02040602050305030304" pitchFamily="18" charset="0"/>
              </a:rPr>
              <a:t>, </a:t>
            </a:r>
            <a:r>
              <a:rPr lang="en-US" sz="2200" dirty="0" err="1">
                <a:latin typeface="Book Antiqua" panose="02040602050305030304" pitchFamily="18" charset="0"/>
              </a:rPr>
              <a:t>S.Kep</a:t>
            </a:r>
            <a:r>
              <a:rPr lang="en-US" sz="2200" dirty="0">
                <a:latin typeface="Book Antiqua" panose="02040602050305030304" pitchFamily="18" charset="0"/>
              </a:rPr>
              <a:t>. Ns., M.N.S</a:t>
            </a:r>
          </a:p>
          <a:p>
            <a:pPr marL="342900" indent="-342900">
              <a:buAutoNum type="arabicPeriod"/>
            </a:pPr>
            <a:r>
              <a:rPr lang="en-US" sz="2200" dirty="0" err="1">
                <a:latin typeface="Book Antiqua" panose="02040602050305030304" pitchFamily="18" charset="0"/>
              </a:rPr>
              <a:t>Yuliati,SKp,MM</a:t>
            </a:r>
            <a:r>
              <a:rPr lang="en-US" sz="2200" dirty="0">
                <a:latin typeface="Book Antiqua" panose="02040602050305030304" pitchFamily="18" charset="0"/>
              </a:rPr>
              <a:t>, </a:t>
            </a:r>
            <a:r>
              <a:rPr lang="en-US" sz="2200" dirty="0" err="1">
                <a:latin typeface="Book Antiqua" panose="02040602050305030304" pitchFamily="18" charset="0"/>
              </a:rPr>
              <a:t>M.Kep</a:t>
            </a:r>
            <a:endParaRPr lang="en-US" sz="2200" dirty="0">
              <a:latin typeface="Book Antiqua" panose="02040602050305030304" pitchFamily="18" charset="0"/>
            </a:endParaRPr>
          </a:p>
          <a:p>
            <a:pPr marL="342900" indent="-342900">
              <a:buAutoNum type="arabicPeriod"/>
            </a:pPr>
            <a:r>
              <a:rPr lang="en-US" sz="2200" dirty="0" err="1">
                <a:latin typeface="Book Antiqua" panose="02040602050305030304" pitchFamily="18" charset="0"/>
              </a:rPr>
              <a:t>Prestasianita</a:t>
            </a:r>
            <a:r>
              <a:rPr lang="en-US" sz="2200" dirty="0">
                <a:latin typeface="Book Antiqua" panose="02040602050305030304" pitchFamily="18" charset="0"/>
              </a:rPr>
              <a:t> Putri, S. </a:t>
            </a:r>
            <a:r>
              <a:rPr lang="en-US" sz="2200" dirty="0" err="1">
                <a:latin typeface="Book Antiqua" panose="02040602050305030304" pitchFamily="18" charset="0"/>
              </a:rPr>
              <a:t>Kep</a:t>
            </a:r>
            <a:r>
              <a:rPr lang="en-US" sz="2200" dirty="0">
                <a:latin typeface="Book Antiqua" panose="02040602050305030304" pitchFamily="18" charset="0"/>
              </a:rPr>
              <a:t>., Ns., M. </a:t>
            </a:r>
            <a:r>
              <a:rPr lang="en-US" sz="2200" dirty="0" err="1">
                <a:latin typeface="Book Antiqua" panose="02040602050305030304" pitchFamily="18" charset="0"/>
              </a:rPr>
              <a:t>Kep</a:t>
            </a:r>
            <a:endParaRPr lang="en-US" sz="2200" dirty="0">
              <a:latin typeface="Book Antiqua" panose="02040602050305030304" pitchFamily="18" charset="0"/>
            </a:endParaRPr>
          </a:p>
          <a:p>
            <a:pPr marL="342900" indent="-342900">
              <a:buAutoNum type="arabicPeriod"/>
            </a:pPr>
            <a:r>
              <a:rPr lang="en-US" sz="2200" dirty="0">
                <a:latin typeface="Book Antiqua" panose="02040602050305030304" pitchFamily="18" charset="0"/>
              </a:rPr>
              <a:t>Emi </a:t>
            </a:r>
            <a:r>
              <a:rPr lang="en-US" sz="2200" dirty="0" err="1">
                <a:latin typeface="Book Antiqua" panose="02040602050305030304" pitchFamily="18" charset="0"/>
              </a:rPr>
              <a:t>Eliya</a:t>
            </a:r>
            <a:r>
              <a:rPr lang="en-US" sz="2200" dirty="0">
                <a:latin typeface="Book Antiqua" panose="02040602050305030304" pitchFamily="18" charset="0"/>
              </a:rPr>
              <a:t> </a:t>
            </a:r>
            <a:r>
              <a:rPr lang="en-US" sz="2200" dirty="0" err="1">
                <a:latin typeface="Book Antiqua" panose="02040602050305030304" pitchFamily="18" charset="0"/>
              </a:rPr>
              <a:t>Astuti</a:t>
            </a:r>
            <a:r>
              <a:rPr lang="en-US" sz="2200" dirty="0">
                <a:latin typeface="Book Antiqua" panose="02040602050305030304" pitchFamily="18" charset="0"/>
              </a:rPr>
              <a:t>, S. </a:t>
            </a:r>
            <a:r>
              <a:rPr lang="en-US" sz="2200" dirty="0" err="1">
                <a:latin typeface="Book Antiqua" panose="02040602050305030304" pitchFamily="18" charset="0"/>
              </a:rPr>
              <a:t>Kep</a:t>
            </a:r>
            <a:r>
              <a:rPr lang="en-US" sz="2200" dirty="0">
                <a:latin typeface="Book Antiqua" panose="02040602050305030304" pitchFamily="18" charset="0"/>
              </a:rPr>
              <a:t>., Ns., M. </a:t>
            </a:r>
            <a:r>
              <a:rPr lang="en-US" sz="2200" dirty="0" err="1">
                <a:latin typeface="Book Antiqua" panose="02040602050305030304" pitchFamily="18" charset="0"/>
              </a:rPr>
              <a:t>Kep</a:t>
            </a:r>
            <a:endParaRPr lang="en-US" sz="2200" dirty="0">
              <a:latin typeface="Book Antiqua" panose="02040602050305030304" pitchFamily="18" charset="0"/>
            </a:endParaRPr>
          </a:p>
          <a:p>
            <a:pPr>
              <a:buAutoNum type="arabicPeriod"/>
            </a:pPr>
            <a:r>
              <a:rPr lang="en-US" sz="2200" dirty="0" err="1">
                <a:latin typeface="Book Antiqua" panose="02040602050305030304" pitchFamily="18" charset="0"/>
              </a:rPr>
              <a:t>Dedi</a:t>
            </a:r>
            <a:r>
              <a:rPr lang="en-US" sz="2200" dirty="0">
                <a:latin typeface="Book Antiqua" panose="02040602050305030304" pitchFamily="18" charset="0"/>
              </a:rPr>
              <a:t> </a:t>
            </a:r>
            <a:r>
              <a:rPr lang="en-US" sz="2200" dirty="0" err="1">
                <a:latin typeface="Book Antiqua" panose="02040602050305030304" pitchFamily="18" charset="0"/>
              </a:rPr>
              <a:t>Muhdiana</a:t>
            </a:r>
            <a:endParaRPr lang="en-US" sz="2200" dirty="0">
              <a:latin typeface="Book Antiqua" panose="02040602050305030304" pitchFamily="18" charset="0"/>
            </a:endParaRPr>
          </a:p>
          <a:p>
            <a:pPr>
              <a:buAutoNum type="arabicPeriod"/>
            </a:pPr>
            <a:r>
              <a:rPr lang="en-US" sz="2200" dirty="0">
                <a:latin typeface="Book Antiqua" panose="02040602050305030304" pitchFamily="18" charset="0"/>
              </a:rPr>
              <a:t>Ns. </a:t>
            </a:r>
            <a:r>
              <a:rPr lang="en-US" sz="2200" dirty="0" err="1">
                <a:latin typeface="Book Antiqua" panose="02040602050305030304" pitchFamily="18" charset="0"/>
              </a:rPr>
              <a:t>Fitria</a:t>
            </a:r>
            <a:r>
              <a:rPr lang="en-US" sz="2200" dirty="0">
                <a:latin typeface="Book Antiqua" panose="02040602050305030304" pitchFamily="18" charset="0"/>
              </a:rPr>
              <a:t> Alisa, </a:t>
            </a:r>
            <a:r>
              <a:rPr lang="en-US" sz="2200" dirty="0" err="1">
                <a:latin typeface="Book Antiqua" panose="02040602050305030304" pitchFamily="18" charset="0"/>
              </a:rPr>
              <a:t>M.Kep</a:t>
            </a:r>
            <a:endParaRPr lang="en-US" sz="2200" dirty="0">
              <a:latin typeface="Book Antiqua" panose="02040602050305030304" pitchFamily="18" charset="0"/>
            </a:endParaRPr>
          </a:p>
          <a:p>
            <a:pPr>
              <a:buAutoNum type="arabicPeriod"/>
            </a:pPr>
            <a:r>
              <a:rPr lang="en-US" sz="2200" dirty="0">
                <a:latin typeface="Book Antiqua" panose="02040602050305030304" pitchFamily="18" charset="0"/>
              </a:rPr>
              <a:t>Ns I </a:t>
            </a:r>
            <a:r>
              <a:rPr lang="en-US" sz="2200" dirty="0" err="1">
                <a:latin typeface="Book Antiqua" panose="02040602050305030304" pitchFamily="18" charset="0"/>
              </a:rPr>
              <a:t>Wayan</a:t>
            </a:r>
            <a:r>
              <a:rPr lang="en-US" sz="2200" dirty="0">
                <a:latin typeface="Book Antiqua" panose="02040602050305030304" pitchFamily="18" charset="0"/>
              </a:rPr>
              <a:t> </a:t>
            </a:r>
            <a:r>
              <a:rPr lang="en-US" sz="2200" dirty="0" err="1">
                <a:latin typeface="Book Antiqua" panose="02040602050305030304" pitchFamily="18" charset="0"/>
              </a:rPr>
              <a:t>Suyasa</a:t>
            </a:r>
            <a:r>
              <a:rPr lang="en-US" sz="2200" dirty="0">
                <a:latin typeface="Book Antiqua" panose="02040602050305030304" pitchFamily="18" charset="0"/>
              </a:rPr>
              <a:t> S </a:t>
            </a:r>
            <a:r>
              <a:rPr lang="en-US" sz="2200" dirty="0" err="1">
                <a:latin typeface="Book Antiqua" panose="02040602050305030304" pitchFamily="18" charset="0"/>
              </a:rPr>
              <a:t>Kep</a:t>
            </a:r>
            <a:endParaRPr lang="en-US" sz="2200" dirty="0">
              <a:latin typeface="Book Antiqua" panose="02040602050305030304" pitchFamily="18" charset="0"/>
            </a:endParaRPr>
          </a:p>
          <a:p>
            <a:pPr>
              <a:buAutoNum type="arabicPeriod"/>
            </a:pPr>
            <a:r>
              <a:rPr lang="en-US" sz="2200" dirty="0">
                <a:latin typeface="Book Antiqua" panose="02040602050305030304" pitchFamily="18" charset="0"/>
              </a:rPr>
              <a:t>Dr.Samsualam,S.Kep.Ns.,SKM.,</a:t>
            </a:r>
            <a:r>
              <a:rPr lang="en-US" sz="2200" dirty="0" err="1">
                <a:latin typeface="Book Antiqua" panose="02040602050305030304" pitchFamily="18" charset="0"/>
              </a:rPr>
              <a:t>M.Kes</a:t>
            </a:r>
            <a:endParaRPr lang="en-US" sz="2200" dirty="0">
              <a:latin typeface="Book Antiqua" panose="02040602050305030304" pitchFamily="18" charset="0"/>
            </a:endParaRPr>
          </a:p>
          <a:p>
            <a:pPr>
              <a:buAutoNum type="arabicPeriod"/>
            </a:pPr>
            <a:endParaRPr lang="en-US" sz="2200" dirty="0">
              <a:latin typeface="Book Antiqua" panose="0204060205030503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52722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94017DD-2BE0-18A3-CC78-4E7C71C058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0004" y="2247803"/>
            <a:ext cx="4206833" cy="2679798"/>
          </a:xfrm>
        </p:spPr>
      </p:pic>
    </p:spTree>
    <p:extLst>
      <p:ext uri="{BB962C8B-B14F-4D97-AF65-F5344CB8AC3E}">
        <p14:creationId xmlns:p14="http://schemas.microsoft.com/office/powerpoint/2010/main" val="3352052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DEA97-8AE5-6420-4AD8-E40F629D2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094" y="2322897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Kesepakatan</a:t>
            </a:r>
            <a:r>
              <a:rPr lang="en-US" dirty="0">
                <a:solidFill>
                  <a:schemeClr val="tx1"/>
                </a:solidFill>
              </a:rPr>
              <a:t> Hasil </a:t>
            </a:r>
            <a:r>
              <a:rPr lang="en-US" dirty="0" err="1">
                <a:solidFill>
                  <a:schemeClr val="tx1"/>
                </a:solidFill>
              </a:rPr>
              <a:t>Diskusi</a:t>
            </a:r>
            <a:r>
              <a:rPr lang="en-US" dirty="0">
                <a:solidFill>
                  <a:schemeClr val="tx1"/>
                </a:solidFill>
              </a:rPr>
              <a:t> :</a:t>
            </a:r>
            <a:endParaRPr lang="en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936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0DD7E-E370-E776-D6C5-6B3ED6B7A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24024"/>
            <a:ext cx="8596668" cy="1006375"/>
          </a:xfrm>
        </p:spPr>
        <p:txBody>
          <a:bodyPr>
            <a:normAutofit/>
          </a:bodyPr>
          <a:lstStyle/>
          <a:p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Pemilihan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istilah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nomenklatur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ID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D240C-9EB6-F299-0B26-17A77CEF2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Keperawatan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endParaRPr lang="en-ID" sz="20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Komplementer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Dan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Alternatif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Dalam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Keperawatan</a:t>
            </a:r>
            <a:endParaRPr lang="en-ID" sz="2000" dirty="0">
              <a:solidFill>
                <a:srgbClr val="000000"/>
              </a:solidFill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	Hal 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ini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disesuaikan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dengan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endParaRPr lang="en-ID" sz="20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	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Kebutuhan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visi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misi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endParaRPr lang="en-ID" sz="20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	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Teori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keperawatan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mendasari</a:t>
            </a:r>
            <a:endParaRPr lang="en-ID" sz="20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	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Keseragaman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nama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dengan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pen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ggunaan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istilah</a:t>
            </a:r>
            <a:r>
              <a:rPr lang="en-US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tersebut</a:t>
            </a:r>
            <a:endParaRPr lang="en-ID" sz="20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19986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68459-45C4-D571-1D52-B8D1F7118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A</a:t>
            </a:r>
            <a:r>
              <a:rPr lang="en-ID" sz="2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rah</a:t>
            </a:r>
            <a:r>
              <a:rPr lang="en-ID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pengembangan</a:t>
            </a:r>
            <a:r>
              <a:rPr lang="en-ID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(Level S1 – level Program </a:t>
            </a:r>
            <a:r>
              <a:rPr lang="en-ID" sz="2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Profesi</a:t>
            </a:r>
            <a:r>
              <a:rPr lang="en-ID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ID" sz="2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berdasarkan</a:t>
            </a:r>
            <a:r>
              <a:rPr lang="en-ID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 </a:t>
            </a:r>
            <a:r>
              <a:rPr lang="en-ID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Taksonomi</a:t>
            </a:r>
            <a:r>
              <a:rPr lang="en-ID" sz="2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Bloom </a:t>
            </a:r>
            <a:endParaRPr lang="en-ID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9C6DC-E1F2-EA75-F80D-0FDBFC075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051282" cy="3880773"/>
          </a:xfrm>
        </p:spPr>
        <p:txBody>
          <a:bodyPr>
            <a:normAutofit/>
          </a:bodyPr>
          <a:lstStyle/>
          <a:p>
            <a:r>
              <a:rPr lang="en-ID" sz="1800" b="1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Keperawatan</a:t>
            </a:r>
            <a:r>
              <a:rPr lang="en-ID" sz="1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b="1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r>
              <a:rPr lang="en-ID" sz="1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1 : 3SKS  (2T-1L) </a:t>
            </a:r>
          </a:p>
          <a:p>
            <a:r>
              <a:rPr lang="en-ID" sz="1800" b="1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Capaian</a:t>
            </a:r>
            <a:r>
              <a:rPr lang="en-ID" sz="1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b="1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Pembelajaran</a:t>
            </a:r>
            <a:r>
              <a:rPr lang="en-ID" sz="1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MK 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: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Mahasiswa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mampu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mengaplikasikan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standar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keperawatan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(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nilai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nilai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Keperawatan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) (c4-P3) pada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penyelesaian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kasus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dan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lingkungan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sekitar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dalam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mengelola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diri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(A4). </a:t>
            </a:r>
          </a:p>
          <a:p>
            <a:r>
              <a:rPr lang="en-ID" sz="1800" b="1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Topik</a:t>
            </a:r>
            <a:r>
              <a:rPr lang="en-ID" sz="1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b="1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pembelajaran</a:t>
            </a:r>
            <a:r>
              <a:rPr lang="en-ID" sz="1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ID" b="1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 	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a.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Teori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dan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filosopi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keperawatan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b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</a:b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	b.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Perawat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sebagai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instrumen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penyembuh</a:t>
            </a:r>
            <a:b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</a:b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	c. Self-Assessments: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fasilitasi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penyembuhan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diri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dan orang lain</a:t>
            </a:r>
            <a:b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</a:b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	d.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Komunikasi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,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lingkungan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teraupetik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, dan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keberagaman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kultural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endParaRPr lang="en-ID" dirty="0">
              <a:solidFill>
                <a:srgbClr val="000000"/>
              </a:solidFill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	</a:t>
            </a:r>
            <a:r>
              <a:rPr lang="en-ID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e. </a:t>
            </a:r>
            <a:r>
              <a:rPr lang="en-ID" sz="1800" dirty="0" err="1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Kesadaran</a:t>
            </a:r>
            <a:r>
              <a:rPr lang="en-ID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n-ID" sz="1800" dirty="0" err="1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diri</a:t>
            </a:r>
            <a:r>
              <a:rPr lang="en-ID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, self-understanding, Person understanding , self-reflection</a:t>
            </a:r>
            <a:endParaRPr lang="en-ID" sz="1800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22714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331ED-DF0B-3637-2F70-583288107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087" y="4857454"/>
            <a:ext cx="8596668" cy="1320800"/>
          </a:xfrm>
        </p:spPr>
        <p:txBody>
          <a:bodyPr/>
          <a:lstStyle/>
          <a:p>
            <a:r>
              <a:rPr lang="en-ID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Penempatan</a:t>
            </a:r>
            <a:r>
              <a:rPr lang="en-ID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 </a:t>
            </a:r>
            <a:r>
              <a:rPr lang="en-ID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mata</a:t>
            </a:r>
            <a:r>
              <a:rPr lang="en-ID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 </a:t>
            </a:r>
            <a:r>
              <a:rPr lang="en-ID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kuliah</a:t>
            </a:r>
            <a:r>
              <a:rPr lang="en-ID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 </a:t>
            </a:r>
            <a:r>
              <a:rPr lang="en-ID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dapat</a:t>
            </a:r>
            <a:r>
              <a:rPr lang="en-ID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 </a:t>
            </a:r>
            <a:r>
              <a:rPr lang="en-ID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d</a:t>
            </a:r>
            <a:r>
              <a:rPr lang="en-ID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isesuaikan</a:t>
            </a:r>
            <a:r>
              <a:rPr lang="en-ID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dengan</a:t>
            </a:r>
            <a:r>
              <a:rPr lang="en-ID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masing-masing </a:t>
            </a:r>
            <a:r>
              <a:rPr lang="en-ID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institusi</a:t>
            </a:r>
            <a:endParaRPr lang="en-ID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7FFA9-392B-C9AF-EF80-C7608FE75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087" y="764927"/>
            <a:ext cx="8596668" cy="3880773"/>
          </a:xfrm>
        </p:spPr>
        <p:txBody>
          <a:bodyPr>
            <a:normAutofit/>
          </a:bodyPr>
          <a:lstStyle/>
          <a:p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Keperawatan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2 : 3 SKS</a:t>
            </a:r>
          </a:p>
          <a:p>
            <a:r>
              <a:rPr lang="en-ID" sz="1800" b="1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Capaian</a:t>
            </a:r>
            <a:r>
              <a:rPr lang="en-ID" sz="1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b="1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pembelajaran</a:t>
            </a:r>
            <a:r>
              <a:rPr lang="en-ID" sz="1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: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Mahasiswa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mampu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menentukan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(C4)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menjelaskan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jastifikasi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dan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memdemontrasikan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(P3) CAT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sesuai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dengan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konsisi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pasien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berdasar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kasus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serta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dapat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mengelola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diri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sebagai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individu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(A5).</a:t>
            </a:r>
          </a:p>
          <a:p>
            <a:pPr>
              <a:lnSpc>
                <a:spcPct val="160000"/>
              </a:lnSpc>
            </a:pPr>
            <a:r>
              <a:rPr lang="en-ID" b="1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Topik</a:t>
            </a:r>
            <a:r>
              <a:rPr lang="en-ID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b="1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pembelajaran</a:t>
            </a:r>
            <a:r>
              <a:rPr lang="en-ID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:</a:t>
            </a:r>
            <a:endParaRPr lang="en-ID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	a.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Perawatan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ID" i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	b. Caring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(Review)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ID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	c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.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Terapeutik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use of self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	d. EBP </a:t>
            </a:r>
            <a:endParaRPr lang="en-ID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 (Body CS)"/>
              </a:rPr>
              <a:t>	e. Complementary and Alternative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 (Body CS)"/>
              </a:rPr>
              <a:t>Terapi</a:t>
            </a:r>
            <a:endParaRPr lang="en-ID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47771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C19DF-1ACD-D105-3C97-38151D924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B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ahan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Kajian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 Mata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Kuliah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 yang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dibutuhkan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yaitu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4F695-A853-5E75-ECC6-C94BBD4F3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56051"/>
            <a:ext cx="8596668" cy="3880773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Sejarah dan </a:t>
            </a:r>
            <a:r>
              <a:rPr lang="en-US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Perkembangan</a:t>
            </a:r>
            <a:r>
              <a:rPr lang="en-US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keperawatan</a:t>
            </a:r>
            <a:r>
              <a:rPr lang="en-US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endParaRPr lang="en-ID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Falsafah</a:t>
            </a:r>
            <a:r>
              <a:rPr lang="en-US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dan </a:t>
            </a:r>
            <a:r>
              <a:rPr lang="en-US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teori</a:t>
            </a:r>
            <a:r>
              <a:rPr lang="en-US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keperawatan</a:t>
            </a:r>
            <a:r>
              <a:rPr lang="en-US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endParaRPr lang="en-ID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Komunikasi</a:t>
            </a:r>
            <a:r>
              <a:rPr lang="en-US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keperawatan</a:t>
            </a:r>
            <a:endParaRPr lang="en-ID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i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Caring </a:t>
            </a:r>
            <a:endParaRPr lang="en-ID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Komunikasi</a:t>
            </a:r>
            <a:r>
              <a:rPr lang="en-US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endParaRPr lang="en-ID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i="1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Interprofesional</a:t>
            </a:r>
            <a:r>
              <a:rPr lang="en-US" i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Collaboration</a:t>
            </a:r>
            <a:r>
              <a:rPr lang="en-US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(IPC) </a:t>
            </a:r>
            <a:r>
              <a:rPr lang="en-US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dalam</a:t>
            </a:r>
            <a:r>
              <a:rPr lang="en-US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keperawatan</a:t>
            </a:r>
            <a:r>
              <a:rPr lang="en-US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endParaRPr lang="en-ID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Agama</a:t>
            </a:r>
            <a:endParaRPr lang="en-ID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i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Transcultural nursing</a:t>
            </a:r>
            <a:endParaRPr lang="en-ID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Anatomi</a:t>
            </a:r>
            <a:r>
              <a:rPr lang="en-US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endParaRPr lang="en-ID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Patofisiologi</a:t>
            </a:r>
            <a:endParaRPr lang="en-ID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Kewirausahaan</a:t>
            </a:r>
            <a:r>
              <a:rPr lang="en-US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endParaRPr lang="en-ID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Keperawatan</a:t>
            </a:r>
            <a:r>
              <a:rPr lang="en-US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Berkelanjutan</a:t>
            </a:r>
            <a:r>
              <a:rPr lang="en-US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endParaRPr lang="en-ID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87611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092C3-B802-4C22-CD1B-E61B2D7A7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Adapun 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Outcome Base Evaluation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ata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uliah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adalah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A8018-C3EC-C1B3-9D8E-815AD8669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18661"/>
            <a:ext cx="8596668" cy="4722701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1200"/>
              <a:buFont typeface="Times New Roman" panose="02020603050405020304" pitchFamily="18" charset="0"/>
              <a:buAutoNum type="alphaLcPeriod"/>
            </a:pPr>
            <a:r>
              <a:rPr lang="en-ID" b="1" i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Communication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: Mampu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menerapkan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komunikasi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dalam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berbagai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kondisi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(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sehat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sakit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akut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kronis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kritis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) pada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tatanan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rentang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usia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(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individu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kelompok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, dan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masyarakat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)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secara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bio-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psioko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-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sosio-spriritual-kultural</a:t>
            </a:r>
            <a:endParaRPr lang="en-ID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1200"/>
              <a:buFont typeface="Times New Roman" panose="02020603050405020304" pitchFamily="18" charset="0"/>
              <a:buAutoNum type="alphaLcPeriod"/>
            </a:pPr>
            <a:r>
              <a:rPr lang="en-ID" b="1" i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Collaboration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: Mampu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menerapkan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kolaborasi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interprofesi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dalam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konteks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pelayanan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pada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tatanan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pelayanan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kesehatan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dengan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bio-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psiko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-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sosio-spriritual-kultural</a:t>
            </a:r>
            <a:endParaRPr lang="en-ID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1200"/>
              <a:buFont typeface="Times New Roman" panose="02020603050405020304" pitchFamily="18" charset="0"/>
              <a:buAutoNum type="alphaLcPeriod"/>
            </a:pPr>
            <a:r>
              <a:rPr lang="en-ID" b="1" i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Critical Thinking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: Mampu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berfikir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kritis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dalam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menerapkan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EBN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endParaRPr lang="en-ID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1200"/>
              <a:buFont typeface="Times New Roman" panose="02020603050405020304" pitchFamily="18" charset="0"/>
              <a:buAutoNum type="alphaLcPeriod"/>
            </a:pPr>
            <a:r>
              <a:rPr lang="en-ID" b="1" i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Compassion</a:t>
            </a:r>
            <a:r>
              <a:rPr lang="en-ID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(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kepedulian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belas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kasih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kepada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sesama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manusia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) : Mampu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menerapkan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i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caring-healing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pada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asuhan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keperawatan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endParaRPr lang="en-ID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1200"/>
              <a:buFont typeface="Times New Roman" panose="02020603050405020304" pitchFamily="18" charset="0"/>
              <a:buAutoNum type="alphaLcPeriod"/>
            </a:pPr>
            <a:r>
              <a:rPr lang="en-ID" b="1" i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Creative Thinking </a:t>
            </a:r>
            <a:r>
              <a:rPr lang="en-ID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dan </a:t>
            </a:r>
            <a:r>
              <a:rPr lang="en-ID" b="1" i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Computational Logic</a:t>
            </a:r>
            <a:r>
              <a:rPr lang="en-ID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(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logika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komputasi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literasi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digital) :</a:t>
            </a:r>
            <a:r>
              <a:rPr lang="en-ID" dirty="0"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Mampu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menghasilkan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prototipe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inovasi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keperawatan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 (Body CS)"/>
              </a:rPr>
              <a:t>holistik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berdasarkan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kemajuan</a:t>
            </a:r>
            <a:r>
              <a:rPr lang="en-ID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 IPTEK</a:t>
            </a:r>
            <a:endParaRPr lang="en-ID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354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6E117-B2D4-40A7-7B29-CFBEB5092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Tambahan</a:t>
            </a:r>
            <a:r>
              <a:rPr lang="en-ID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masukan</a:t>
            </a:r>
            <a:r>
              <a:rPr lang="en-ID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 </a:t>
            </a:r>
            <a:r>
              <a:rPr lang="en-ID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Komplementer</a:t>
            </a:r>
            <a:r>
              <a:rPr lang="en-ID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 dan </a:t>
            </a:r>
            <a:r>
              <a:rPr lang="en-ID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ID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lternatif</a:t>
            </a:r>
            <a:r>
              <a:rPr lang="en-ID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 </a:t>
            </a:r>
            <a:r>
              <a:rPr lang="en-ID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ID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erapi</a:t>
            </a:r>
            <a:r>
              <a:rPr lang="en-ID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 (Body CS)"/>
              </a:rPr>
              <a:t> (CAT)</a:t>
            </a:r>
            <a:r>
              <a:rPr lang="en-ID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untuk</a:t>
            </a:r>
            <a:r>
              <a:rPr lang="en-ID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SIKI PPNI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308B8-43F0-747B-8A70-17B0DA6E5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Terapi</a:t>
            </a:r>
            <a:r>
              <a:rPr lang="en-ID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Sujok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Yoga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Tai Chi</a:t>
            </a:r>
            <a:endParaRPr lang="en-ID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Reiki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Bio energy power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1124562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86EE-9CC8-5CF9-4D01-95F28075B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51677" cy="1320800"/>
          </a:xfrm>
        </p:spPr>
        <p:txBody>
          <a:bodyPr>
            <a:noAutofit/>
          </a:bodyPr>
          <a:lstStyle/>
          <a:p>
            <a:r>
              <a:rPr lang="en-ID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Hal-</a:t>
            </a:r>
            <a:r>
              <a:rPr lang="en-ID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</a:t>
            </a:r>
            <a:r>
              <a:rPr lang="en-ID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ID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dibutuhkan</a:t>
            </a:r>
            <a:r>
              <a:rPr lang="en-ID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ID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memenuhi</a:t>
            </a:r>
            <a:r>
              <a:rPr lang="en-ID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D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kompetensi</a:t>
            </a:r>
            <a:r>
              <a:rPr lang="en-ID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:</a:t>
            </a:r>
            <a:br>
              <a:rPr lang="en-ID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6BE2A-7964-CA86-DF9F-82BA69F8D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Sertifikasi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(SDM)</a:t>
            </a:r>
            <a:endParaRPr lang="en-ID" sz="1800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Laboratorium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mendukung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dalam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pemenuhan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kompetensi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keperawatan</a:t>
            </a:r>
            <a:r>
              <a:rPr lang="en-ID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holistik</a:t>
            </a:r>
            <a:endParaRPr lang="en-ID" sz="1800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05256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737</Words>
  <Application>Microsoft Macintosh PowerPoint</Application>
  <PresentationFormat>Widescreen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Arial (Body CS)</vt:lpstr>
      <vt:lpstr>Book Antiqua</vt:lpstr>
      <vt:lpstr>Calibri</vt:lpstr>
      <vt:lpstr>Times New Roman</vt:lpstr>
      <vt:lpstr>Trebuchet MS</vt:lpstr>
      <vt:lpstr>Wingdings</vt:lpstr>
      <vt:lpstr>Wingdings 3</vt:lpstr>
      <vt:lpstr>Facet</vt:lpstr>
      <vt:lpstr>HASIL LOKAKARYA NASIONAL KURIKULUM KEPERAWATAN HOLISTIK TAHAP PROFESI NERS</vt:lpstr>
      <vt:lpstr>Kesepakatan Hasil Diskusi :</vt:lpstr>
      <vt:lpstr>Pemilihan istilah nomenklatur dapat berupa: </vt:lpstr>
      <vt:lpstr>Arah pengembangan (Level S1 – level Program Profesi) berdasarkan  Taksonomi Bloom </vt:lpstr>
      <vt:lpstr>Penempatan mata kuliah dapat  disesuaikan dengan masing-masing institusi</vt:lpstr>
      <vt:lpstr>Bahan Kajian Mata Kuliah yang dibutuhkan yaitu</vt:lpstr>
      <vt:lpstr>Adapun Outcome Base Evaluation Mata Kuliah adalah</vt:lpstr>
      <vt:lpstr>Tambahan masukan Komplementer dan Alternatif Terapi (CAT) untuk SIKI PPNI</vt:lpstr>
      <vt:lpstr>Hal-hal yang dibutuhkan untuk memenuhi kompetensi : </vt:lpstr>
      <vt:lpstr>Rekomendasi</vt:lpstr>
      <vt:lpstr>PowerPoint Presentation</vt:lpstr>
      <vt:lpstr>Tim Penyusun: 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HASIL LOKAKARYA NASIONAL KURIKULUM KEPERAWATAN HOLISTIK TAHAP PROFESI NERS</dc:title>
  <dc:creator>Prestasi Anita</dc:creator>
  <cp:lastModifiedBy>Microsoft Office User</cp:lastModifiedBy>
  <cp:revision>3</cp:revision>
  <dcterms:created xsi:type="dcterms:W3CDTF">2023-01-28T11:04:59Z</dcterms:created>
  <dcterms:modified xsi:type="dcterms:W3CDTF">2023-01-29T02:10:27Z</dcterms:modified>
</cp:coreProperties>
</file>