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9" r:id="rId3"/>
    <p:sldId id="271" r:id="rId4"/>
    <p:sldId id="272" r:id="rId5"/>
    <p:sldId id="273" r:id="rId6"/>
    <p:sldId id="258" r:id="rId7"/>
    <p:sldId id="274" r:id="rId8"/>
    <p:sldId id="260" r:id="rId9"/>
    <p:sldId id="275" r:id="rId10"/>
    <p:sldId id="259" r:id="rId11"/>
    <p:sldId id="276" r:id="rId12"/>
    <p:sldId id="257" r:id="rId13"/>
    <p:sldId id="262" r:id="rId14"/>
    <p:sldId id="263" r:id="rId15"/>
    <p:sldId id="264" r:id="rId16"/>
    <p:sldId id="279" r:id="rId17"/>
    <p:sldId id="280" r:id="rId18"/>
    <p:sldId id="265" r:id="rId19"/>
    <p:sldId id="270" r:id="rId20"/>
    <p:sldId id="266" r:id="rId21"/>
    <p:sldId id="267" r:id="rId22"/>
    <p:sldId id="268" r:id="rId23"/>
    <p:sldId id="277" r:id="rId24"/>
    <p:sldId id="278" r:id="rId25"/>
    <p:sldId id="281"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5C946-B62D-614B-B08A-B41CF22C568C}" type="datetimeFigureOut">
              <a:rPr lang="en-US" smtClean="0"/>
              <a:t>1/24/24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45D35-901A-F240-97BD-E326BB054DD7}" type="slidenum">
              <a:rPr lang="en-US" smtClean="0"/>
              <a:t>‹#›</a:t>
            </a:fld>
            <a:endParaRPr lang="en-US"/>
          </a:p>
        </p:txBody>
      </p:sp>
    </p:spTree>
    <p:extLst>
      <p:ext uri="{BB962C8B-B14F-4D97-AF65-F5344CB8AC3E}">
        <p14:creationId xmlns:p14="http://schemas.microsoft.com/office/powerpoint/2010/main" val="234419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i="0" u="none" strike="noStrike" dirty="0">
                <a:solidFill>
                  <a:srgbClr val="333333"/>
                </a:solidFill>
                <a:effectLst/>
                <a:latin typeface="Georgia" panose="02040502050405020303" pitchFamily="18" charset="0"/>
              </a:rPr>
              <a:t>A model for the Wnt-signaling pathway.</a:t>
            </a:r>
            <a:r>
              <a:rPr lang="en-ID" b="0" i="0" u="none" strike="noStrike" dirty="0">
                <a:solidFill>
                  <a:srgbClr val="333333"/>
                </a:solidFill>
                <a:effectLst/>
                <a:latin typeface="Georgia" panose="02040502050405020303" pitchFamily="18" charset="0"/>
              </a:rPr>
              <a:t> </a:t>
            </a:r>
            <a:r>
              <a:rPr lang="en-ID" b="1" i="0" u="none" strike="noStrike" dirty="0">
                <a:solidFill>
                  <a:srgbClr val="333333"/>
                </a:solidFill>
                <a:effectLst/>
                <a:latin typeface="Georgia" panose="02040502050405020303" pitchFamily="18" charset="0"/>
              </a:rPr>
              <a:t>Panel A</a:t>
            </a:r>
            <a:r>
              <a:rPr lang="en-ID" b="0" i="0" u="none" strike="noStrike" dirty="0">
                <a:solidFill>
                  <a:srgbClr val="333333"/>
                </a:solidFill>
                <a:effectLst/>
                <a:latin typeface="Georgia" panose="02040502050405020303" pitchFamily="18" charset="0"/>
              </a:rPr>
              <a:t> depicts the down-regulation of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transactivation activity in normal colonic epithelial cells.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remains in a complex of Axin/Axil/conductin, APC, GSK3</a:t>
            </a:r>
            <a:r>
              <a:rPr lang="el-GR" b="0" i="0" u="none" strike="noStrike" dirty="0">
                <a:solidFill>
                  <a:srgbClr val="333333"/>
                </a:solidFill>
                <a:effectLst/>
                <a:latin typeface="Georgia" panose="02040502050405020303" pitchFamily="18" charset="0"/>
              </a:rPr>
              <a:t>β </a:t>
            </a:r>
            <a:r>
              <a:rPr lang="en-ID" b="0" i="0" u="none" strike="noStrike" dirty="0">
                <a:solidFill>
                  <a:srgbClr val="333333"/>
                </a:solidFill>
                <a:effectLst/>
                <a:latin typeface="Georgia" panose="02040502050405020303" pitchFamily="18" charset="0"/>
              </a:rPr>
              <a:t>kinase and casein kinase 1 or 2 (CK1 or 2). In the absence of Wnt-signaling, GSK3</a:t>
            </a:r>
            <a:r>
              <a:rPr lang="el-GR" b="0" i="0" u="none" strike="noStrike" dirty="0">
                <a:solidFill>
                  <a:srgbClr val="333333"/>
                </a:solidFill>
                <a:effectLst/>
                <a:latin typeface="Georgia" panose="02040502050405020303" pitchFamily="18" charset="0"/>
              </a:rPr>
              <a:t>β </a:t>
            </a:r>
            <a:r>
              <a:rPr lang="en-ID" b="0" i="0" u="none" strike="noStrike" dirty="0">
                <a:solidFill>
                  <a:srgbClr val="333333"/>
                </a:solidFill>
                <a:effectLst/>
                <a:latin typeface="Georgia" panose="02040502050405020303" pitchFamily="18" charset="0"/>
              </a:rPr>
              <a:t>and CK1 or 2 kinases become active and phosphorylate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at serine and threonine residues in the N-terminal domain. Axin and APC promote phosphorylation of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by acting as a scaffoled protein and bringing together enzyme(s) and substrate(s). The phosphorylated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then binds with F-box protein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TrCP of the Skp1-Cullin-F-box (SCF) complex of ubiquitin ligases and undergoes proteasomal degradation. Even though Tcf-Lef transcription factor without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may bind to DNA in the absence of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the repressors and corepressors such as CtBP (carboxy-terminal binding protein), CBP (CREB-binding protein), Gro (Groucho), LRP (LDL-receptor-related protein) bind with Tcf-Lef and repress </a:t>
            </a:r>
            <a:r>
              <a:rPr lang="en-ID" b="0" i="1" u="none" strike="noStrike" dirty="0">
                <a:solidFill>
                  <a:srgbClr val="333333"/>
                </a:solidFill>
                <a:effectLst/>
                <a:latin typeface="Georgia" panose="02040502050405020303" pitchFamily="18" charset="0"/>
              </a:rPr>
              <a:t>c-myc</a:t>
            </a:r>
            <a:r>
              <a:rPr lang="en-ID" b="0" i="0" u="none" strike="noStrike" dirty="0">
                <a:solidFill>
                  <a:srgbClr val="333333"/>
                </a:solidFill>
                <a:effectLst/>
                <a:latin typeface="Georgia" panose="02040502050405020303" pitchFamily="18" charset="0"/>
              </a:rPr>
              <a:t> or </a:t>
            </a:r>
            <a:r>
              <a:rPr lang="en-ID" b="0" i="1" u="none" strike="noStrike" dirty="0">
                <a:solidFill>
                  <a:srgbClr val="333333"/>
                </a:solidFill>
                <a:effectLst/>
                <a:latin typeface="Georgia" panose="02040502050405020303" pitchFamily="18" charset="0"/>
              </a:rPr>
              <a:t>cyclin D1</a:t>
            </a:r>
            <a:r>
              <a:rPr lang="en-ID" b="0" i="0" u="none" strike="noStrike" dirty="0">
                <a:solidFill>
                  <a:srgbClr val="333333"/>
                </a:solidFill>
                <a:effectLst/>
                <a:latin typeface="Georgia" panose="02040502050405020303" pitchFamily="18" charset="0"/>
              </a:rPr>
              <a:t> gene expression to control cell cycle progression. Some other known genes which are regulated by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catenin/Tcf-Lef pathway are given here – </a:t>
            </a:r>
            <a:r>
              <a:rPr lang="en-ID" b="0" i="1" u="none" strike="noStrike" dirty="0">
                <a:solidFill>
                  <a:srgbClr val="333333"/>
                </a:solidFill>
                <a:effectLst/>
                <a:latin typeface="Georgia" panose="02040502050405020303" pitchFamily="18" charset="0"/>
              </a:rPr>
              <a:t>cyclin D1, CDH1, Tcf-1, c-jun, Fra-1, PPARd, Gastrin, uPAR, MMP7, Conductin, CD44, Id2, Siamois, Xbra, Twin</a:t>
            </a:r>
            <a:r>
              <a:rPr lang="en-ID" b="0" i="0" u="none" strike="noStrike" dirty="0">
                <a:solidFill>
                  <a:srgbClr val="333333"/>
                </a:solidFill>
                <a:effectLst/>
                <a:latin typeface="Georgia" panose="02040502050405020303" pitchFamily="18" charset="0"/>
              </a:rPr>
              <a:t> and </a:t>
            </a:r>
            <a:r>
              <a:rPr lang="en-ID" b="0" i="1" u="none" strike="noStrike" dirty="0">
                <a:solidFill>
                  <a:srgbClr val="333333"/>
                </a:solidFill>
                <a:effectLst/>
                <a:latin typeface="Georgia" panose="02040502050405020303" pitchFamily="18" charset="0"/>
              </a:rPr>
              <a:t>Ubx</a:t>
            </a:r>
            <a:r>
              <a:rPr lang="en-ID" b="0" i="0" u="none" strike="noStrike" dirty="0">
                <a:solidFill>
                  <a:srgbClr val="333333"/>
                </a:solidFill>
                <a:effectLst/>
                <a:latin typeface="Georgia" panose="02040502050405020303" pitchFamily="18" charset="0"/>
              </a:rPr>
              <a:t>. </a:t>
            </a:r>
            <a:r>
              <a:rPr lang="en-ID" b="1" i="0" u="none" strike="noStrike" dirty="0">
                <a:solidFill>
                  <a:srgbClr val="333333"/>
                </a:solidFill>
                <a:effectLst/>
                <a:latin typeface="Georgia" panose="02040502050405020303" pitchFamily="18" charset="0"/>
              </a:rPr>
              <a:t>Panel B</a:t>
            </a:r>
            <a:r>
              <a:rPr lang="en-ID" b="0" i="0" u="none" strike="noStrike" dirty="0">
                <a:solidFill>
                  <a:srgbClr val="333333"/>
                </a:solidFill>
                <a:effectLst/>
                <a:latin typeface="Georgia" panose="02040502050405020303" pitchFamily="18" charset="0"/>
              </a:rPr>
              <a:t> shows the role of mutations in the APC or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protein in the regulation of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level and its transactivation property in colon cancer cells. The mutant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escapes its degradation through Wnt-pathway and becomes stabilized in the cytoplasm. The stabilized level of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then heterodimerizes with Tcf-Lef transcription factor and locates into the nucleus, where it actively transcribes cell cycle related genes causing cellular proliferation. The binding of </a:t>
            </a:r>
            <a:r>
              <a:rPr lang="el-GR" b="0" i="0" u="none" strike="noStrike" dirty="0">
                <a:solidFill>
                  <a:srgbClr val="333333"/>
                </a:solidFill>
                <a:effectLst/>
                <a:latin typeface="Georgia" panose="02040502050405020303" pitchFamily="18" charset="0"/>
              </a:rPr>
              <a:t>β-</a:t>
            </a:r>
            <a:r>
              <a:rPr lang="en-ID" b="0" i="0" u="none" strike="noStrike" dirty="0">
                <a:solidFill>
                  <a:srgbClr val="333333"/>
                </a:solidFill>
                <a:effectLst/>
                <a:latin typeface="Georgia" panose="02040502050405020303" pitchFamily="18" charset="0"/>
              </a:rPr>
              <a:t>catenin with Tcf-Lef inhibits the binding of CtBP, CBP, Gro or LRP and potentiates its transcriptional activity.</a:t>
            </a:r>
            <a:endParaRPr lang="en-US" dirty="0"/>
          </a:p>
        </p:txBody>
      </p:sp>
      <p:sp>
        <p:nvSpPr>
          <p:cNvPr id="4" name="Slide Number Placeholder 3"/>
          <p:cNvSpPr>
            <a:spLocks noGrp="1"/>
          </p:cNvSpPr>
          <p:nvPr>
            <p:ph type="sldNum" sz="quarter" idx="5"/>
          </p:nvPr>
        </p:nvSpPr>
        <p:spPr/>
        <p:txBody>
          <a:bodyPr/>
          <a:lstStyle/>
          <a:p>
            <a:fld id="{47345D35-901A-F240-97BD-E326BB054DD7}" type="slidenum">
              <a:rPr lang="en-US" smtClean="0"/>
              <a:t>24</a:t>
            </a:fld>
            <a:endParaRPr lang="en-US"/>
          </a:p>
        </p:txBody>
      </p:sp>
    </p:spTree>
    <p:extLst>
      <p:ext uri="{BB962C8B-B14F-4D97-AF65-F5344CB8AC3E}">
        <p14:creationId xmlns:p14="http://schemas.microsoft.com/office/powerpoint/2010/main" val="106093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A75D-DD13-E72C-A6AA-308D21CEB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083D7-D43B-9873-7AFC-976F87ABA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8003AA-CF79-49A6-8109-9B7CCA8D5757}"/>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5" name="Footer Placeholder 4">
            <a:extLst>
              <a:ext uri="{FF2B5EF4-FFF2-40B4-BE49-F238E27FC236}">
                <a16:creationId xmlns:a16="http://schemas.microsoft.com/office/drawing/2014/main" id="{6E7BF9D7-9813-64E7-B31B-74E271E32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C9049-3544-5CAD-1A48-40BDE4465388}"/>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426316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CDE0-D2BF-4EC1-A862-AC8CD3CAAA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D5998A-4CDD-4BDA-F16E-564EF0409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F3BD4-23B7-2138-7ED7-3EF1B987E0F4}"/>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5" name="Footer Placeholder 4">
            <a:extLst>
              <a:ext uri="{FF2B5EF4-FFF2-40B4-BE49-F238E27FC236}">
                <a16:creationId xmlns:a16="http://schemas.microsoft.com/office/drawing/2014/main" id="{A32108C5-5349-E0F6-CAB4-7C835B706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F4A6A-0F33-6ABE-56A8-B980C3E34911}"/>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211184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13AF6B-B6AB-0DD9-545E-F9EA45442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D5E64-B873-F749-1B70-E2BCA208D6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8BBD1-B748-0C35-D3C3-341AB0E522B0}"/>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5" name="Footer Placeholder 4">
            <a:extLst>
              <a:ext uri="{FF2B5EF4-FFF2-40B4-BE49-F238E27FC236}">
                <a16:creationId xmlns:a16="http://schemas.microsoft.com/office/drawing/2014/main" id="{66FE3B0A-FC04-964C-EC85-6342383E2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7CF4B-0684-6156-926C-140F09C1820A}"/>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158902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2226-8444-50B7-B987-9F60AAD4CE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D3C33-FC8A-A95C-72D1-35A2E9CFB7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37B92-D03B-6E2A-2F7A-A5648340770E}"/>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5" name="Footer Placeholder 4">
            <a:extLst>
              <a:ext uri="{FF2B5EF4-FFF2-40B4-BE49-F238E27FC236}">
                <a16:creationId xmlns:a16="http://schemas.microsoft.com/office/drawing/2014/main" id="{B03CD516-C398-439C-62AC-50B475056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2D14F-F720-F262-EDB3-D078BF22F47B}"/>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377823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8B5F-CC17-0772-FFFD-73ECC850BB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5CEE1-2FEA-9EA8-746B-1BC257218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41390-9F87-48B5-26CB-7DE56D31D5F7}"/>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5" name="Footer Placeholder 4">
            <a:extLst>
              <a:ext uri="{FF2B5EF4-FFF2-40B4-BE49-F238E27FC236}">
                <a16:creationId xmlns:a16="http://schemas.microsoft.com/office/drawing/2014/main" id="{2DF7E8C3-C66F-2B75-A520-F7F7182E3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DA587-C69D-29A4-25FE-023C97054F5D}"/>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175869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BD3A-E114-FFD3-0313-95648F5C7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58C6B-156E-E63E-91C2-5F213D9819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2F194-9F5E-3D85-8C6A-97C4C11F25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AADCD-25E8-9F7D-251B-F7DE66193DB8}"/>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6" name="Footer Placeholder 5">
            <a:extLst>
              <a:ext uri="{FF2B5EF4-FFF2-40B4-BE49-F238E27FC236}">
                <a16:creationId xmlns:a16="http://schemas.microsoft.com/office/drawing/2014/main" id="{A77A9171-2520-6663-5A36-38A08D612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50F6A-CBB4-8CFD-04C7-8909A6C47A80}"/>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83408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30C7-B9E4-7505-40B6-9C9240D0C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88346E-2C92-D2E1-01B1-2D98E46F77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86458-D4EB-4C9C-D0F8-E41488D29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4AC56F-D8EF-AC40-829C-CE323CC7F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F2EF4-350D-82F6-3799-91A19D39F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0F42F-1117-9136-8254-412215A7BAAB}"/>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8" name="Footer Placeholder 7">
            <a:extLst>
              <a:ext uri="{FF2B5EF4-FFF2-40B4-BE49-F238E27FC236}">
                <a16:creationId xmlns:a16="http://schemas.microsoft.com/office/drawing/2014/main" id="{832B5C09-1191-3D37-FC8F-E17254AD8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6CD405-AA8D-97CF-3E59-80FE89428DE5}"/>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299611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58C9-A1F9-19B3-0F03-A2F2223604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BCAF70-6559-066D-502F-F820E05B1357}"/>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4" name="Footer Placeholder 3">
            <a:extLst>
              <a:ext uri="{FF2B5EF4-FFF2-40B4-BE49-F238E27FC236}">
                <a16:creationId xmlns:a16="http://schemas.microsoft.com/office/drawing/2014/main" id="{92D5A42E-7E81-8341-333C-B9D901A72A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1569A-A9A0-F771-ED28-F6D9699516CB}"/>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181888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77CA2-F299-77AD-AD2D-2B2FF183CBC4}"/>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3" name="Footer Placeholder 2">
            <a:extLst>
              <a:ext uri="{FF2B5EF4-FFF2-40B4-BE49-F238E27FC236}">
                <a16:creationId xmlns:a16="http://schemas.microsoft.com/office/drawing/2014/main" id="{7192FBE8-D31D-06DB-04D7-72DA6BD5B7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2C79E7-66E9-E30F-0277-12254D16299F}"/>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85673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49E9-72BF-0D5D-33F4-C31AAB18F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4C9E87-F7A8-8EB6-8190-A3BE6AE21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65685A-6669-4FA0-CE6C-710391739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EE2BB-088C-0154-01EE-383762173BFA}"/>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6" name="Footer Placeholder 5">
            <a:extLst>
              <a:ext uri="{FF2B5EF4-FFF2-40B4-BE49-F238E27FC236}">
                <a16:creationId xmlns:a16="http://schemas.microsoft.com/office/drawing/2014/main" id="{C4BD15EB-CD6C-6196-8904-A76BE7912D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C341A-33B0-BA6C-ACF5-D243DE7652CB}"/>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301238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DF86-2216-BF3A-01A9-61774E131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1C89B-64EF-8BF6-9DFB-45D9646E9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E4F887-D345-99CB-9F90-F13986BFB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DA3C2-186F-CF06-C01C-D8D09E806E03}"/>
              </a:ext>
            </a:extLst>
          </p:cNvPr>
          <p:cNvSpPr>
            <a:spLocks noGrp="1"/>
          </p:cNvSpPr>
          <p:nvPr>
            <p:ph type="dt" sz="half" idx="10"/>
          </p:nvPr>
        </p:nvSpPr>
        <p:spPr/>
        <p:txBody>
          <a:bodyPr/>
          <a:lstStyle/>
          <a:p>
            <a:fld id="{E12455E1-92DB-034E-9A02-C1A2322E6861}" type="datetimeFigureOut">
              <a:rPr lang="en-US" smtClean="0"/>
              <a:t>1/24/24</a:t>
            </a:fld>
            <a:endParaRPr lang="en-US"/>
          </a:p>
        </p:txBody>
      </p:sp>
      <p:sp>
        <p:nvSpPr>
          <p:cNvPr id="6" name="Footer Placeholder 5">
            <a:extLst>
              <a:ext uri="{FF2B5EF4-FFF2-40B4-BE49-F238E27FC236}">
                <a16:creationId xmlns:a16="http://schemas.microsoft.com/office/drawing/2014/main" id="{7C1D83D0-A0C4-2476-6D05-8378FE96B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9CC5F-BB45-5C4B-5296-EAF8AD9086CA}"/>
              </a:ext>
            </a:extLst>
          </p:cNvPr>
          <p:cNvSpPr>
            <a:spLocks noGrp="1"/>
          </p:cNvSpPr>
          <p:nvPr>
            <p:ph type="sldNum" sz="quarter" idx="12"/>
          </p:nvPr>
        </p:nvSpPr>
        <p:spPr/>
        <p:txBody>
          <a:bodyPr/>
          <a:lstStyle/>
          <a:p>
            <a:fld id="{2F5F0415-1DC8-794A-A422-9E0CD29E8335}" type="slidenum">
              <a:rPr lang="en-US" smtClean="0"/>
              <a:t>‹#›</a:t>
            </a:fld>
            <a:endParaRPr lang="en-US"/>
          </a:p>
        </p:txBody>
      </p:sp>
    </p:spTree>
    <p:extLst>
      <p:ext uri="{BB962C8B-B14F-4D97-AF65-F5344CB8AC3E}">
        <p14:creationId xmlns:p14="http://schemas.microsoft.com/office/powerpoint/2010/main" val="265373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BFC03-9660-E81C-8380-DE8979394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A6A2A8-53BC-32BD-7719-ACB2B245A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7230B-571D-5A54-BDCB-8DDD7F06A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455E1-92DB-034E-9A02-C1A2322E6861}" type="datetimeFigureOut">
              <a:rPr lang="en-US" smtClean="0"/>
              <a:t>1/24/24</a:t>
            </a:fld>
            <a:endParaRPr lang="en-US"/>
          </a:p>
        </p:txBody>
      </p:sp>
      <p:sp>
        <p:nvSpPr>
          <p:cNvPr id="5" name="Footer Placeholder 4">
            <a:extLst>
              <a:ext uri="{FF2B5EF4-FFF2-40B4-BE49-F238E27FC236}">
                <a16:creationId xmlns:a16="http://schemas.microsoft.com/office/drawing/2014/main" id="{0750CF67-5E1A-2FF9-1EFD-250B7333D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252E0F-0B36-38A9-9F74-ECEDF2768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F0415-1DC8-794A-A422-9E0CD29E8335}" type="slidenum">
              <a:rPr lang="en-US" smtClean="0"/>
              <a:t>‹#›</a:t>
            </a:fld>
            <a:endParaRPr lang="en-US"/>
          </a:p>
        </p:txBody>
      </p:sp>
    </p:spTree>
    <p:extLst>
      <p:ext uri="{BB962C8B-B14F-4D97-AF65-F5344CB8AC3E}">
        <p14:creationId xmlns:p14="http://schemas.microsoft.com/office/powerpoint/2010/main" val="3016591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sciencedirect.com/topics/biochemistry-genetics-and-molecular-biology/enzymatic-hydrolysis" TargetMode="External"/><Relationship Id="rId3" Type="http://schemas.openxmlformats.org/officeDocument/2006/relationships/image" Target="../media/image20.png"/><Relationship Id="rId7" Type="http://schemas.openxmlformats.org/officeDocument/2006/relationships/hyperlink" Target="https://en.wikipedia.org/wiki/TGF_alpha"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en.wikipedia.org/wiki/Epidermal_growth_factor" TargetMode="External"/><Relationship Id="rId5" Type="http://schemas.openxmlformats.org/officeDocument/2006/relationships/hyperlink" Target="https://en.wikipedia.org/wiki/Ligand" TargetMode="External"/><Relationship Id="rId4" Type="http://schemas.openxmlformats.org/officeDocument/2006/relationships/hyperlink" Target="https://en.wikipedia.org/wiki/Transmembrane_protein" TargetMode="External"/><Relationship Id="rId9" Type="http://schemas.openxmlformats.org/officeDocument/2006/relationships/hyperlink" Target="https://www.sciencedirect.com/topics/biochemistry-genetics-and-molecular-biology/enzyme-active-sit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dx.doi.org/10.2174/1381612820666140826153203" TargetMode="External"/><Relationship Id="rId4" Type="http://schemas.openxmlformats.org/officeDocument/2006/relationships/hyperlink" Target="https://www.researchgate.net/journal/Current-Pharmaceutical-Design-1381-612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iencedirect.com/bookseries/progress-in-molecular-biology-and-translational-scie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rockland.com/resources/wnt-signaling-pathway/#figure" TargetMode="External"/><Relationship Id="rId5" Type="http://schemas.openxmlformats.org/officeDocument/2006/relationships/hyperlink" Target="https://doi.org/10.1016/0092-8674(91)90633-a"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923D-A047-B75F-C56E-B961955F36E6}"/>
              </a:ext>
            </a:extLst>
          </p:cNvPr>
          <p:cNvSpPr>
            <a:spLocks noGrp="1"/>
          </p:cNvSpPr>
          <p:nvPr>
            <p:ph type="ctrTitle"/>
          </p:nvPr>
        </p:nvSpPr>
        <p:spPr/>
        <p:txBody>
          <a:bodyPr/>
          <a:lstStyle/>
          <a:p>
            <a:r>
              <a:rPr lang="id-ID"/>
              <a:t>Biochemistry</a:t>
            </a:r>
            <a:br>
              <a:rPr lang="id-ID"/>
            </a:br>
            <a:r>
              <a:rPr lang="id-ID"/>
              <a:t>Oncology</a:t>
            </a:r>
            <a:endParaRPr lang="en-US"/>
          </a:p>
        </p:txBody>
      </p:sp>
      <p:sp>
        <p:nvSpPr>
          <p:cNvPr id="3" name="Subtitle 2">
            <a:extLst>
              <a:ext uri="{FF2B5EF4-FFF2-40B4-BE49-F238E27FC236}">
                <a16:creationId xmlns:a16="http://schemas.microsoft.com/office/drawing/2014/main" id="{BE0A260D-D222-4559-B035-9950CCAE2D20}"/>
              </a:ext>
            </a:extLst>
          </p:cNvPr>
          <p:cNvSpPr>
            <a:spLocks noGrp="1"/>
          </p:cNvSpPr>
          <p:nvPr>
            <p:ph type="subTitle" idx="1"/>
          </p:nvPr>
        </p:nvSpPr>
        <p:spPr/>
        <p:txBody>
          <a:bodyPr/>
          <a:lstStyle/>
          <a:p>
            <a:r>
              <a:rPr lang="id-ID"/>
              <a:t>dr. Muhamad Dwi Putra, M.Biomed</a:t>
            </a:r>
            <a:endParaRPr lang="en-US"/>
          </a:p>
        </p:txBody>
      </p:sp>
    </p:spTree>
    <p:extLst>
      <p:ext uri="{BB962C8B-B14F-4D97-AF65-F5344CB8AC3E}">
        <p14:creationId xmlns:p14="http://schemas.microsoft.com/office/powerpoint/2010/main" val="4111029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55CD4D2-4F43-58E7-3738-249B979CD6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285" y="643467"/>
            <a:ext cx="4345430"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11C702-A940-3228-39E6-1F2E0E2117AE}"/>
              </a:ext>
            </a:extLst>
          </p:cNvPr>
          <p:cNvSpPr txBox="1"/>
          <p:nvPr/>
        </p:nvSpPr>
        <p:spPr>
          <a:xfrm>
            <a:off x="0" y="6453143"/>
            <a:ext cx="6100980" cy="307777"/>
          </a:xfrm>
          <a:prstGeom prst="rect">
            <a:avLst/>
          </a:prstGeom>
          <a:noFill/>
        </p:spPr>
        <p:txBody>
          <a:bodyPr wrap="square">
            <a:spAutoFit/>
          </a:bodyPr>
          <a:lstStyle/>
          <a:p>
            <a:r>
              <a:rPr lang="en-US" sz="1400"/>
              <a:t>Excerpt FromCellular and Molecular ImmunologyAbul K. Abbas</a:t>
            </a:r>
          </a:p>
        </p:txBody>
      </p:sp>
    </p:spTree>
    <p:extLst>
      <p:ext uri="{BB962C8B-B14F-4D97-AF65-F5344CB8AC3E}">
        <p14:creationId xmlns:p14="http://schemas.microsoft.com/office/powerpoint/2010/main" val="158173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D20C0B4-18F8-F39C-AA52-0FD275FEC2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070780"/>
            <a:ext cx="10905066" cy="4716438"/>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41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F321-604D-F33F-4947-C1C433EA0A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935E87-6431-324B-ADD6-C01A7AB3FD18}"/>
              </a:ext>
            </a:extLst>
          </p:cNvPr>
          <p:cNvSpPr>
            <a:spLocks noGrp="1"/>
          </p:cNvSpPr>
          <p:nvPr>
            <p:ph idx="1"/>
          </p:nvPr>
        </p:nvSpPr>
        <p:spPr>
          <a:xfrm>
            <a:off x="838200" y="1825625"/>
            <a:ext cx="9707780" cy="4351338"/>
          </a:xfrm>
        </p:spPr>
        <p:txBody>
          <a:bodyPr>
            <a:normAutofit fontScale="92500" lnSpcReduction="20000"/>
          </a:bodyPr>
          <a:lstStyle/>
          <a:p>
            <a:r>
              <a:rPr lang="en-US"/>
              <a:t>“In addition to ingesting microbes, macrophages ingest necrotic host cells, including cells that die in tissues because of the effects of toxins, trauma or interrupted blood supply, and neutrophils that die after accumulating at sites of infection. This is part of the cleaning-up process after infection or sterile tissue injury. Macrophages can specifically recognize and engulf cells that die by apoptosis before the dead cells can release their contents and induce inflammatory responses. This clearance by macrophages of apoptotic cells, including</a:t>
            </a:r>
            <a:r>
              <a:rPr lang="id-ID"/>
              <a:t> apoptotic neutrophils, is a process called efferocytosis. Throughout the body and throughout the life of an individual, unwanted cells die by apoptosis as part of many physiologic processes, such as development and renewal of healthy tissues and maintenance of cell numbers (tissue homeostasis), and the dead cells are eliminated by macrophages.</a:t>
            </a:r>
            <a:r>
              <a:rPr lang="en-US"/>
              <a:t>”</a:t>
            </a:r>
            <a:r>
              <a:rPr lang="en-US" sz="1700"/>
              <a:t>Excerpt FromCellular and Molecular ImmunologyAbul K. Abbas</a:t>
            </a:r>
          </a:p>
        </p:txBody>
      </p:sp>
    </p:spTree>
    <p:extLst>
      <p:ext uri="{BB962C8B-B14F-4D97-AF65-F5344CB8AC3E}">
        <p14:creationId xmlns:p14="http://schemas.microsoft.com/office/powerpoint/2010/main" val="6893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AA394-73A4-7699-DA34-AF6F49836ACF}"/>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id-ID" sz="4000">
                <a:solidFill>
                  <a:srgbClr val="FFFFFF"/>
                </a:solidFill>
              </a:rPr>
              <a:t>Cell Cycle</a:t>
            </a:r>
            <a:endParaRPr lang="en-US" sz="4000">
              <a:solidFill>
                <a:srgbClr val="FFFFFF"/>
              </a:solidFill>
            </a:endParaRPr>
          </a:p>
        </p:txBody>
      </p:sp>
      <p:pic>
        <p:nvPicPr>
          <p:cNvPr id="4" name="Picture 4">
            <a:extLst>
              <a:ext uri="{FF2B5EF4-FFF2-40B4-BE49-F238E27FC236}">
                <a16:creationId xmlns:a16="http://schemas.microsoft.com/office/drawing/2014/main" id="{D1BAEF31-415F-637A-6482-F07E4CF846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748" y="2782023"/>
            <a:ext cx="5131088" cy="2796442"/>
          </a:xfrm>
          <a:prstGeom prst="rect">
            <a:avLst/>
          </a:prstGeom>
        </p:spPr>
      </p:pic>
      <p:pic>
        <p:nvPicPr>
          <p:cNvPr id="5" name="Picture 5">
            <a:extLst>
              <a:ext uri="{FF2B5EF4-FFF2-40B4-BE49-F238E27FC236}">
                <a16:creationId xmlns:a16="http://schemas.microsoft.com/office/drawing/2014/main" id="{29EBA64B-0250-E21B-2381-1C5B95130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165" y="2217815"/>
            <a:ext cx="4759322" cy="3997831"/>
          </a:xfrm>
          <a:prstGeom prst="rect">
            <a:avLst/>
          </a:prstGeom>
        </p:spPr>
      </p:pic>
    </p:spTree>
    <p:extLst>
      <p:ext uri="{BB962C8B-B14F-4D97-AF65-F5344CB8AC3E}">
        <p14:creationId xmlns:p14="http://schemas.microsoft.com/office/powerpoint/2010/main" val="83154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EF974-537E-1CE0-CA2E-6051698E5EC7}"/>
              </a:ext>
            </a:extLst>
          </p:cNvPr>
          <p:cNvSpPr>
            <a:spLocks noGrp="1"/>
          </p:cNvSpPr>
          <p:nvPr>
            <p:ph type="title"/>
          </p:nvPr>
        </p:nvSpPr>
        <p:spPr>
          <a:xfrm>
            <a:off x="8624699" y="763428"/>
            <a:ext cx="3091607" cy="1655483"/>
          </a:xfrm>
        </p:spPr>
        <p:txBody>
          <a:bodyPr anchor="b">
            <a:normAutofit/>
          </a:bodyPr>
          <a:lstStyle/>
          <a:p>
            <a:r>
              <a:rPr lang="id-ID" sz="4000"/>
              <a:t>CDK ; Cyclin</a:t>
            </a:r>
            <a:endParaRPr lang="en-US" sz="4000"/>
          </a:p>
        </p:txBody>
      </p:sp>
      <p:pic>
        <p:nvPicPr>
          <p:cNvPr id="4" name="Picture 4">
            <a:extLst>
              <a:ext uri="{FF2B5EF4-FFF2-40B4-BE49-F238E27FC236}">
                <a16:creationId xmlns:a16="http://schemas.microsoft.com/office/drawing/2014/main" id="{658CE663-8E25-DE37-74C0-C3243B983741}"/>
              </a:ext>
            </a:extLst>
          </p:cNvPr>
          <p:cNvPicPr>
            <a:picLocks noChangeAspect="1"/>
          </p:cNvPicPr>
          <p:nvPr/>
        </p:nvPicPr>
        <p:blipFill rotWithShape="1">
          <a:blip r:embed="rId2">
            <a:extLst>
              <a:ext uri="{28A0092B-C50C-407E-A947-70E740481C1C}">
                <a14:useLocalDpi xmlns:a14="http://schemas.microsoft.com/office/drawing/2010/main" val="0"/>
              </a:ext>
            </a:extLst>
          </a:blip>
          <a:srcRect t="2209" r="-1" b="-1"/>
          <a:stretch/>
        </p:blipFill>
        <p:spPr>
          <a:xfrm>
            <a:off x="20" y="431"/>
            <a:ext cx="8115280" cy="6408311"/>
          </a:xfrm>
          <a:prstGeom prst="rect">
            <a:avLst/>
          </a:prstGeom>
        </p:spPr>
      </p:pic>
      <p:sp>
        <p:nvSpPr>
          <p:cNvPr id="8" name="Content Placeholder 7">
            <a:extLst>
              <a:ext uri="{FF2B5EF4-FFF2-40B4-BE49-F238E27FC236}">
                <a16:creationId xmlns:a16="http://schemas.microsoft.com/office/drawing/2014/main" id="{3AB3C7B9-80D3-6827-E4E2-E24724FEED77}"/>
              </a:ext>
            </a:extLst>
          </p:cNvPr>
          <p:cNvSpPr>
            <a:spLocks noGrp="1"/>
          </p:cNvSpPr>
          <p:nvPr>
            <p:ph idx="1"/>
          </p:nvPr>
        </p:nvSpPr>
        <p:spPr>
          <a:xfrm>
            <a:off x="8643193" y="2588902"/>
            <a:ext cx="2942813" cy="3779591"/>
          </a:xfrm>
        </p:spPr>
        <p:txBody>
          <a:bodyPr>
            <a:normAutofit/>
          </a:bodyPr>
          <a:lstStyle/>
          <a:p>
            <a:r>
              <a:rPr lang="id-ID" sz="2000"/>
              <a:t>Cyclin Dependent Kinase (CDK)</a:t>
            </a:r>
          </a:p>
          <a:p>
            <a:endParaRPr lang="en-US" sz="2000"/>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5A51547-0C6E-8588-FEC7-9F453D17A5F8}"/>
              </a:ext>
            </a:extLst>
          </p:cNvPr>
          <p:cNvSpPr txBox="1"/>
          <p:nvPr/>
        </p:nvSpPr>
        <p:spPr>
          <a:xfrm>
            <a:off x="5914216" y="39439"/>
            <a:ext cx="6414745" cy="553998"/>
          </a:xfrm>
          <a:prstGeom prst="rect">
            <a:avLst/>
          </a:prstGeom>
          <a:noFill/>
        </p:spPr>
        <p:txBody>
          <a:bodyPr wrap="square" rtlCol="0">
            <a:spAutoFit/>
          </a:bodyPr>
          <a:lstStyle/>
          <a:p>
            <a:pPr algn="l"/>
            <a:r>
              <a:rPr lang="en-ID" sz="1000" b="0" i="0" u="none" strike="noStrike">
                <a:solidFill>
                  <a:srgbClr val="222222"/>
                </a:solidFill>
                <a:effectLst/>
                <a:latin typeface="helvetica neue" panose="02000503000000020004" pitchFamily="2"/>
              </a:rPr>
              <a:t>García-Reyes, B.; Kretz, A.-L.; Ruff, J.-P.; Von Karstedt, S.; Hillenbrand, A.; Knippschild, U.; Henne-Bruns, D.; Lemke, J. The Emerging Role of Cyclin-Dependent Kinases (CDKs) in Pancreatic Ductal Adenocarcinoma. </a:t>
            </a:r>
            <a:r>
              <a:rPr lang="en-ID" sz="1000" b="0" i="1" u="none" strike="noStrike">
                <a:solidFill>
                  <a:srgbClr val="222222"/>
                </a:solidFill>
                <a:effectLst/>
                <a:latin typeface="helvetica neue" panose="02000503000000020004" pitchFamily="2"/>
              </a:rPr>
              <a:t>Int. J. Mol. Sci.</a:t>
            </a:r>
            <a:r>
              <a:rPr lang="en-ID" sz="1000" b="0" i="0" u="none" strike="noStrike">
                <a:solidFill>
                  <a:srgbClr val="222222"/>
                </a:solidFill>
                <a:effectLst/>
                <a:latin typeface="helvetica neue" panose="02000503000000020004" pitchFamily="2"/>
              </a:rPr>
              <a:t> </a:t>
            </a:r>
            <a:r>
              <a:rPr lang="en-ID" sz="1000" b="1" i="0" u="none" strike="noStrike">
                <a:solidFill>
                  <a:srgbClr val="222222"/>
                </a:solidFill>
                <a:effectLst/>
                <a:latin typeface="helvetica neue" panose="02000503000000020004" pitchFamily="2"/>
              </a:rPr>
              <a:t>2018</a:t>
            </a:r>
            <a:r>
              <a:rPr lang="en-ID" sz="1000" b="0" i="0" u="none" strike="noStrike">
                <a:solidFill>
                  <a:srgbClr val="222222"/>
                </a:solidFill>
                <a:effectLst/>
                <a:latin typeface="helvetica neue" panose="02000503000000020004" pitchFamily="2"/>
              </a:rPr>
              <a:t>, </a:t>
            </a:r>
            <a:r>
              <a:rPr lang="en-ID" sz="1000" b="0" i="1" u="none" strike="noStrike">
                <a:solidFill>
                  <a:srgbClr val="222222"/>
                </a:solidFill>
                <a:effectLst/>
                <a:latin typeface="helvetica neue" panose="02000503000000020004" pitchFamily="2"/>
              </a:rPr>
              <a:t>19</a:t>
            </a:r>
            <a:r>
              <a:rPr lang="en-ID" sz="1000" b="0" i="0" u="none" strike="noStrike">
                <a:solidFill>
                  <a:srgbClr val="222222"/>
                </a:solidFill>
                <a:effectLst/>
                <a:latin typeface="helvetica neue" panose="02000503000000020004" pitchFamily="2"/>
              </a:rPr>
              <a:t>, 3219. https://doi.org/10.3390/ijms19103219</a:t>
            </a:r>
            <a:endParaRPr lang="en-US" sz="1000"/>
          </a:p>
        </p:txBody>
      </p:sp>
    </p:spTree>
    <p:extLst>
      <p:ext uri="{BB962C8B-B14F-4D97-AF65-F5344CB8AC3E}">
        <p14:creationId xmlns:p14="http://schemas.microsoft.com/office/powerpoint/2010/main" val="591027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D4F579DE-EC56-B54F-7C8B-72D4E58B3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55270"/>
            <a:ext cx="5294716" cy="3547458"/>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8050F588-CEFF-30E9-DE04-B258B43091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3817" y="933866"/>
            <a:ext cx="5294715" cy="4990267"/>
          </a:xfrm>
          <a:prstGeom prst="rect">
            <a:avLst/>
          </a:prstGeom>
        </p:spPr>
      </p:pic>
    </p:spTree>
    <p:extLst>
      <p:ext uri="{BB962C8B-B14F-4D97-AF65-F5344CB8AC3E}">
        <p14:creationId xmlns:p14="http://schemas.microsoft.com/office/powerpoint/2010/main" val="227284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896C213-66F0-BE24-DB33-5CE4228CE43A}"/>
              </a:ext>
            </a:extLst>
          </p:cNvPr>
          <p:cNvSpPr>
            <a:spLocks noGrp="1"/>
          </p:cNvSpPr>
          <p:nvPr>
            <p:ph type="title"/>
          </p:nvPr>
        </p:nvSpPr>
        <p:spPr>
          <a:xfrm>
            <a:off x="838201" y="3998018"/>
            <a:ext cx="3981854" cy="2216513"/>
          </a:xfrm>
        </p:spPr>
        <p:txBody>
          <a:bodyPr>
            <a:normAutofit/>
          </a:bodyPr>
          <a:lstStyle/>
          <a:p>
            <a:r>
              <a:rPr lang="en-US" dirty="0" err="1"/>
              <a:t>Proto-oncogen</a:t>
            </a:r>
            <a:r>
              <a:rPr lang="en-US" dirty="0"/>
              <a:t> vs </a:t>
            </a:r>
            <a:r>
              <a:rPr lang="en-US" dirty="0" err="1"/>
              <a:t>Oncogen</a:t>
            </a:r>
            <a:endParaRPr lang="en-US" dirty="0"/>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2B0FB2E-648E-F1F5-7F6A-7C3DB60E4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36" y="704504"/>
            <a:ext cx="10468927"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5891CD28-F055-E73C-91D3-91E446F8BCCC}"/>
              </a:ext>
            </a:extLst>
          </p:cNvPr>
          <p:cNvSpPr>
            <a:spLocks noGrp="1"/>
          </p:cNvSpPr>
          <p:nvPr>
            <p:ph idx="1"/>
          </p:nvPr>
        </p:nvSpPr>
        <p:spPr>
          <a:xfrm>
            <a:off x="4970835" y="3998019"/>
            <a:ext cx="6382966" cy="2216512"/>
          </a:xfrm>
        </p:spPr>
        <p:txBody>
          <a:bodyPr>
            <a:normAutofit/>
          </a:bodyPr>
          <a:lstStyle/>
          <a:p>
            <a:r>
              <a:rPr lang="en-ID" sz="2200" b="0" i="0" u="none" strike="noStrike">
                <a:effectLst/>
                <a:latin typeface="Google Sans"/>
              </a:rPr>
              <a:t>Proto-oncogenes are genes that normally help cells grow and divide to make new cells, or to help cells stay alive. When a proto-oncogene mutates (changes) or there are too many copies of it, it can become turned on (activated) when it is not supposed to be, at which point it's now called an oncogene.</a:t>
            </a:r>
            <a:endParaRPr lang="en-US" sz="2200"/>
          </a:p>
        </p:txBody>
      </p:sp>
    </p:spTree>
    <p:extLst>
      <p:ext uri="{BB962C8B-B14F-4D97-AF65-F5344CB8AC3E}">
        <p14:creationId xmlns:p14="http://schemas.microsoft.com/office/powerpoint/2010/main" val="51255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7334CF-0160-735E-3400-65A0DD9E3A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0014" y="643466"/>
            <a:ext cx="6691972" cy="5571067"/>
          </a:xfrm>
          <a:prstGeom prst="rect">
            <a:avLst/>
          </a:prstGeom>
        </p:spPr>
      </p:pic>
    </p:spTree>
    <p:extLst>
      <p:ext uri="{BB962C8B-B14F-4D97-AF65-F5344CB8AC3E}">
        <p14:creationId xmlns:p14="http://schemas.microsoft.com/office/powerpoint/2010/main" val="125260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7610-098A-571C-022A-A9336A3B19C3}"/>
              </a:ext>
            </a:extLst>
          </p:cNvPr>
          <p:cNvSpPr>
            <a:spLocks noGrp="1"/>
          </p:cNvSpPr>
          <p:nvPr>
            <p:ph type="title"/>
          </p:nvPr>
        </p:nvSpPr>
        <p:spPr>
          <a:xfrm>
            <a:off x="648929" y="629266"/>
            <a:ext cx="3505495" cy="1622321"/>
          </a:xfrm>
        </p:spPr>
        <p:txBody>
          <a:bodyPr>
            <a:normAutofit/>
          </a:bodyPr>
          <a:lstStyle/>
          <a:p>
            <a:r>
              <a:rPr lang="id-ID" sz="3400"/>
              <a:t>Oncogenes and Tumor Suppressor Genes</a:t>
            </a:r>
            <a:endParaRPr lang="en-US" sz="3400"/>
          </a:p>
        </p:txBody>
      </p:sp>
      <p:sp>
        <p:nvSpPr>
          <p:cNvPr id="3" name="Content Placeholder 2">
            <a:extLst>
              <a:ext uri="{FF2B5EF4-FFF2-40B4-BE49-F238E27FC236}">
                <a16:creationId xmlns:a16="http://schemas.microsoft.com/office/drawing/2014/main" id="{B3C08B6B-9302-4993-D48A-E49B4B20775D}"/>
              </a:ext>
            </a:extLst>
          </p:cNvPr>
          <p:cNvSpPr>
            <a:spLocks noGrp="1"/>
          </p:cNvSpPr>
          <p:nvPr>
            <p:ph idx="1"/>
          </p:nvPr>
        </p:nvSpPr>
        <p:spPr>
          <a:xfrm>
            <a:off x="648931" y="2438400"/>
            <a:ext cx="3505494" cy="3785419"/>
          </a:xfrm>
        </p:spPr>
        <p:txBody>
          <a:bodyPr>
            <a:normAutofit/>
          </a:bodyPr>
          <a:lstStyle/>
          <a:p>
            <a:r>
              <a:rPr lang="id-ID" sz="2000" dirty="0"/>
              <a:t>Oncogenes</a:t>
            </a:r>
          </a:p>
          <a:p>
            <a:pPr lvl="1"/>
            <a:r>
              <a:rPr lang="id-ID" sz="2000" dirty="0"/>
              <a:t>RAS gene</a:t>
            </a:r>
            <a:r>
              <a:rPr lang="en-US" sz="2000" dirty="0"/>
              <a:t> mutation</a:t>
            </a:r>
            <a:endParaRPr lang="id-ID" sz="2000" dirty="0"/>
          </a:p>
          <a:p>
            <a:pPr lvl="1"/>
            <a:r>
              <a:rPr lang="id-ID" sz="2000" dirty="0"/>
              <a:t>MYC gene</a:t>
            </a:r>
            <a:r>
              <a:rPr lang="en-US" sz="2000" dirty="0"/>
              <a:t> mutation</a:t>
            </a:r>
            <a:endParaRPr lang="id-ID" sz="2000" dirty="0"/>
          </a:p>
          <a:p>
            <a:r>
              <a:rPr lang="id-ID" sz="2000" dirty="0"/>
              <a:t>Tumor Suppressor Genes</a:t>
            </a:r>
          </a:p>
          <a:p>
            <a:pPr lvl="1"/>
            <a:r>
              <a:rPr lang="id-ID" sz="2000" dirty="0"/>
              <a:t>p53</a:t>
            </a:r>
          </a:p>
          <a:p>
            <a:pPr lvl="1"/>
            <a:r>
              <a:rPr lang="id-ID" sz="2000" dirty="0"/>
              <a:t>APC</a:t>
            </a:r>
          </a:p>
          <a:p>
            <a:pPr lvl="1"/>
            <a:r>
              <a:rPr lang="id-ID" sz="2000" dirty="0"/>
              <a:t>BRCA 1/2</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5217659-FC72-DA77-A89B-DAB7EBE6C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294" y="807593"/>
            <a:ext cx="4034467" cy="5239568"/>
          </a:xfrm>
          <a:prstGeom prst="rect">
            <a:avLst/>
          </a:prstGeom>
          <a:effectLst/>
        </p:spPr>
      </p:pic>
    </p:spTree>
    <p:extLst>
      <p:ext uri="{BB962C8B-B14F-4D97-AF65-F5344CB8AC3E}">
        <p14:creationId xmlns:p14="http://schemas.microsoft.com/office/powerpoint/2010/main" val="73222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CBF8-EB86-D84E-6038-3D04DE2E2FE2}"/>
              </a:ext>
            </a:extLst>
          </p:cNvPr>
          <p:cNvSpPr>
            <a:spLocks noGrp="1"/>
          </p:cNvSpPr>
          <p:nvPr>
            <p:ph type="title"/>
          </p:nvPr>
        </p:nvSpPr>
        <p:spPr/>
        <p:txBody>
          <a:bodyPr/>
          <a:lstStyle/>
          <a:p>
            <a:r>
              <a:rPr lang="id-ID"/>
              <a:t>Gene Mutation</a:t>
            </a:r>
            <a:endParaRPr lang="en-US"/>
          </a:p>
        </p:txBody>
      </p:sp>
      <p:pic>
        <p:nvPicPr>
          <p:cNvPr id="4" name="Picture 4">
            <a:extLst>
              <a:ext uri="{FF2B5EF4-FFF2-40B4-BE49-F238E27FC236}">
                <a16:creationId xmlns:a16="http://schemas.microsoft.com/office/drawing/2014/main" id="{BA34ED57-99D6-E585-FEEE-0CAA76B056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585" y="2619267"/>
            <a:ext cx="5067300" cy="2832100"/>
          </a:xfrm>
        </p:spPr>
      </p:pic>
      <p:pic>
        <p:nvPicPr>
          <p:cNvPr id="5" name="Picture 5">
            <a:extLst>
              <a:ext uri="{FF2B5EF4-FFF2-40B4-BE49-F238E27FC236}">
                <a16:creationId xmlns:a16="http://schemas.microsoft.com/office/drawing/2014/main" id="{3A244F9A-848E-E964-FFFD-B574CC160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07" y="71438"/>
            <a:ext cx="5397500" cy="3238500"/>
          </a:xfrm>
          <a:prstGeom prst="rect">
            <a:avLst/>
          </a:prstGeom>
        </p:spPr>
      </p:pic>
      <p:pic>
        <p:nvPicPr>
          <p:cNvPr id="6" name="Picture 6">
            <a:extLst>
              <a:ext uri="{FF2B5EF4-FFF2-40B4-BE49-F238E27FC236}">
                <a16:creationId xmlns:a16="http://schemas.microsoft.com/office/drawing/2014/main" id="{5A35C5A7-4109-E0BF-05B5-8BB56BABA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21" y="3429000"/>
            <a:ext cx="3497713" cy="3221036"/>
          </a:xfrm>
          <a:prstGeom prst="rect">
            <a:avLst/>
          </a:prstGeom>
        </p:spPr>
      </p:pic>
    </p:spTree>
    <p:extLst>
      <p:ext uri="{BB962C8B-B14F-4D97-AF65-F5344CB8AC3E}">
        <p14:creationId xmlns:p14="http://schemas.microsoft.com/office/powerpoint/2010/main" val="29625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61B2-6B1E-2D55-F218-342A975EF038}"/>
              </a:ext>
            </a:extLst>
          </p:cNvPr>
          <p:cNvSpPr>
            <a:spLocks noGrp="1"/>
          </p:cNvSpPr>
          <p:nvPr>
            <p:ph type="title"/>
          </p:nvPr>
        </p:nvSpPr>
        <p:spPr/>
        <p:txBody>
          <a:bodyPr/>
          <a:lstStyle/>
          <a:p>
            <a:r>
              <a:rPr lang="id-ID"/>
              <a:t>OBJECTIVE</a:t>
            </a:r>
            <a:endParaRPr lang="en-US"/>
          </a:p>
        </p:txBody>
      </p:sp>
      <p:sp>
        <p:nvSpPr>
          <p:cNvPr id="3" name="Content Placeholder 2">
            <a:extLst>
              <a:ext uri="{FF2B5EF4-FFF2-40B4-BE49-F238E27FC236}">
                <a16:creationId xmlns:a16="http://schemas.microsoft.com/office/drawing/2014/main" id="{9D0AA90C-925D-D1DA-1939-212B7A3DA487}"/>
              </a:ext>
            </a:extLst>
          </p:cNvPr>
          <p:cNvSpPr>
            <a:spLocks noGrp="1"/>
          </p:cNvSpPr>
          <p:nvPr>
            <p:ph idx="1"/>
          </p:nvPr>
        </p:nvSpPr>
        <p:spPr/>
        <p:txBody>
          <a:bodyPr/>
          <a:lstStyle/>
          <a:p>
            <a:r>
              <a:rPr lang="id-ID" dirty="0"/>
              <a:t>Necrosis vs Apoptosis</a:t>
            </a:r>
          </a:p>
          <a:p>
            <a:r>
              <a:rPr lang="id-ID" dirty="0"/>
              <a:t>Apoptosis Mechanism</a:t>
            </a:r>
          </a:p>
          <a:p>
            <a:r>
              <a:rPr lang="id-ID" dirty="0"/>
              <a:t>Cell cycle</a:t>
            </a:r>
          </a:p>
          <a:p>
            <a:r>
              <a:rPr lang="id-ID" dirty="0"/>
              <a:t>CDK and Cyclin</a:t>
            </a:r>
          </a:p>
          <a:p>
            <a:r>
              <a:rPr lang="en-US" dirty="0" err="1"/>
              <a:t>Protooncogen</a:t>
            </a:r>
            <a:r>
              <a:rPr lang="en-US" dirty="0"/>
              <a:t> vs </a:t>
            </a:r>
            <a:r>
              <a:rPr lang="id-ID" dirty="0"/>
              <a:t>Oncogenes</a:t>
            </a:r>
          </a:p>
          <a:p>
            <a:r>
              <a:rPr lang="id-ID" dirty="0"/>
              <a:t>Tumor Supressor Genes</a:t>
            </a:r>
            <a:endParaRPr lang="en-US" dirty="0"/>
          </a:p>
          <a:p>
            <a:r>
              <a:rPr lang="en-US" dirty="0"/>
              <a:t>Carcinogen</a:t>
            </a:r>
          </a:p>
        </p:txBody>
      </p:sp>
    </p:spTree>
    <p:extLst>
      <p:ext uri="{BB962C8B-B14F-4D97-AF65-F5344CB8AC3E}">
        <p14:creationId xmlns:p14="http://schemas.microsoft.com/office/powerpoint/2010/main" val="38797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A0A6-4E0F-1C99-CF54-3F783B9EF21B}"/>
              </a:ext>
            </a:extLst>
          </p:cNvPr>
          <p:cNvSpPr>
            <a:spLocks noGrp="1"/>
          </p:cNvSpPr>
          <p:nvPr>
            <p:ph type="title"/>
          </p:nvPr>
        </p:nvSpPr>
        <p:spPr>
          <a:xfrm>
            <a:off x="241962" y="125144"/>
            <a:ext cx="11950038" cy="1325563"/>
          </a:xfrm>
        </p:spPr>
        <p:txBody>
          <a:bodyPr>
            <a:normAutofit/>
          </a:bodyPr>
          <a:lstStyle/>
          <a:p>
            <a:r>
              <a:rPr lang="id-ID" dirty="0"/>
              <a:t>Oncogenes (RAS gene</a:t>
            </a:r>
            <a:r>
              <a:rPr lang="en-US" dirty="0"/>
              <a:t> mutation</a:t>
            </a:r>
            <a:r>
              <a:rPr lang="id-ID" dirty="0"/>
              <a:t>)</a:t>
            </a:r>
            <a:br>
              <a:rPr lang="en-US" dirty="0"/>
            </a:br>
            <a:r>
              <a:rPr lang="en-ID" sz="1800" b="0" i="0" u="none" strike="noStrike" dirty="0">
                <a:solidFill>
                  <a:srgbClr val="212121"/>
                </a:solidFill>
                <a:effectLst/>
                <a:latin typeface="Cambria" panose="02040503050406030204" pitchFamily="18" charset="0"/>
              </a:rPr>
              <a:t>Ras proteins are proto-oncogenes that are frequently mutated in human cancers. These proteins are GTPases that function as molecular switches regulating pathways responsible for proliferation and cell survival. </a:t>
            </a:r>
            <a:endParaRPr lang="en-US" sz="1800" dirty="0"/>
          </a:p>
        </p:txBody>
      </p:sp>
      <p:pic>
        <p:nvPicPr>
          <p:cNvPr id="4" name="Picture 4">
            <a:extLst>
              <a:ext uri="{FF2B5EF4-FFF2-40B4-BE49-F238E27FC236}">
                <a16:creationId xmlns:a16="http://schemas.microsoft.com/office/drawing/2014/main" id="{8A9F69AD-4F56-BFBE-BB8D-B7DB65FE8E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043" y="1577781"/>
            <a:ext cx="5489053" cy="3161823"/>
          </a:xfrm>
        </p:spPr>
      </p:pic>
      <p:sp>
        <p:nvSpPr>
          <p:cNvPr id="6" name="TextBox 5">
            <a:extLst>
              <a:ext uri="{FF2B5EF4-FFF2-40B4-BE49-F238E27FC236}">
                <a16:creationId xmlns:a16="http://schemas.microsoft.com/office/drawing/2014/main" id="{48B93E41-8362-3696-7852-D99B388AC9CC}"/>
              </a:ext>
            </a:extLst>
          </p:cNvPr>
          <p:cNvSpPr txBox="1"/>
          <p:nvPr/>
        </p:nvSpPr>
        <p:spPr>
          <a:xfrm>
            <a:off x="748220" y="4716710"/>
            <a:ext cx="5926916" cy="338554"/>
          </a:xfrm>
          <a:prstGeom prst="rect">
            <a:avLst/>
          </a:prstGeom>
          <a:noFill/>
        </p:spPr>
        <p:txBody>
          <a:bodyPr wrap="square">
            <a:spAutoFit/>
          </a:bodyPr>
          <a:lstStyle/>
          <a:p>
            <a:r>
              <a:rPr lang="en-ID" sz="800" b="0" i="0" u="none" strike="noStrike" dirty="0">
                <a:solidFill>
                  <a:srgbClr val="222222"/>
                </a:solidFill>
                <a:effectLst/>
                <a:latin typeface="-apple-system"/>
              </a:rPr>
              <a:t>Li, S., Balmain, A. &amp; Counter, C.M. A model for RAS mutation patterns in cancers: finding the sweet spot. </a:t>
            </a:r>
            <a:r>
              <a:rPr lang="en-ID" sz="800" b="0" i="1" u="none" strike="noStrike" dirty="0">
                <a:solidFill>
                  <a:srgbClr val="222222"/>
                </a:solidFill>
                <a:effectLst/>
                <a:latin typeface="-apple-system"/>
              </a:rPr>
              <a:t>Nat Rev Cancer</a:t>
            </a:r>
            <a:r>
              <a:rPr lang="en-ID" sz="800" b="0" i="0" u="none" strike="noStrike" dirty="0">
                <a:solidFill>
                  <a:srgbClr val="222222"/>
                </a:solidFill>
                <a:effectLst/>
                <a:latin typeface="-apple-system"/>
              </a:rPr>
              <a:t> </a:t>
            </a:r>
            <a:r>
              <a:rPr lang="en-ID" sz="800" b="1" i="0" u="none" strike="noStrike" dirty="0">
                <a:solidFill>
                  <a:srgbClr val="222222"/>
                </a:solidFill>
                <a:effectLst/>
                <a:latin typeface="-apple-system"/>
              </a:rPr>
              <a:t>18</a:t>
            </a:r>
            <a:r>
              <a:rPr lang="en-ID" sz="800" b="0" i="0" u="none" strike="noStrike" dirty="0">
                <a:solidFill>
                  <a:srgbClr val="222222"/>
                </a:solidFill>
                <a:effectLst/>
                <a:latin typeface="-apple-system"/>
              </a:rPr>
              <a:t>, 767–777 (2018). https://doi.org/10.1038/s41568-018-0076-6</a:t>
            </a:r>
            <a:endParaRPr lang="en-US" sz="800" dirty="0"/>
          </a:p>
        </p:txBody>
      </p:sp>
      <p:pic>
        <p:nvPicPr>
          <p:cNvPr id="7" name="Picture 7">
            <a:extLst>
              <a:ext uri="{FF2B5EF4-FFF2-40B4-BE49-F238E27FC236}">
                <a16:creationId xmlns:a16="http://schemas.microsoft.com/office/drawing/2014/main" id="{9062F8F3-1C22-61CA-A689-78E1C0B3F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742" y="1450707"/>
            <a:ext cx="4119158" cy="3140858"/>
          </a:xfrm>
          <a:prstGeom prst="rect">
            <a:avLst/>
          </a:prstGeom>
        </p:spPr>
      </p:pic>
      <p:sp>
        <p:nvSpPr>
          <p:cNvPr id="9" name="TextBox 8">
            <a:extLst>
              <a:ext uri="{FF2B5EF4-FFF2-40B4-BE49-F238E27FC236}">
                <a16:creationId xmlns:a16="http://schemas.microsoft.com/office/drawing/2014/main" id="{2167B4A8-EAD4-5B78-14C2-048CDEAAA481}"/>
              </a:ext>
            </a:extLst>
          </p:cNvPr>
          <p:cNvSpPr txBox="1"/>
          <p:nvPr/>
        </p:nvSpPr>
        <p:spPr>
          <a:xfrm>
            <a:off x="7234642" y="4670544"/>
            <a:ext cx="4957358" cy="400110"/>
          </a:xfrm>
          <a:prstGeom prst="rect">
            <a:avLst/>
          </a:prstGeom>
          <a:noFill/>
        </p:spPr>
        <p:txBody>
          <a:bodyPr wrap="square">
            <a:spAutoFit/>
          </a:bodyPr>
          <a:lstStyle/>
          <a:p>
            <a:r>
              <a:rPr lang="en-ID" sz="1000" b="0" i="0" u="none" strike="noStrike" dirty="0">
                <a:solidFill>
                  <a:srgbClr val="333333"/>
                </a:solidFill>
                <a:effectLst/>
                <a:latin typeface="-apple-system"/>
              </a:rPr>
              <a:t>Gallorini, M., Cataldi, A. &amp; di Giacomo, V. Cyclin-Dependent Kinase Modulators and Cancer Therapy. </a:t>
            </a:r>
            <a:r>
              <a:rPr lang="en-ID" sz="1000" b="0" i="1" u="none" strike="noStrike" dirty="0">
                <a:solidFill>
                  <a:srgbClr val="333333"/>
                </a:solidFill>
                <a:effectLst/>
                <a:latin typeface="-apple-system"/>
              </a:rPr>
              <a:t>BioDrugs</a:t>
            </a:r>
            <a:r>
              <a:rPr lang="en-ID" sz="1000" b="0" i="0" u="none" strike="noStrike" dirty="0">
                <a:solidFill>
                  <a:srgbClr val="333333"/>
                </a:solidFill>
                <a:effectLst/>
                <a:latin typeface="-apple-system"/>
              </a:rPr>
              <a:t> </a:t>
            </a:r>
            <a:r>
              <a:rPr lang="en-ID" sz="1000" b="1" i="0" u="none" strike="noStrike" dirty="0">
                <a:solidFill>
                  <a:srgbClr val="333333"/>
                </a:solidFill>
                <a:effectLst/>
                <a:latin typeface="-apple-system"/>
              </a:rPr>
              <a:t>26</a:t>
            </a:r>
            <a:r>
              <a:rPr lang="en-ID" sz="1000" b="0" i="0" u="none" strike="noStrike" dirty="0">
                <a:solidFill>
                  <a:srgbClr val="333333"/>
                </a:solidFill>
                <a:effectLst/>
                <a:latin typeface="-apple-system"/>
              </a:rPr>
              <a:t>, 377–391 (2012). https://doi.org/10.1007/BF03261895</a:t>
            </a:r>
            <a:endParaRPr lang="en-US" sz="1000" dirty="0"/>
          </a:p>
        </p:txBody>
      </p:sp>
      <p:sp>
        <p:nvSpPr>
          <p:cNvPr id="5" name="TextBox 4">
            <a:extLst>
              <a:ext uri="{FF2B5EF4-FFF2-40B4-BE49-F238E27FC236}">
                <a16:creationId xmlns:a16="http://schemas.microsoft.com/office/drawing/2014/main" id="{AF2400AA-CEA9-94F2-6816-E029F84C1C31}"/>
              </a:ext>
            </a:extLst>
          </p:cNvPr>
          <p:cNvSpPr txBox="1"/>
          <p:nvPr/>
        </p:nvSpPr>
        <p:spPr>
          <a:xfrm>
            <a:off x="748220" y="5326504"/>
            <a:ext cx="11024680" cy="1477328"/>
          </a:xfrm>
          <a:prstGeom prst="rect">
            <a:avLst/>
          </a:prstGeom>
          <a:noFill/>
        </p:spPr>
        <p:txBody>
          <a:bodyPr wrap="square">
            <a:spAutoFit/>
          </a:bodyPr>
          <a:lstStyle/>
          <a:p>
            <a:r>
              <a:rPr lang="en-ID" b="0" i="0" u="none" strike="noStrike" dirty="0">
                <a:effectLst/>
                <a:latin typeface="Arial" panose="020B0604020202020204" pitchFamily="34" charset="0"/>
              </a:rPr>
              <a:t>Epidermal growth factor receptor (EGFR) is a </a:t>
            </a:r>
            <a:r>
              <a:rPr lang="en-ID" b="0" i="0" u="none" strike="noStrike" dirty="0">
                <a:effectLst/>
                <a:latin typeface="Arial" panose="020B0604020202020204" pitchFamily="34" charset="0"/>
                <a:hlinkClick r:id="rId4" tooltip="Transmembrane protein">
                  <a:extLst>
                    <a:ext uri="{A12FA001-AC4F-418D-AE19-62706E023703}">
                      <ahyp:hlinkClr xmlns:ahyp="http://schemas.microsoft.com/office/drawing/2018/hyperlinkcolor" val="tx"/>
                    </a:ext>
                  </a:extLst>
                </a:hlinkClick>
              </a:rPr>
              <a:t>transmembrane protein</a:t>
            </a:r>
            <a:r>
              <a:rPr lang="en-US" b="0" i="0" u="none" strike="noStrike" dirty="0">
                <a:effectLst/>
                <a:latin typeface="Arial" panose="020B0604020202020204" pitchFamily="34" charset="0"/>
              </a:rPr>
              <a:t> </a:t>
            </a:r>
            <a:r>
              <a:rPr lang="en-ID" b="0" i="0" u="none" strike="noStrike" dirty="0">
                <a:effectLst/>
                <a:latin typeface="Arial" panose="020B0604020202020204" pitchFamily="34" charset="0"/>
              </a:rPr>
              <a:t>that is activated by binding of its specific </a:t>
            </a:r>
            <a:r>
              <a:rPr lang="en-ID" b="0" i="0" u="none" strike="noStrike" dirty="0">
                <a:effectLst/>
                <a:latin typeface="Arial" panose="020B0604020202020204" pitchFamily="34" charset="0"/>
                <a:hlinkClick r:id="rId5" tooltip="Ligand">
                  <a:extLst>
                    <a:ext uri="{A12FA001-AC4F-418D-AE19-62706E023703}">
                      <ahyp:hlinkClr xmlns:ahyp="http://schemas.microsoft.com/office/drawing/2018/hyperlinkcolor" val="tx"/>
                    </a:ext>
                  </a:extLst>
                </a:hlinkClick>
              </a:rPr>
              <a:t>ligands</a:t>
            </a:r>
            <a:r>
              <a:rPr lang="en-ID" b="0" i="0" u="none" strike="noStrike" dirty="0">
                <a:effectLst/>
                <a:latin typeface="Arial" panose="020B0604020202020204" pitchFamily="34" charset="0"/>
              </a:rPr>
              <a:t>, including </a:t>
            </a:r>
            <a:r>
              <a:rPr lang="en-ID" b="0" i="0" u="none" strike="noStrike" dirty="0">
                <a:effectLst/>
                <a:latin typeface="Arial" panose="020B0604020202020204" pitchFamily="34" charset="0"/>
                <a:hlinkClick r:id="rId6" tooltip="Epidermal growth factor">
                  <a:extLst>
                    <a:ext uri="{A12FA001-AC4F-418D-AE19-62706E023703}">
                      <ahyp:hlinkClr xmlns:ahyp="http://schemas.microsoft.com/office/drawing/2018/hyperlinkcolor" val="tx"/>
                    </a:ext>
                  </a:extLst>
                </a:hlinkClick>
              </a:rPr>
              <a:t>epidermal growth factor</a:t>
            </a:r>
            <a:r>
              <a:rPr lang="en-US" b="0" i="0" u="none" strike="noStrike" dirty="0">
                <a:effectLst/>
                <a:latin typeface="Arial" panose="020B0604020202020204" pitchFamily="34" charset="0"/>
              </a:rPr>
              <a:t> </a:t>
            </a:r>
            <a:r>
              <a:rPr lang="en-ID" b="0" i="0" u="none" strike="noStrike" dirty="0">
                <a:effectLst/>
                <a:latin typeface="Arial" panose="020B0604020202020204" pitchFamily="34" charset="0"/>
              </a:rPr>
              <a:t>and </a:t>
            </a:r>
            <a:r>
              <a:rPr lang="en-ID" b="0" i="0" u="none" strike="noStrike" dirty="0">
                <a:effectLst/>
                <a:latin typeface="Arial" panose="020B0604020202020204" pitchFamily="34" charset="0"/>
                <a:hlinkClick r:id="rId7" tooltip="TGF alpha">
                  <a:extLst>
                    <a:ext uri="{A12FA001-AC4F-418D-AE19-62706E023703}">
                      <ahyp:hlinkClr xmlns:ahyp="http://schemas.microsoft.com/office/drawing/2018/hyperlinkcolor" val="tx"/>
                    </a:ext>
                  </a:extLst>
                </a:hlinkClick>
              </a:rPr>
              <a:t>transforming growth factor alpha</a:t>
            </a:r>
            <a:r>
              <a:rPr lang="en-ID" b="0" i="0" u="none" strike="noStrike" dirty="0">
                <a:effectLst/>
                <a:latin typeface="Arial" panose="020B0604020202020204" pitchFamily="34" charset="0"/>
              </a:rPr>
              <a:t> (TGF-</a:t>
            </a:r>
            <a:r>
              <a:rPr lang="el-GR" b="0" i="0" u="none" strike="noStrike" dirty="0">
                <a:effectLst/>
                <a:latin typeface="Arial" panose="020B0604020202020204" pitchFamily="34" charset="0"/>
              </a:rPr>
              <a:t>α).</a:t>
            </a:r>
            <a:endParaRPr lang="en-US" b="0" i="0" u="none" strike="noStrike" dirty="0">
              <a:effectLst/>
              <a:latin typeface="Arial" panose="020B0604020202020204" pitchFamily="34" charset="0"/>
            </a:endParaRPr>
          </a:p>
          <a:p>
            <a:endParaRPr lang="en-US" b="0" i="0" u="none" strike="noStrike" dirty="0">
              <a:solidFill>
                <a:srgbClr val="1F1F1F"/>
              </a:solidFill>
              <a:effectLst/>
              <a:latin typeface="ElsevierGulliver"/>
            </a:endParaRPr>
          </a:p>
          <a:p>
            <a:r>
              <a:rPr lang="en-ID" b="0" i="0" u="none" strike="noStrike" dirty="0">
                <a:effectLst/>
                <a:latin typeface="ElsevierGulliver"/>
              </a:rPr>
              <a:t>p120-RasGAP (Ras GTPase activating protein) plays a key role in the regulation of Ras-GTP bound by promoting GTP </a:t>
            </a:r>
            <a:r>
              <a:rPr lang="en-ID" b="0" i="0" u="sng" strike="noStrike" dirty="0">
                <a:effectLst/>
                <a:latin typeface="ElsevierGulliver"/>
                <a:hlinkClick r:id="rId8" tooltip="Learn more about hydrolysis from ScienceDirect's AI-generated Topic Pages">
                  <a:extLst>
                    <a:ext uri="{A12FA001-AC4F-418D-AE19-62706E023703}">
                      <ahyp:hlinkClr xmlns:ahyp="http://schemas.microsoft.com/office/drawing/2018/hyperlinkcolor" val="tx"/>
                    </a:ext>
                  </a:extLst>
                </a:hlinkClick>
              </a:rPr>
              <a:t>hydrolysis</a:t>
            </a:r>
            <a:r>
              <a:rPr lang="en-ID" b="0" i="0" u="none" strike="noStrike" dirty="0">
                <a:effectLst/>
                <a:latin typeface="ElsevierGulliver"/>
              </a:rPr>
              <a:t> </a:t>
            </a:r>
            <a:r>
              <a:rPr lang="en-ID" b="0" i="1" u="none" strike="noStrike" dirty="0">
                <a:effectLst/>
                <a:latin typeface="ElsevierGulliver"/>
              </a:rPr>
              <a:t>via</a:t>
            </a:r>
            <a:r>
              <a:rPr lang="en-ID" b="0" i="0" u="none" strike="noStrike" dirty="0">
                <a:effectLst/>
                <a:latin typeface="ElsevierGulliver"/>
              </a:rPr>
              <a:t> its C-terminal </a:t>
            </a:r>
            <a:r>
              <a:rPr lang="en-ID" b="0" i="0" u="sng" strike="noStrike" dirty="0">
                <a:effectLst/>
                <a:latin typeface="ElsevierGulliver"/>
                <a:hlinkClick r:id="rId9" tooltip="Learn more about catalytic domain from ScienceDirect's AI-generated Topic Pages">
                  <a:extLst>
                    <a:ext uri="{A12FA001-AC4F-418D-AE19-62706E023703}">
                      <ahyp:hlinkClr xmlns:ahyp="http://schemas.microsoft.com/office/drawing/2018/hyperlinkcolor" val="tx"/>
                    </a:ext>
                  </a:extLst>
                </a:hlinkClick>
              </a:rPr>
              <a:t>catalytic domain</a:t>
            </a:r>
            <a:r>
              <a:rPr lang="en-ID" b="0" i="0" u="none" strike="noStrike" dirty="0">
                <a:effectLst/>
                <a:latin typeface="ElsevierGulliver"/>
              </a:rPr>
              <a:t>.</a:t>
            </a:r>
            <a:endParaRPr lang="en-US" b="0" i="0" u="none" strike="noStrike" dirty="0">
              <a:effectLst/>
              <a:latin typeface="ElsevierGulliver"/>
            </a:endParaRPr>
          </a:p>
        </p:txBody>
      </p:sp>
    </p:spTree>
    <p:extLst>
      <p:ext uri="{BB962C8B-B14F-4D97-AF65-F5344CB8AC3E}">
        <p14:creationId xmlns:p14="http://schemas.microsoft.com/office/powerpoint/2010/main" val="316987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3CE4D-E668-2C22-E32F-342C775156D1}"/>
              </a:ext>
            </a:extLst>
          </p:cNvPr>
          <p:cNvSpPr>
            <a:spLocks noGrp="1"/>
          </p:cNvSpPr>
          <p:nvPr>
            <p:ph type="title"/>
          </p:nvPr>
        </p:nvSpPr>
        <p:spPr>
          <a:xfrm>
            <a:off x="315604" y="695764"/>
            <a:ext cx="6963526" cy="415498"/>
          </a:xfrm>
        </p:spPr>
        <p:txBody>
          <a:bodyPr anchor="b">
            <a:normAutofit fontScale="90000"/>
          </a:bodyPr>
          <a:lstStyle/>
          <a:p>
            <a:r>
              <a:rPr lang="id-ID" sz="4000" dirty="0"/>
              <a:t>Oncogenes (MYC gene</a:t>
            </a:r>
            <a:r>
              <a:rPr lang="en-US" sz="4000" dirty="0"/>
              <a:t> mutation</a:t>
            </a:r>
            <a:r>
              <a:rPr lang="id-ID" sz="4000" dirty="0"/>
              <a:t>)</a:t>
            </a:r>
            <a:endParaRPr lang="en-US" sz="4000" dirty="0"/>
          </a:p>
        </p:txBody>
      </p:sp>
      <p:pic>
        <p:nvPicPr>
          <p:cNvPr id="4" name="Picture 4">
            <a:extLst>
              <a:ext uri="{FF2B5EF4-FFF2-40B4-BE49-F238E27FC236}">
                <a16:creationId xmlns:a16="http://schemas.microsoft.com/office/drawing/2014/main" id="{BB4DA827-386A-91F9-9FF9-396A088AA6D7}"/>
              </a:ext>
            </a:extLst>
          </p:cNvPr>
          <p:cNvPicPr>
            <a:picLocks noChangeAspect="1"/>
          </p:cNvPicPr>
          <p:nvPr/>
        </p:nvPicPr>
        <p:blipFill rotWithShape="1">
          <a:blip r:embed="rId2">
            <a:extLst>
              <a:ext uri="{28A0092B-C50C-407E-A947-70E740481C1C}">
                <a14:useLocalDpi xmlns:a14="http://schemas.microsoft.com/office/drawing/2010/main" val="0"/>
              </a:ext>
            </a:extLst>
          </a:blip>
          <a:srcRect r="274" b="1"/>
          <a:stretch/>
        </p:blipFill>
        <p:spPr>
          <a:xfrm>
            <a:off x="3462454" y="1802507"/>
            <a:ext cx="4592855" cy="3626793"/>
          </a:xfrm>
          <a:prstGeom prst="rect">
            <a:avLst/>
          </a:prstGeom>
        </p:spPr>
      </p:pic>
      <p:sp>
        <p:nvSpPr>
          <p:cNvPr id="8" name="Content Placeholder 7">
            <a:extLst>
              <a:ext uri="{FF2B5EF4-FFF2-40B4-BE49-F238E27FC236}">
                <a16:creationId xmlns:a16="http://schemas.microsoft.com/office/drawing/2014/main" id="{28B69C1B-F3C3-6A4D-0CFB-3B4169107637}"/>
              </a:ext>
            </a:extLst>
          </p:cNvPr>
          <p:cNvSpPr>
            <a:spLocks noGrp="1"/>
          </p:cNvSpPr>
          <p:nvPr>
            <p:ph idx="1"/>
          </p:nvPr>
        </p:nvSpPr>
        <p:spPr>
          <a:xfrm>
            <a:off x="3364535" y="5452007"/>
            <a:ext cx="4838793" cy="415498"/>
          </a:xfrm>
        </p:spPr>
        <p:txBody>
          <a:bodyPr>
            <a:normAutofit fontScale="85000" lnSpcReduction="20000"/>
          </a:bodyPr>
          <a:lstStyle/>
          <a:p>
            <a:r>
              <a:rPr lang="en-ID" sz="1050" b="0" i="0" u="none" strike="noStrike" dirty="0">
                <a:solidFill>
                  <a:srgbClr val="222222"/>
                </a:solidFill>
                <a:effectLst/>
                <a:latin typeface="-apple-system"/>
              </a:rPr>
              <a:t>Dhanasekaran, R., Deutzmann, A., Mahauad-Fernandez, W.D. </a:t>
            </a:r>
            <a:r>
              <a:rPr lang="en-ID" sz="1050" b="0" i="1" u="none" strike="noStrike" dirty="0">
                <a:solidFill>
                  <a:srgbClr val="222222"/>
                </a:solidFill>
                <a:effectLst/>
                <a:latin typeface="-apple-system"/>
              </a:rPr>
              <a:t>et al.</a:t>
            </a:r>
            <a:r>
              <a:rPr lang="en-ID" sz="1050" b="0" i="0" u="none" strike="noStrike" dirty="0">
                <a:solidFill>
                  <a:srgbClr val="222222"/>
                </a:solidFill>
                <a:effectLst/>
                <a:latin typeface="-apple-system"/>
              </a:rPr>
              <a:t> The </a:t>
            </a:r>
            <a:r>
              <a:rPr lang="en-ID" sz="1050" b="0" i="1" u="none" strike="noStrike" dirty="0">
                <a:solidFill>
                  <a:srgbClr val="222222"/>
                </a:solidFill>
                <a:effectLst/>
                <a:latin typeface="-apple-system"/>
              </a:rPr>
              <a:t>MYC</a:t>
            </a:r>
            <a:r>
              <a:rPr lang="en-ID" sz="1050" b="0" i="0" u="none" strike="noStrike" dirty="0">
                <a:solidFill>
                  <a:srgbClr val="222222"/>
                </a:solidFill>
                <a:effectLst/>
                <a:latin typeface="-apple-system"/>
              </a:rPr>
              <a:t>oncogene — the grand orchestrator of cancer growth and immune evasion. </a:t>
            </a:r>
            <a:r>
              <a:rPr lang="en-ID" sz="1050" b="0" i="1" u="none" strike="noStrike" dirty="0">
                <a:solidFill>
                  <a:srgbClr val="222222"/>
                </a:solidFill>
                <a:effectLst/>
                <a:latin typeface="-apple-system"/>
              </a:rPr>
              <a:t>Nat Rev Clin Oncol</a:t>
            </a:r>
            <a:r>
              <a:rPr lang="en-ID" sz="1050" b="0" i="0" u="none" strike="noStrike" dirty="0">
                <a:solidFill>
                  <a:srgbClr val="222222"/>
                </a:solidFill>
                <a:effectLst/>
                <a:latin typeface="-apple-system"/>
              </a:rPr>
              <a:t> </a:t>
            </a:r>
            <a:r>
              <a:rPr lang="en-ID" sz="1050" b="1" i="0" u="none" strike="noStrike" dirty="0">
                <a:solidFill>
                  <a:srgbClr val="222222"/>
                </a:solidFill>
                <a:effectLst/>
                <a:latin typeface="-apple-system"/>
              </a:rPr>
              <a:t>19</a:t>
            </a:r>
            <a:r>
              <a:rPr lang="en-ID" sz="1050" b="0" i="0" u="none" strike="noStrike" dirty="0">
                <a:solidFill>
                  <a:srgbClr val="222222"/>
                </a:solidFill>
                <a:effectLst/>
                <a:latin typeface="-apple-system"/>
              </a:rPr>
              <a:t>, 23–36 (2022). https://doi.org/10.1038/s41571-021-00549-2</a:t>
            </a:r>
            <a:endParaRPr lang="en-US" sz="1050" dirty="0"/>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1C521ECC-D4C3-4AD7-8C73-C57C8EC43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634" y="1281612"/>
            <a:ext cx="3575050" cy="4232513"/>
          </a:xfrm>
          <a:prstGeom prst="rect">
            <a:avLst/>
          </a:prstGeom>
        </p:spPr>
      </p:pic>
      <p:sp>
        <p:nvSpPr>
          <p:cNvPr id="14" name="TextBox 13">
            <a:extLst>
              <a:ext uri="{FF2B5EF4-FFF2-40B4-BE49-F238E27FC236}">
                <a16:creationId xmlns:a16="http://schemas.microsoft.com/office/drawing/2014/main" id="{8AB34A79-2D1F-FDAA-C393-A71FF3962187}"/>
              </a:ext>
            </a:extLst>
          </p:cNvPr>
          <p:cNvSpPr txBox="1"/>
          <p:nvPr/>
        </p:nvSpPr>
        <p:spPr>
          <a:xfrm>
            <a:off x="8372990" y="5570421"/>
            <a:ext cx="3544210" cy="415498"/>
          </a:xfrm>
          <a:prstGeom prst="rect">
            <a:avLst/>
          </a:prstGeom>
          <a:noFill/>
        </p:spPr>
        <p:txBody>
          <a:bodyPr wrap="square">
            <a:spAutoFit/>
          </a:bodyPr>
          <a:lstStyle/>
          <a:p>
            <a:pPr algn="l">
              <a:buFont typeface="Arial" panose="020B0604020202020204" pitchFamily="34" charset="0"/>
              <a:buChar char="•"/>
            </a:pPr>
            <a:r>
              <a:rPr lang="en-ID" sz="1050" b="0" i="0" u="none" strike="noStrike" dirty="0">
                <a:effectLst/>
                <a:latin typeface="var(--nova-font-family-sans-serif)"/>
              </a:rPr>
              <a:t>March 2014</a:t>
            </a:r>
            <a:r>
              <a:rPr lang="id-ID" sz="1050" b="0" i="0" u="none" strike="noStrike" dirty="0">
                <a:effectLst/>
                <a:latin typeface="var(--nova-font-family-sans-serif)"/>
              </a:rPr>
              <a:t> </a:t>
            </a:r>
            <a:r>
              <a:rPr lang="en-ID" sz="1050" b="0" i="0" u="sng" strike="noStrike" dirty="0">
                <a:effectLst/>
                <a:latin typeface="inherit"/>
                <a:hlinkClick r:id="rId4"/>
              </a:rPr>
              <a:t>Current Pharmaceutical Design</a:t>
            </a:r>
            <a:r>
              <a:rPr lang="en-ID" sz="1050" b="0" i="0" u="none" strike="noStrike" dirty="0">
                <a:effectLst/>
                <a:latin typeface="var(--nova-font-family-sans-serif)"/>
              </a:rPr>
              <a:t> 20(42):6543-54</a:t>
            </a:r>
            <a:r>
              <a:rPr lang="id-ID" sz="1050" b="0" i="0" u="none" strike="noStrike" dirty="0">
                <a:effectLst/>
                <a:latin typeface="var(--nova-font-family-sans-serif)"/>
              </a:rPr>
              <a:t> </a:t>
            </a:r>
            <a:r>
              <a:rPr lang="en-ID" sz="1050" b="0" i="0" u="none" strike="noStrike" dirty="0">
                <a:effectLst/>
                <a:latin typeface="var(--nova-font-family-sans-serif)"/>
              </a:rPr>
              <a:t>DOI: </a:t>
            </a:r>
            <a:r>
              <a:rPr lang="id-ID" sz="1050" b="0" i="0" u="none" strike="noStrike" dirty="0">
                <a:effectLst/>
                <a:latin typeface="var(--nova-font-family-sans-serif)"/>
              </a:rPr>
              <a:t> </a:t>
            </a:r>
            <a:r>
              <a:rPr lang="en-ID" sz="1050" b="0" i="0" u="sng" strike="noStrike" dirty="0">
                <a:effectLst/>
                <a:latin typeface="inherit"/>
                <a:hlinkClick r:id="rId5"/>
              </a:rPr>
              <a:t>10.2174/1381612820666140826153203</a:t>
            </a:r>
            <a:endParaRPr lang="en-ID" sz="1050" b="0" i="0" u="none" strike="noStrike" dirty="0">
              <a:effectLst/>
              <a:latin typeface="var(--nova-font-family-sans-serif)"/>
            </a:endParaRPr>
          </a:p>
        </p:txBody>
      </p:sp>
      <p:sp>
        <p:nvSpPr>
          <p:cNvPr id="6" name="TextBox 5">
            <a:extLst>
              <a:ext uri="{FF2B5EF4-FFF2-40B4-BE49-F238E27FC236}">
                <a16:creationId xmlns:a16="http://schemas.microsoft.com/office/drawing/2014/main" id="{BACF0852-6638-0D79-3249-F53BFCC85E4A}"/>
              </a:ext>
            </a:extLst>
          </p:cNvPr>
          <p:cNvSpPr txBox="1"/>
          <p:nvPr/>
        </p:nvSpPr>
        <p:spPr>
          <a:xfrm>
            <a:off x="274800" y="2040978"/>
            <a:ext cx="3028813" cy="3693319"/>
          </a:xfrm>
          <a:prstGeom prst="rect">
            <a:avLst/>
          </a:prstGeom>
          <a:noFill/>
        </p:spPr>
        <p:txBody>
          <a:bodyPr wrap="square">
            <a:spAutoFit/>
          </a:bodyPr>
          <a:lstStyle/>
          <a:p>
            <a:pPr algn="l"/>
            <a:r>
              <a:rPr lang="en-ID" b="0" i="0" u="none" strike="noStrike" dirty="0">
                <a:solidFill>
                  <a:srgbClr val="333333"/>
                </a:solidFill>
                <a:effectLst/>
                <a:latin typeface="-apple-system"/>
              </a:rPr>
              <a:t>This gene is a proto-oncogene and encodes a nuclear phosphoprotein that plays a role in cell cycle progression, apoptosis and cellular transformation. Amplification of this gene is frequently observed in numerous human cancers. Translocations involving this gene are associated with Burkitt lymphoma and multiple myeloma in human patients. </a:t>
            </a:r>
          </a:p>
        </p:txBody>
      </p:sp>
    </p:spTree>
    <p:extLst>
      <p:ext uri="{BB962C8B-B14F-4D97-AF65-F5344CB8AC3E}">
        <p14:creationId xmlns:p14="http://schemas.microsoft.com/office/powerpoint/2010/main" val="4060843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52D2D-2BA5-91E4-9F9E-295E9D35E8E5}"/>
              </a:ext>
            </a:extLst>
          </p:cNvPr>
          <p:cNvSpPr>
            <a:spLocks noGrp="1"/>
          </p:cNvSpPr>
          <p:nvPr>
            <p:ph type="title"/>
          </p:nvPr>
        </p:nvSpPr>
        <p:spPr>
          <a:xfrm>
            <a:off x="201791" y="100375"/>
            <a:ext cx="5587915" cy="1347063"/>
          </a:xfrm>
        </p:spPr>
        <p:txBody>
          <a:bodyPr vert="horz" lIns="91440" tIns="45720" rIns="91440" bIns="45720" rtlCol="0" anchor="ctr">
            <a:normAutofit/>
          </a:bodyPr>
          <a:lstStyle/>
          <a:p>
            <a:r>
              <a:rPr lang="en-US" sz="3200" kern="1200">
                <a:solidFill>
                  <a:schemeClr val="tx1"/>
                </a:solidFill>
                <a:latin typeface="+mj-lt"/>
                <a:ea typeface="+mj-ea"/>
                <a:cs typeface="+mj-cs"/>
              </a:rPr>
              <a:t>Tumor Suppressor Genes</a:t>
            </a:r>
            <a:r>
              <a:rPr lang="id-ID" sz="3200" kern="1200">
                <a:solidFill>
                  <a:schemeClr val="tx1"/>
                </a:solidFill>
                <a:latin typeface="+mj-lt"/>
                <a:ea typeface="+mj-ea"/>
                <a:cs typeface="+mj-cs"/>
              </a:rPr>
              <a:t> (p53)</a:t>
            </a:r>
            <a:endParaRPr lang="en-US" sz="3200" kern="1200">
              <a:solidFill>
                <a:schemeClr val="tx1"/>
              </a:solidFill>
              <a:latin typeface="+mj-lt"/>
              <a:ea typeface="+mj-ea"/>
              <a:cs typeface="+mj-cs"/>
            </a:endParaRPr>
          </a:p>
        </p:txBody>
      </p:sp>
      <p:pic>
        <p:nvPicPr>
          <p:cNvPr id="6" name="Picture 6">
            <a:extLst>
              <a:ext uri="{FF2B5EF4-FFF2-40B4-BE49-F238E27FC236}">
                <a16:creationId xmlns:a16="http://schemas.microsoft.com/office/drawing/2014/main" id="{E100AFDE-8F48-19B9-E8BA-F5E8BF916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594" y="100375"/>
            <a:ext cx="3514855" cy="3514855"/>
          </a:xfrm>
          <a:prstGeom prst="rect">
            <a:avLst/>
          </a:prstGeom>
        </p:spPr>
      </p:pic>
      <p:pic>
        <p:nvPicPr>
          <p:cNvPr id="4" name="Picture 4">
            <a:extLst>
              <a:ext uri="{FF2B5EF4-FFF2-40B4-BE49-F238E27FC236}">
                <a16:creationId xmlns:a16="http://schemas.microsoft.com/office/drawing/2014/main" id="{37E027DA-FD6C-E43C-265E-36FB73BAAE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790" y="1447437"/>
            <a:ext cx="6534189" cy="5014989"/>
          </a:xfrm>
          <a:prstGeom prst="rect">
            <a:avLst/>
          </a:prstGeom>
        </p:spPr>
      </p:pic>
      <p:pic>
        <p:nvPicPr>
          <p:cNvPr id="5" name="Picture 5">
            <a:extLst>
              <a:ext uri="{FF2B5EF4-FFF2-40B4-BE49-F238E27FC236}">
                <a16:creationId xmlns:a16="http://schemas.microsoft.com/office/drawing/2014/main" id="{1F103EC8-C1A0-A8FE-3DC0-55B9F119B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249" y="3918823"/>
            <a:ext cx="3797536" cy="2696250"/>
          </a:xfrm>
          <a:prstGeom prst="rect">
            <a:avLst/>
          </a:prstGeom>
        </p:spPr>
      </p:pic>
    </p:spTree>
    <p:extLst>
      <p:ext uri="{BB962C8B-B14F-4D97-AF65-F5344CB8AC3E}">
        <p14:creationId xmlns:p14="http://schemas.microsoft.com/office/powerpoint/2010/main" val="2230811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81C24-79A7-C24C-A6B6-54CBF392959E}"/>
              </a:ext>
            </a:extLst>
          </p:cNvPr>
          <p:cNvSpPr>
            <a:spLocks noGrp="1"/>
          </p:cNvSpPr>
          <p:nvPr>
            <p:ph type="title"/>
          </p:nvPr>
        </p:nvSpPr>
        <p:spPr>
          <a:xfrm>
            <a:off x="630936" y="4440365"/>
            <a:ext cx="4245864" cy="1722691"/>
          </a:xfrm>
        </p:spPr>
        <p:txBody>
          <a:bodyPr vert="horz" lIns="91440" tIns="45720" rIns="91440" bIns="45720" rtlCol="0" anchor="ctr">
            <a:normAutofit/>
          </a:bodyPr>
          <a:lstStyle/>
          <a:p>
            <a:r>
              <a:rPr lang="en-US" sz="5400"/>
              <a:t>BRCA1 and BRCA2</a:t>
            </a:r>
          </a:p>
        </p:txBody>
      </p:sp>
      <p:pic>
        <p:nvPicPr>
          <p:cNvPr id="9" name="Picture 8">
            <a:extLst>
              <a:ext uri="{FF2B5EF4-FFF2-40B4-BE49-F238E27FC236}">
                <a16:creationId xmlns:a16="http://schemas.microsoft.com/office/drawing/2014/main" id="{62C79657-8D58-C7BD-EC96-D78BB2428E34}"/>
              </a:ext>
            </a:extLst>
          </p:cNvPr>
          <p:cNvPicPr>
            <a:picLocks noChangeAspect="1"/>
          </p:cNvPicPr>
          <p:nvPr/>
        </p:nvPicPr>
        <p:blipFill>
          <a:blip r:embed="rId2"/>
          <a:stretch>
            <a:fillRect/>
          </a:stretch>
        </p:blipFill>
        <p:spPr>
          <a:xfrm>
            <a:off x="481772" y="320040"/>
            <a:ext cx="5434207" cy="3927031"/>
          </a:xfrm>
          <a:prstGeom prst="rect">
            <a:avLst/>
          </a:prstGeom>
        </p:spPr>
      </p:pic>
      <p:pic>
        <p:nvPicPr>
          <p:cNvPr id="6" name="Content Placeholder 5">
            <a:extLst>
              <a:ext uri="{FF2B5EF4-FFF2-40B4-BE49-F238E27FC236}">
                <a16:creationId xmlns:a16="http://schemas.microsoft.com/office/drawing/2014/main" id="{ACD1E9D5-97D6-8813-1FCB-CC00CC046CAD}"/>
              </a:ext>
            </a:extLst>
          </p:cNvPr>
          <p:cNvPicPr>
            <a:picLocks noGrp="1" noChangeAspect="1"/>
          </p:cNvPicPr>
          <p:nvPr>
            <p:ph idx="1"/>
          </p:nvPr>
        </p:nvPicPr>
        <p:blipFill>
          <a:blip r:embed="rId3"/>
          <a:stretch>
            <a:fillRect/>
          </a:stretch>
        </p:blipFill>
        <p:spPr>
          <a:xfrm>
            <a:off x="6254496" y="580657"/>
            <a:ext cx="5471160" cy="3405797"/>
          </a:xfrm>
          <a:prstGeom prst="rect">
            <a:avLst/>
          </a:prstGeom>
        </p:spPr>
      </p:pic>
      <p:sp>
        <p:nvSpPr>
          <p:cNvPr id="18"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E74A73-0CC3-0C6C-502B-FE0564ABBDC1}"/>
              </a:ext>
            </a:extLst>
          </p:cNvPr>
          <p:cNvSpPr txBox="1"/>
          <p:nvPr/>
        </p:nvSpPr>
        <p:spPr>
          <a:xfrm>
            <a:off x="5333999" y="4440365"/>
            <a:ext cx="6214871" cy="172269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b="0" i="0" u="none" strike="noStrike" dirty="0">
                <a:effectLst/>
              </a:rPr>
              <a:t>Both men and women carry BRCA genes — BRCA1 (BReast </a:t>
            </a:r>
            <a:r>
              <a:rPr lang="en-US" sz="2200" b="0" i="0" u="none" strike="noStrike" dirty="0" err="1">
                <a:effectLst/>
              </a:rPr>
              <a:t>CAncer1</a:t>
            </a:r>
            <a:r>
              <a:rPr lang="en-US" sz="2200" b="0" i="0" u="none" strike="noStrike" dirty="0">
                <a:effectLst/>
              </a:rPr>
              <a:t>) and BRCA2 (BReast </a:t>
            </a:r>
            <a:r>
              <a:rPr lang="en-US" sz="2200" b="0" i="0" u="none" strike="noStrike" dirty="0" err="1">
                <a:effectLst/>
              </a:rPr>
              <a:t>CAncer2</a:t>
            </a:r>
            <a:r>
              <a:rPr lang="en-US" sz="2200" b="0" i="0" u="none" strike="noStrike" dirty="0">
                <a:effectLst/>
              </a:rPr>
              <a:t>) — which function as protection against breast and ovarian cancer in women, and breast and prostate cancer in men.</a:t>
            </a:r>
            <a:endParaRPr lang="en-US" sz="2200" dirty="0"/>
          </a:p>
        </p:txBody>
      </p:sp>
    </p:spTree>
    <p:extLst>
      <p:ext uri="{BB962C8B-B14F-4D97-AF65-F5344CB8AC3E}">
        <p14:creationId xmlns:p14="http://schemas.microsoft.com/office/powerpoint/2010/main" val="2239029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FC49-26FA-8318-880B-63004C7B4B90}"/>
              </a:ext>
            </a:extLst>
          </p:cNvPr>
          <p:cNvSpPr>
            <a:spLocks noGrp="1"/>
          </p:cNvSpPr>
          <p:nvPr>
            <p:ph type="title"/>
          </p:nvPr>
        </p:nvSpPr>
        <p:spPr/>
        <p:txBody>
          <a:bodyPr>
            <a:normAutofit/>
          </a:bodyPr>
          <a:lstStyle/>
          <a:p>
            <a:r>
              <a:rPr lang="en-ID" b="0" i="0" u="none" strike="noStrike" dirty="0">
                <a:solidFill>
                  <a:srgbClr val="1F1F1F"/>
                </a:solidFill>
                <a:effectLst/>
                <a:latin typeface="ElsevierGulliver"/>
              </a:rPr>
              <a:t>APC (Adenomatous Polyposis Coli) Tumor Suppressor</a:t>
            </a:r>
            <a:endParaRPr lang="en-US" dirty="0"/>
          </a:p>
        </p:txBody>
      </p:sp>
      <p:sp>
        <p:nvSpPr>
          <p:cNvPr id="3" name="Content Placeholder 2">
            <a:extLst>
              <a:ext uri="{FF2B5EF4-FFF2-40B4-BE49-F238E27FC236}">
                <a16:creationId xmlns:a16="http://schemas.microsoft.com/office/drawing/2014/main" id="{CAC0070C-2942-8594-F800-CC717BE95557}"/>
              </a:ext>
            </a:extLst>
          </p:cNvPr>
          <p:cNvSpPr>
            <a:spLocks noGrp="1"/>
          </p:cNvSpPr>
          <p:nvPr>
            <p:ph idx="1"/>
          </p:nvPr>
        </p:nvSpPr>
        <p:spPr>
          <a:xfrm>
            <a:off x="838200" y="1825625"/>
            <a:ext cx="5257800" cy="3038074"/>
          </a:xfrm>
        </p:spPr>
        <p:txBody>
          <a:bodyPr/>
          <a:lstStyle/>
          <a:p>
            <a:r>
              <a:rPr lang="en-ID" b="0" i="0" u="none" strike="noStrike" dirty="0">
                <a:solidFill>
                  <a:srgbClr val="1F1F1F"/>
                </a:solidFill>
                <a:effectLst/>
                <a:latin typeface="ElsevierGulliver"/>
              </a:rPr>
              <a:t>APC mutations are the most common initiator of colorectal cancer. About 85% of colorectal tumors have at least one mutation in the APC gene, while 60% have two mutations.</a:t>
            </a:r>
            <a:r>
              <a:rPr lang="en-ID" b="0" i="0" u="none" strike="noStrike" dirty="0">
                <a:solidFill>
                  <a:srgbClr val="1F1F1F"/>
                </a:solidFill>
                <a:effectLst/>
                <a:latin typeface="ElsevierSans"/>
              </a:rPr>
              <a:t> </a:t>
            </a:r>
            <a:r>
              <a:rPr lang="en-ID" sz="1400" b="0" i="0" u="none" strike="noStrike" dirty="0">
                <a:solidFill>
                  <a:srgbClr val="1F1F1F"/>
                </a:solidFill>
                <a:effectLst/>
                <a:latin typeface="ElsevierSans"/>
              </a:rPr>
              <a:t>J. Deitrick, W.M. Pruitt, in</a:t>
            </a:r>
            <a:r>
              <a:rPr lang="en-ID" sz="1400" b="0" i="0" u="none" strike="noStrike" dirty="0">
                <a:solidFill>
                  <a:srgbClr val="0272B1"/>
                </a:solidFill>
                <a:effectLst/>
                <a:latin typeface="ElsevierSans"/>
                <a:hlinkClick r:id="rId3"/>
              </a:rPr>
              <a:t>Progress in Molecular Biology and Translational Science</a:t>
            </a:r>
            <a:r>
              <a:rPr lang="en-ID" sz="1400" b="0" i="0" u="none" strike="noStrike" dirty="0">
                <a:solidFill>
                  <a:srgbClr val="1F1F1F"/>
                </a:solidFill>
                <a:effectLst/>
                <a:latin typeface="ElsevierSans"/>
              </a:rPr>
              <a:t>, 2016</a:t>
            </a:r>
            <a:endParaRPr lang="en-US" sz="1400" b="0" i="0" u="none" strike="noStrike" dirty="0">
              <a:solidFill>
                <a:srgbClr val="1F1F1F"/>
              </a:solidFill>
              <a:effectLst/>
              <a:latin typeface="ElsevierGulliver"/>
            </a:endParaRPr>
          </a:p>
        </p:txBody>
      </p:sp>
      <p:pic>
        <p:nvPicPr>
          <p:cNvPr id="4" name="Picture 3">
            <a:extLst>
              <a:ext uri="{FF2B5EF4-FFF2-40B4-BE49-F238E27FC236}">
                <a16:creationId xmlns:a16="http://schemas.microsoft.com/office/drawing/2014/main" id="{4C145973-3599-80B9-B761-C267DFCB9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436" y="1690688"/>
            <a:ext cx="4280141" cy="3173011"/>
          </a:xfrm>
          <a:prstGeom prst="rect">
            <a:avLst/>
          </a:prstGeom>
        </p:spPr>
      </p:pic>
      <p:sp>
        <p:nvSpPr>
          <p:cNvPr id="6" name="TextBox 5">
            <a:extLst>
              <a:ext uri="{FF2B5EF4-FFF2-40B4-BE49-F238E27FC236}">
                <a16:creationId xmlns:a16="http://schemas.microsoft.com/office/drawing/2014/main" id="{AFB9353C-87CB-A2C9-A636-9937F511B01D}"/>
              </a:ext>
            </a:extLst>
          </p:cNvPr>
          <p:cNvSpPr txBox="1"/>
          <p:nvPr/>
        </p:nvSpPr>
        <p:spPr>
          <a:xfrm>
            <a:off x="298491" y="4863699"/>
            <a:ext cx="11595018" cy="1846659"/>
          </a:xfrm>
          <a:prstGeom prst="rect">
            <a:avLst/>
          </a:prstGeom>
          <a:noFill/>
        </p:spPr>
        <p:txBody>
          <a:bodyPr wrap="square">
            <a:spAutoFit/>
          </a:bodyPr>
          <a:lstStyle/>
          <a:p>
            <a:r>
              <a:rPr lang="en-ID" b="0" i="0" u="none" strike="noStrike" dirty="0">
                <a:solidFill>
                  <a:srgbClr val="3D4D65"/>
                </a:solidFill>
                <a:effectLst/>
                <a:latin typeface="Texta Alt"/>
              </a:rPr>
              <a:t>Wnt is a hybrid name derived from the combination of the mouse proto-oncogene </a:t>
            </a:r>
            <a:r>
              <a:rPr lang="en-ID" b="0" i="1" u="none" strike="noStrike" dirty="0">
                <a:solidFill>
                  <a:srgbClr val="3D4D65"/>
                </a:solidFill>
                <a:effectLst/>
                <a:latin typeface="Texta Alt"/>
              </a:rPr>
              <a:t>int-1</a:t>
            </a:r>
            <a:r>
              <a:rPr lang="en-ID" b="0" i="0" u="none" strike="noStrike" dirty="0">
                <a:solidFill>
                  <a:srgbClr val="3D4D65"/>
                </a:solidFill>
                <a:effectLst/>
                <a:latin typeface="Texta Alt"/>
              </a:rPr>
              <a:t> and the segment-polarity gene </a:t>
            </a:r>
            <a:r>
              <a:rPr lang="en-ID" b="0" i="1" u="none" strike="noStrike" dirty="0">
                <a:solidFill>
                  <a:srgbClr val="3D4D65"/>
                </a:solidFill>
                <a:effectLst/>
                <a:latin typeface="Texta Alt"/>
              </a:rPr>
              <a:t>wingless</a:t>
            </a:r>
            <a:r>
              <a:rPr lang="en-ID" b="0" i="0" u="none" strike="noStrike" dirty="0">
                <a:solidFill>
                  <a:srgbClr val="3D4D65"/>
                </a:solidFill>
                <a:effectLst/>
                <a:latin typeface="Texta Alt"/>
              </a:rPr>
              <a:t> (</a:t>
            </a:r>
            <a:r>
              <a:rPr lang="en-ID" b="0" i="1" u="none" strike="noStrike" dirty="0">
                <a:solidFill>
                  <a:srgbClr val="3D4D65"/>
                </a:solidFill>
                <a:effectLst/>
                <a:latin typeface="Texta Alt"/>
              </a:rPr>
              <a:t>wg</a:t>
            </a:r>
            <a:r>
              <a:rPr lang="en-ID" b="0" i="0" u="none" strike="noStrike" dirty="0">
                <a:solidFill>
                  <a:srgbClr val="3D4D65"/>
                </a:solidFill>
                <a:effectLst/>
                <a:latin typeface="Texta Alt"/>
              </a:rPr>
              <a:t>) from </a:t>
            </a:r>
            <a:r>
              <a:rPr lang="en-ID" b="0" i="1" u="none" strike="noStrike" dirty="0">
                <a:solidFill>
                  <a:srgbClr val="3D4D65"/>
                </a:solidFill>
                <a:effectLst/>
                <a:latin typeface="Texta Alt"/>
              </a:rPr>
              <a:t>Drosophila</a:t>
            </a:r>
            <a:r>
              <a:rPr lang="en-ID" b="0" i="0" u="none" strike="noStrike" dirty="0">
                <a:solidFill>
                  <a:srgbClr val="3D4D65"/>
                </a:solidFill>
                <a:effectLst/>
                <a:latin typeface="Texta Alt"/>
              </a:rPr>
              <a:t>, which form the Wnt gene family since a revision of the nomenclature in the early 1990</a:t>
            </a:r>
            <a:r>
              <a:rPr lang="en-US" b="0" i="0" u="none" strike="noStrike" dirty="0">
                <a:solidFill>
                  <a:srgbClr val="3D4D65"/>
                </a:solidFill>
                <a:effectLst/>
                <a:latin typeface="Texta Alt"/>
              </a:rPr>
              <a:t>s. </a:t>
            </a:r>
            <a:r>
              <a:rPr lang="en-ID" sz="1200" b="0" i="0" u="none" strike="noStrike" dirty="0">
                <a:solidFill>
                  <a:srgbClr val="C72C2C"/>
                </a:solidFill>
                <a:effectLst/>
                <a:latin typeface="Texta Alt"/>
                <a:hlinkClick r:id="rId5"/>
              </a:rPr>
              <a:t>Nusse, R., Brown, A., Papkoff, J., Scambler, P., Shackleford, G., McMahon, A., Moon, R., &amp; Varmus, H. (1991). A new nomenclature for int-1 and related genes: the Wnt gene family. </a:t>
            </a:r>
            <a:r>
              <a:rPr lang="en-ID" sz="1200" b="0" i="1" u="none" strike="noStrike" dirty="0">
                <a:solidFill>
                  <a:srgbClr val="C72C2C"/>
                </a:solidFill>
                <a:effectLst/>
                <a:latin typeface="Texta Alt"/>
                <a:hlinkClick r:id="rId5"/>
              </a:rPr>
              <a:t>Cell, 64</a:t>
            </a:r>
            <a:r>
              <a:rPr lang="en-ID" sz="1200" b="0" i="0" u="none" strike="noStrike" dirty="0">
                <a:solidFill>
                  <a:srgbClr val="C72C2C"/>
                </a:solidFill>
                <a:effectLst/>
                <a:latin typeface="Texta Alt"/>
                <a:hlinkClick r:id="rId5"/>
              </a:rPr>
              <a:t>(2), 231.</a:t>
            </a:r>
            <a:endParaRPr lang="en-US" sz="1200" b="0" i="0" u="none" strike="noStrike" dirty="0">
              <a:solidFill>
                <a:srgbClr val="C72C2C"/>
              </a:solidFill>
              <a:effectLst/>
              <a:latin typeface="Texta Alt"/>
            </a:endParaRPr>
          </a:p>
          <a:p>
            <a:endParaRPr lang="en-US" sz="1200" dirty="0">
              <a:solidFill>
                <a:srgbClr val="C72C2C"/>
              </a:solidFill>
              <a:latin typeface="Texta Alt"/>
            </a:endParaRPr>
          </a:p>
          <a:p>
            <a:r>
              <a:rPr lang="en-ID" b="0" i="0" u="none" strike="noStrike" dirty="0">
                <a:solidFill>
                  <a:srgbClr val="3D4D65"/>
                </a:solidFill>
                <a:effectLst/>
                <a:latin typeface="Texta Alt"/>
              </a:rPr>
              <a:t>The canonical Wnt or Wnt/</a:t>
            </a:r>
            <a:r>
              <a:rPr lang="el-GR" b="0" i="0" u="none" strike="noStrike" dirty="0">
                <a:solidFill>
                  <a:srgbClr val="3D4D65"/>
                </a:solidFill>
                <a:effectLst/>
                <a:latin typeface="Texta Alt"/>
              </a:rPr>
              <a:t>β-</a:t>
            </a:r>
            <a:r>
              <a:rPr lang="en-ID" b="0" i="0" u="none" strike="noStrike" dirty="0">
                <a:solidFill>
                  <a:srgbClr val="3D4D65"/>
                </a:solidFill>
                <a:effectLst/>
                <a:latin typeface="Texta Alt"/>
              </a:rPr>
              <a:t>catenin signaling pathway (</a:t>
            </a:r>
            <a:r>
              <a:rPr lang="en-ID" b="0" i="0" u="none" strike="noStrike" dirty="0">
                <a:solidFill>
                  <a:srgbClr val="C72C2C"/>
                </a:solidFill>
                <a:effectLst/>
                <a:latin typeface="Texta Alt"/>
                <a:hlinkClick r:id="rId6"/>
              </a:rPr>
              <a:t>see figure</a:t>
            </a:r>
            <a:r>
              <a:rPr lang="en-ID" b="0" i="0" u="none" strike="noStrike" dirty="0">
                <a:solidFill>
                  <a:srgbClr val="3D4D65"/>
                </a:solidFill>
                <a:effectLst/>
                <a:latin typeface="Texta Alt"/>
              </a:rPr>
              <a:t>) begins with the binding of Wnt to a receptor complex consisting of frizzled (Fz) and LRP (lipoprotein receptor-related protein).</a:t>
            </a:r>
            <a:endParaRPr lang="en-US" dirty="0"/>
          </a:p>
        </p:txBody>
      </p:sp>
    </p:spTree>
    <p:extLst>
      <p:ext uri="{BB962C8B-B14F-4D97-AF65-F5344CB8AC3E}">
        <p14:creationId xmlns:p14="http://schemas.microsoft.com/office/powerpoint/2010/main" val="73777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BB52-3840-6454-E61B-B8AAA10DF470}"/>
              </a:ext>
            </a:extLst>
          </p:cNvPr>
          <p:cNvSpPr>
            <a:spLocks noGrp="1"/>
          </p:cNvSpPr>
          <p:nvPr>
            <p:ph type="title"/>
          </p:nvPr>
        </p:nvSpPr>
        <p:spPr/>
        <p:txBody>
          <a:bodyPr/>
          <a:lstStyle/>
          <a:p>
            <a:r>
              <a:rPr lang="en-US" dirty="0" err="1"/>
              <a:t>Carsinogen</a:t>
            </a:r>
            <a:endParaRPr lang="en-US" dirty="0"/>
          </a:p>
        </p:txBody>
      </p:sp>
      <p:sp>
        <p:nvSpPr>
          <p:cNvPr id="3" name="Content Placeholder 2">
            <a:extLst>
              <a:ext uri="{FF2B5EF4-FFF2-40B4-BE49-F238E27FC236}">
                <a16:creationId xmlns:a16="http://schemas.microsoft.com/office/drawing/2014/main" id="{56B72254-B134-C1EE-1692-7DFC33B36CD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4113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A0AD-95EE-B79F-1C12-0600B9D4F5B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4B4F1A3-0060-05FC-7B55-97FCB548CA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0965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62DB-3B24-FC51-D2E3-1A3C85178990}"/>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id-ID" sz="5400"/>
              <a:t>Necrosis vs Apoptosis</a:t>
            </a:r>
            <a:endParaRPr lang="en-US" sz="5400"/>
          </a:p>
        </p:txBody>
      </p:sp>
      <p:sp>
        <p:nvSpPr>
          <p:cNvPr id="13" name="Rectangle 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67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247577B-1D1F-C567-F2E8-E5CD85BAD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3484" y="2742397"/>
            <a:ext cx="4345663" cy="3291840"/>
          </a:xfrm>
          <a:prstGeom prst="rect">
            <a:avLst/>
          </a:prstGeom>
        </p:spPr>
      </p:pic>
      <p:sp>
        <p:nvSpPr>
          <p:cNvPr id="1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B277D4E-4120-624B-0236-A874F31EF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516" y="3072452"/>
            <a:ext cx="4974336" cy="2636397"/>
          </a:xfrm>
          <a:prstGeom prst="rect">
            <a:avLst/>
          </a:prstGeom>
        </p:spPr>
      </p:pic>
    </p:spTree>
    <p:extLst>
      <p:ext uri="{BB962C8B-B14F-4D97-AF65-F5344CB8AC3E}">
        <p14:creationId xmlns:p14="http://schemas.microsoft.com/office/powerpoint/2010/main" val="107917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F656-C966-33E3-EBC9-3812EF235207}"/>
              </a:ext>
            </a:extLst>
          </p:cNvPr>
          <p:cNvSpPr>
            <a:spLocks noGrp="1"/>
          </p:cNvSpPr>
          <p:nvPr>
            <p:ph type="title"/>
          </p:nvPr>
        </p:nvSpPr>
        <p:spPr/>
        <p:txBody>
          <a:bodyPr/>
          <a:lstStyle/>
          <a:p>
            <a:r>
              <a:rPr lang="id-ID"/>
              <a:t>Apoptosis mechanism</a:t>
            </a:r>
            <a:endParaRPr lang="en-US"/>
          </a:p>
        </p:txBody>
      </p:sp>
      <p:sp>
        <p:nvSpPr>
          <p:cNvPr id="3" name="Content Placeholder 2">
            <a:extLst>
              <a:ext uri="{FF2B5EF4-FFF2-40B4-BE49-F238E27FC236}">
                <a16:creationId xmlns:a16="http://schemas.microsoft.com/office/drawing/2014/main" id="{A4FB0342-0F09-5A88-30B6-75B35137650E}"/>
              </a:ext>
            </a:extLst>
          </p:cNvPr>
          <p:cNvSpPr>
            <a:spLocks noGrp="1"/>
          </p:cNvSpPr>
          <p:nvPr>
            <p:ph idx="1"/>
          </p:nvPr>
        </p:nvSpPr>
        <p:spPr/>
        <p:txBody>
          <a:bodyPr/>
          <a:lstStyle/>
          <a:p>
            <a:r>
              <a:rPr lang="id-ID"/>
              <a:t>Intrinsic Pathway</a:t>
            </a:r>
          </a:p>
          <a:p>
            <a:r>
              <a:rPr lang="id-ID"/>
              <a:t>Extrinsic Pathway</a:t>
            </a:r>
          </a:p>
          <a:p>
            <a:r>
              <a:rPr lang="id-ID"/>
              <a:t>Apoptosis Inducing Factor</a:t>
            </a:r>
            <a:endParaRPr lang="en-US"/>
          </a:p>
        </p:txBody>
      </p:sp>
    </p:spTree>
    <p:extLst>
      <p:ext uri="{BB962C8B-B14F-4D97-AF65-F5344CB8AC3E}">
        <p14:creationId xmlns:p14="http://schemas.microsoft.com/office/powerpoint/2010/main" val="199952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5927-8726-037A-6461-03AF922BD0EE}"/>
              </a:ext>
            </a:extLst>
          </p:cNvPr>
          <p:cNvSpPr>
            <a:spLocks noGrp="1"/>
          </p:cNvSpPr>
          <p:nvPr>
            <p:ph type="title"/>
          </p:nvPr>
        </p:nvSpPr>
        <p:spPr>
          <a:xfrm>
            <a:off x="648929" y="629266"/>
            <a:ext cx="3505495" cy="1622321"/>
          </a:xfrm>
        </p:spPr>
        <p:txBody>
          <a:bodyPr>
            <a:normAutofit/>
          </a:bodyPr>
          <a:lstStyle/>
          <a:p>
            <a:r>
              <a:rPr lang="id-ID"/>
              <a:t>Intrinsic pathway</a:t>
            </a:r>
            <a:endParaRPr lang="en-US"/>
          </a:p>
        </p:txBody>
      </p:sp>
      <p:sp>
        <p:nvSpPr>
          <p:cNvPr id="8" name="Content Placeholder 7">
            <a:extLst>
              <a:ext uri="{FF2B5EF4-FFF2-40B4-BE49-F238E27FC236}">
                <a16:creationId xmlns:a16="http://schemas.microsoft.com/office/drawing/2014/main" id="{EE500D6F-C683-76A8-2651-CE7635569C67}"/>
              </a:ext>
            </a:extLst>
          </p:cNvPr>
          <p:cNvSpPr>
            <a:spLocks noGrp="1"/>
          </p:cNvSpPr>
          <p:nvPr>
            <p:ph idx="1"/>
          </p:nvPr>
        </p:nvSpPr>
        <p:spPr>
          <a:xfrm>
            <a:off x="648931" y="2438400"/>
            <a:ext cx="3505494" cy="3785419"/>
          </a:xfrm>
        </p:spPr>
        <p:txBody>
          <a:bodyPr>
            <a:normAutofit/>
          </a:bodyPr>
          <a:lstStyle/>
          <a:p>
            <a:r>
              <a:rPr lang="id-ID" sz="2000" dirty="0"/>
              <a:t>Intrinsic lethal stimuli</a:t>
            </a:r>
          </a:p>
          <a:p>
            <a:r>
              <a:rPr lang="id-ID" sz="2000" dirty="0"/>
              <a:t>Produced BH3</a:t>
            </a:r>
          </a:p>
          <a:p>
            <a:r>
              <a:rPr lang="id-ID" sz="2000" dirty="0"/>
              <a:t>Activated BAX and BAK</a:t>
            </a:r>
            <a:r>
              <a:rPr lang="en-US" sz="2000" dirty="0"/>
              <a:t> </a:t>
            </a:r>
            <a:r>
              <a:rPr lang="en-US" sz="1400" dirty="0"/>
              <a:t>(</a:t>
            </a:r>
            <a:r>
              <a:rPr lang="en-ID" sz="1400" b="0" i="0" u="none" strike="noStrike" dirty="0">
                <a:effectLst/>
                <a:latin typeface="arial" panose="020B0604020202020204" pitchFamily="34" charset="0"/>
              </a:rPr>
              <a:t>members of the Bcl-2 family and core regulators of the intrinsic pathway of apoptosis</a:t>
            </a:r>
            <a:r>
              <a:rPr lang="en-US" sz="1400" b="0" i="0" u="none" strike="noStrike" dirty="0">
                <a:effectLst/>
                <a:latin typeface="arial" panose="020B0604020202020204" pitchFamily="34" charset="0"/>
              </a:rPr>
              <a:t>)</a:t>
            </a:r>
            <a:endParaRPr lang="id-ID" sz="1400" dirty="0"/>
          </a:p>
          <a:p>
            <a:r>
              <a:rPr lang="id-ID" sz="2000" dirty="0"/>
              <a:t>MOMP (Mithocondrial outer membran permeabilization)</a:t>
            </a:r>
          </a:p>
          <a:p>
            <a:r>
              <a:rPr lang="id-ID" sz="2000" dirty="0"/>
              <a:t>Cythocrome C to cytoplasm</a:t>
            </a:r>
          </a:p>
          <a:p>
            <a:r>
              <a:rPr lang="id-ID" sz="2000" dirty="0"/>
              <a:t>Apoptosome</a:t>
            </a:r>
          </a:p>
          <a:p>
            <a:r>
              <a:rPr lang="id-ID" sz="2000" dirty="0"/>
              <a:t>Caspase 9</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7BE06B1-BA13-B4AF-EAC2-8ADFC5ECF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590" y="807593"/>
            <a:ext cx="5147874" cy="5239568"/>
          </a:xfrm>
          <a:prstGeom prst="rect">
            <a:avLst/>
          </a:prstGeom>
          <a:effectLst/>
        </p:spPr>
      </p:pic>
    </p:spTree>
    <p:extLst>
      <p:ext uri="{BB962C8B-B14F-4D97-AF65-F5344CB8AC3E}">
        <p14:creationId xmlns:p14="http://schemas.microsoft.com/office/powerpoint/2010/main" val="59461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E4B7-1AD8-E44E-1831-2B25B47449CD}"/>
              </a:ext>
            </a:extLst>
          </p:cNvPr>
          <p:cNvSpPr>
            <a:spLocks noGrp="1"/>
          </p:cNvSpPr>
          <p:nvPr>
            <p:ph type="title"/>
          </p:nvPr>
        </p:nvSpPr>
        <p:spPr/>
        <p:txBody>
          <a:bodyPr/>
          <a:lstStyle/>
          <a:p>
            <a:r>
              <a:rPr lang="id-ID"/>
              <a:t>Intrinsic pathway</a:t>
            </a:r>
            <a:endParaRPr lang="en-US"/>
          </a:p>
        </p:txBody>
      </p:sp>
      <p:sp>
        <p:nvSpPr>
          <p:cNvPr id="3" name="Content Placeholder 2">
            <a:extLst>
              <a:ext uri="{FF2B5EF4-FFF2-40B4-BE49-F238E27FC236}">
                <a16:creationId xmlns:a16="http://schemas.microsoft.com/office/drawing/2014/main" id="{08726ABA-3561-3461-653E-50E349E59639}"/>
              </a:ext>
            </a:extLst>
          </p:cNvPr>
          <p:cNvSpPr>
            <a:spLocks noGrp="1"/>
          </p:cNvSpPr>
          <p:nvPr>
            <p:ph idx="1"/>
          </p:nvPr>
        </p:nvSpPr>
        <p:spPr/>
        <p:txBody>
          <a:bodyPr>
            <a:normAutofit fontScale="62500" lnSpcReduction="20000"/>
          </a:bodyPr>
          <a:lstStyle/>
          <a:p>
            <a:r>
              <a:rPr lang="en-US"/>
              <a:t>“The mitochondrial (or intrinsic) pathway is regulated by the BCL-2 family of proteins, named after the founding member, BCL-2, which was discovered as an oncogene in a B cell lymphoma and shown to inhibit apoptosis. Some members of this family are pro-apoptotic and others are anti-apoptotic. The pathway is initiated when cytoplasmic proteins of the BCL-2 family that belong to the BH3-only subfamily (so called because they contain one domain that is homologous to the third conserved domain of BCL-2) are induced or activated as a result of growth factor deprivation, noxious stimuli, DNA</a:t>
            </a:r>
            <a:r>
              <a:rPr lang="id-ID"/>
              <a:t> damage, or certain types of receptor-mediated signaling (e.g., strong signals delivered by self antigens in immature lymphocytes). BH3-only proteins are sensors of cell stress that bind to and influence death effectors and regulators. In lymphocytes, the most important of these sensors is a protein called BIM. Activated BIM binds to two pro-apoptotic effector proteins of the BCL-2 family called BAX and BAK, which oligomerize and insert into the outer mitochondrial membrane, leading to increased mitochondrial permeability. Growth factors and other survival signals induce the expression of anti-apoptotic members of the BCL-2 family, such as BCL-2 and BCL-XL, which function as inhibitors of apoptosis by blocking BAX and BAK and thus maintaining intact mitochondria. BH3-only proteins also antagonize BCL-2 and BCL-XL. When cells are deprived of survival signals, the mitochondria become leaky because of the actions of the BH3-only protein sensors and BAX and BAK effectors and the relative deficiency of anti-apoptotic proteins such as BCL-2 and BCL-XL. The result is that many mitochondrial components, including cytochrome c, leak out into the cytosol and activate cytosolic enzymes called caspases. Cytochrome c binds to a cytosolic protein called APAF-1, which then oligomerizes and activates procaspase-9, yielding active caspase-9. Caspase-9 in turn cleaves and thereby activates downstream caspases that induce nuclear DNA fragmentation and other changes that culminate in apoptotic death.”</a:t>
            </a:r>
            <a:r>
              <a:rPr lang="id-ID" sz="1900"/>
              <a:t>Excerpt FromCellular and Molecular ImmunologyAbul K. Abbas</a:t>
            </a:r>
            <a:endParaRPr lang="en-US" sz="1900"/>
          </a:p>
        </p:txBody>
      </p:sp>
    </p:spTree>
    <p:extLst>
      <p:ext uri="{BB962C8B-B14F-4D97-AF65-F5344CB8AC3E}">
        <p14:creationId xmlns:p14="http://schemas.microsoft.com/office/powerpoint/2010/main" val="17094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5927-8726-037A-6461-03AF922BD0EE}"/>
              </a:ext>
            </a:extLst>
          </p:cNvPr>
          <p:cNvSpPr>
            <a:spLocks noGrp="1"/>
          </p:cNvSpPr>
          <p:nvPr>
            <p:ph type="title"/>
          </p:nvPr>
        </p:nvSpPr>
        <p:spPr>
          <a:xfrm>
            <a:off x="648929" y="629266"/>
            <a:ext cx="3505495" cy="1622321"/>
          </a:xfrm>
        </p:spPr>
        <p:txBody>
          <a:bodyPr>
            <a:normAutofit/>
          </a:bodyPr>
          <a:lstStyle/>
          <a:p>
            <a:r>
              <a:rPr lang="id-ID"/>
              <a:t>Extrinsic pathway</a:t>
            </a:r>
            <a:endParaRPr lang="en-US"/>
          </a:p>
        </p:txBody>
      </p:sp>
      <p:sp>
        <p:nvSpPr>
          <p:cNvPr id="8" name="Content Placeholder 7">
            <a:extLst>
              <a:ext uri="{FF2B5EF4-FFF2-40B4-BE49-F238E27FC236}">
                <a16:creationId xmlns:a16="http://schemas.microsoft.com/office/drawing/2014/main" id="{EE500D6F-C683-76A8-2651-CE7635569C67}"/>
              </a:ext>
            </a:extLst>
          </p:cNvPr>
          <p:cNvSpPr>
            <a:spLocks noGrp="1"/>
          </p:cNvSpPr>
          <p:nvPr>
            <p:ph idx="1"/>
          </p:nvPr>
        </p:nvSpPr>
        <p:spPr>
          <a:xfrm>
            <a:off x="648931" y="2438400"/>
            <a:ext cx="3505494" cy="3785419"/>
          </a:xfrm>
        </p:spPr>
        <p:txBody>
          <a:bodyPr>
            <a:normAutofit/>
          </a:bodyPr>
          <a:lstStyle/>
          <a:p>
            <a:r>
              <a:rPr lang="id-ID" sz="2000"/>
              <a:t>Outside stimuli</a:t>
            </a:r>
          </a:p>
          <a:p>
            <a:r>
              <a:rPr lang="id-ID" sz="2000"/>
              <a:t>Death Receptor binding to Death Activator</a:t>
            </a:r>
          </a:p>
          <a:p>
            <a:r>
              <a:rPr lang="id-ID" sz="2000"/>
              <a:t>Activating caspase 8</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7BE06B1-BA13-B4AF-EAC2-8ADFC5ECF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590" y="807593"/>
            <a:ext cx="5147874" cy="5239568"/>
          </a:xfrm>
          <a:prstGeom prst="rect">
            <a:avLst/>
          </a:prstGeom>
          <a:effectLst/>
        </p:spPr>
      </p:pic>
      <p:pic>
        <p:nvPicPr>
          <p:cNvPr id="10" name="Picture 9">
            <a:extLst>
              <a:ext uri="{FF2B5EF4-FFF2-40B4-BE49-F238E27FC236}">
                <a16:creationId xmlns:a16="http://schemas.microsoft.com/office/drawing/2014/main" id="{EB2A825F-726D-FD0E-16CD-CF05BBA087E4}"/>
              </a:ext>
            </a:extLst>
          </p:cNvPr>
          <p:cNvPicPr>
            <a:picLocks noChangeAspect="1"/>
          </p:cNvPicPr>
          <p:nvPr/>
        </p:nvPicPr>
        <p:blipFill>
          <a:blip r:embed="rId3"/>
          <a:stretch>
            <a:fillRect/>
          </a:stretch>
        </p:blipFill>
        <p:spPr>
          <a:xfrm>
            <a:off x="243016" y="4147209"/>
            <a:ext cx="3677718" cy="2327779"/>
          </a:xfrm>
          <a:prstGeom prst="rect">
            <a:avLst/>
          </a:prstGeom>
        </p:spPr>
      </p:pic>
      <p:sp>
        <p:nvSpPr>
          <p:cNvPr id="14" name="TextBox 13">
            <a:extLst>
              <a:ext uri="{FF2B5EF4-FFF2-40B4-BE49-F238E27FC236}">
                <a16:creationId xmlns:a16="http://schemas.microsoft.com/office/drawing/2014/main" id="{A6507770-097D-1F10-35BE-EE87D93C8CBD}"/>
              </a:ext>
            </a:extLst>
          </p:cNvPr>
          <p:cNvSpPr txBox="1"/>
          <p:nvPr/>
        </p:nvSpPr>
        <p:spPr>
          <a:xfrm>
            <a:off x="167909" y="6474988"/>
            <a:ext cx="4093918" cy="338554"/>
          </a:xfrm>
          <a:prstGeom prst="rect">
            <a:avLst/>
          </a:prstGeom>
          <a:noFill/>
        </p:spPr>
        <p:txBody>
          <a:bodyPr wrap="square">
            <a:spAutoFit/>
          </a:bodyPr>
          <a:lstStyle/>
          <a:p>
            <a:r>
              <a:rPr lang="en-US" sz="800" dirty="0" err="1"/>
              <a:t>Walczak</a:t>
            </a:r>
            <a:r>
              <a:rPr lang="en-US" sz="800" dirty="0"/>
              <a:t>, </a:t>
            </a:r>
            <a:r>
              <a:rPr lang="en-US" sz="800" dirty="0" err="1"/>
              <a:t>Henning</a:t>
            </a:r>
            <a:r>
              <a:rPr lang="en-US" sz="800" dirty="0"/>
              <a:t>. (2013). Death Receptor-Ligand Systems in Cancer, Cell Death, and Inflammation. Cold Spring Harbor perspectives in biology. 5. 10.1101/</a:t>
            </a:r>
            <a:r>
              <a:rPr lang="en-US" sz="800" dirty="0" err="1"/>
              <a:t>cshperspect.a008698</a:t>
            </a:r>
            <a:r>
              <a:rPr lang="en-US" sz="800" dirty="0"/>
              <a:t>. </a:t>
            </a:r>
          </a:p>
        </p:txBody>
      </p:sp>
    </p:spTree>
    <p:extLst>
      <p:ext uri="{BB962C8B-B14F-4D97-AF65-F5344CB8AC3E}">
        <p14:creationId xmlns:p14="http://schemas.microsoft.com/office/powerpoint/2010/main" val="242445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CC40-99E2-7799-2791-4C9084E83564}"/>
              </a:ext>
            </a:extLst>
          </p:cNvPr>
          <p:cNvSpPr>
            <a:spLocks noGrp="1"/>
          </p:cNvSpPr>
          <p:nvPr>
            <p:ph type="title"/>
          </p:nvPr>
        </p:nvSpPr>
        <p:spPr/>
        <p:txBody>
          <a:bodyPr/>
          <a:lstStyle/>
          <a:p>
            <a:r>
              <a:rPr lang="id-ID"/>
              <a:t>Extrinsic pathway</a:t>
            </a:r>
            <a:endParaRPr lang="en-US"/>
          </a:p>
        </p:txBody>
      </p:sp>
      <p:sp>
        <p:nvSpPr>
          <p:cNvPr id="3" name="Content Placeholder 2">
            <a:extLst>
              <a:ext uri="{FF2B5EF4-FFF2-40B4-BE49-F238E27FC236}">
                <a16:creationId xmlns:a16="http://schemas.microsoft.com/office/drawing/2014/main" id="{2AF77F1A-8E80-8495-6FB6-B09442075394}"/>
              </a:ext>
            </a:extLst>
          </p:cNvPr>
          <p:cNvSpPr>
            <a:spLocks noGrp="1"/>
          </p:cNvSpPr>
          <p:nvPr>
            <p:ph idx="1"/>
          </p:nvPr>
        </p:nvSpPr>
        <p:spPr/>
        <p:txBody>
          <a:bodyPr>
            <a:normAutofit fontScale="92500" lnSpcReduction="10000"/>
          </a:bodyPr>
          <a:lstStyle/>
          <a:p>
            <a:r>
              <a:rPr lang="en-US"/>
              <a:t>“In the death receptor (or extrinsic) pathway, cell surface receptors of the TNF receptor superfamily are engaged by their TNF superfamily ligands. The receptors oligomerize and activate cytoplasmic adaptor proteins, which assemble procaspase-8, which cleaves itself when oligomerized and produces active caspase-8. The active caspase-8 cleaves downstream caspases, again resulting in apoptosis. In T cells</a:t>
            </a:r>
            <a:r>
              <a:rPr lang="id-ID"/>
              <a:t> the most important death receptor is FAS (CD95), and its ligand is FAS ligand (FASL). FAS is a member of the TNF receptor family, and FASL is homologous to TNF. In many cell types, caspase-8 cleaves and activates a BH3-only protein called BID that binds to BAX and BAK and induces apoptosis via the mitochondrial pathway. Thus, the mitochondrial pathway may serve to amplify death receptor signaling.”</a:t>
            </a:r>
            <a:r>
              <a:rPr lang="id-ID" sz="1500"/>
              <a:t>Excerpt FromCellular and Molecular ImmunologyAbul K. Abbas</a:t>
            </a:r>
            <a:endParaRPr lang="en-US" sz="1500"/>
          </a:p>
        </p:txBody>
      </p:sp>
    </p:spTree>
    <p:extLst>
      <p:ext uri="{BB962C8B-B14F-4D97-AF65-F5344CB8AC3E}">
        <p14:creationId xmlns:p14="http://schemas.microsoft.com/office/powerpoint/2010/main" val="57574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8027-67CD-23E3-85A7-AE34B35F14D2}"/>
              </a:ext>
            </a:extLst>
          </p:cNvPr>
          <p:cNvSpPr>
            <a:spLocks noGrp="1"/>
          </p:cNvSpPr>
          <p:nvPr>
            <p:ph type="title"/>
          </p:nvPr>
        </p:nvSpPr>
        <p:spPr>
          <a:xfrm>
            <a:off x="648929" y="629266"/>
            <a:ext cx="3505495" cy="1622321"/>
          </a:xfrm>
        </p:spPr>
        <p:txBody>
          <a:bodyPr>
            <a:normAutofit/>
          </a:bodyPr>
          <a:lstStyle/>
          <a:p>
            <a:r>
              <a:rPr lang="id-ID" sz="3700"/>
              <a:t>Apoptosis Inducing Factor (AIF)</a:t>
            </a:r>
            <a:endParaRPr lang="en-US" sz="3700"/>
          </a:p>
        </p:txBody>
      </p:sp>
      <p:sp>
        <p:nvSpPr>
          <p:cNvPr id="8" name="Content Placeholder 7">
            <a:extLst>
              <a:ext uri="{FF2B5EF4-FFF2-40B4-BE49-F238E27FC236}">
                <a16:creationId xmlns:a16="http://schemas.microsoft.com/office/drawing/2014/main" id="{CF1BCA3A-DA83-409F-B8AE-2262D952A26B}"/>
              </a:ext>
            </a:extLst>
          </p:cNvPr>
          <p:cNvSpPr>
            <a:spLocks noGrp="1"/>
          </p:cNvSpPr>
          <p:nvPr>
            <p:ph idx="1"/>
          </p:nvPr>
        </p:nvSpPr>
        <p:spPr>
          <a:xfrm>
            <a:off x="648931" y="2438400"/>
            <a:ext cx="3505494" cy="3785419"/>
          </a:xfrm>
        </p:spPr>
        <p:txBody>
          <a:bodyPr>
            <a:normAutofit/>
          </a:bodyPr>
          <a:lstStyle/>
          <a:p>
            <a:r>
              <a:rPr lang="id-ID" sz="2000"/>
              <a:t>Caspase Independent</a:t>
            </a:r>
          </a:p>
          <a:p>
            <a:r>
              <a:rPr lang="id-ID" sz="2000"/>
              <a:t>Located in Intermembrane space mithocondria</a:t>
            </a:r>
            <a:endParaRPr lang="en-US" sz="2000"/>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463515FD-2CF5-2525-8DAB-1CBFEFCCC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140032"/>
            <a:ext cx="6019331" cy="4574690"/>
          </a:xfrm>
          <a:prstGeom prst="rect">
            <a:avLst/>
          </a:prstGeom>
          <a:effectLst/>
        </p:spPr>
      </p:pic>
    </p:spTree>
    <p:extLst>
      <p:ext uri="{BB962C8B-B14F-4D97-AF65-F5344CB8AC3E}">
        <p14:creationId xmlns:p14="http://schemas.microsoft.com/office/powerpoint/2010/main" val="3735181987"/>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1</Notes>
  <HiddenSlides>3</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 2013 - 2022</vt:lpstr>
      <vt:lpstr>Biochemistry Oncology</vt:lpstr>
      <vt:lpstr>OBJECTIVE</vt:lpstr>
      <vt:lpstr>Necrosis vs Apoptosis</vt:lpstr>
      <vt:lpstr>Apoptosis mechanism</vt:lpstr>
      <vt:lpstr>Intrinsic pathway</vt:lpstr>
      <vt:lpstr>Intrinsic pathway</vt:lpstr>
      <vt:lpstr>Extrinsic pathway</vt:lpstr>
      <vt:lpstr>Extrinsic pathway</vt:lpstr>
      <vt:lpstr>Apoptosis Inducing Factor (AIF)</vt:lpstr>
      <vt:lpstr>PowerPoint Presentation</vt:lpstr>
      <vt:lpstr>PowerPoint Presentation</vt:lpstr>
      <vt:lpstr>PowerPoint Presentation</vt:lpstr>
      <vt:lpstr>Cell Cycle</vt:lpstr>
      <vt:lpstr>CDK ; Cyclin</vt:lpstr>
      <vt:lpstr>PowerPoint Presentation</vt:lpstr>
      <vt:lpstr>Proto-oncogen vs Oncogen</vt:lpstr>
      <vt:lpstr>PowerPoint Presentation</vt:lpstr>
      <vt:lpstr>Oncogenes and Tumor Suppressor Genes</vt:lpstr>
      <vt:lpstr>Gene Mutation</vt:lpstr>
      <vt:lpstr>Oncogenes (RAS gene mutation) Ras proteins are proto-oncogenes that are frequently mutated in human cancers. These proteins are GTPases that function as molecular switches regulating pathways responsible for proliferation and cell survival. </vt:lpstr>
      <vt:lpstr>Oncogenes (MYC gene mutation)</vt:lpstr>
      <vt:lpstr>Tumor Suppressor Genes (p53)</vt:lpstr>
      <vt:lpstr>BRCA1 and BRCA2</vt:lpstr>
      <vt:lpstr>APC (Adenomatous Polyposis Coli) Tumor Suppressor</vt:lpstr>
      <vt:lpstr>Carsinogen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 Oncology</dc:title>
  <dc:creator>Muhamad Dwi Putra</dc:creator>
  <cp:lastModifiedBy>Muhamad Dwi Putra</cp:lastModifiedBy>
  <cp:revision>3</cp:revision>
  <dcterms:created xsi:type="dcterms:W3CDTF">2023-01-09T02:01:32Z</dcterms:created>
  <dcterms:modified xsi:type="dcterms:W3CDTF">2024-01-24T02:51:17Z</dcterms:modified>
</cp:coreProperties>
</file>