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5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4" autoAdjust="0"/>
    <p:restoredTop sz="94660"/>
  </p:normalViewPr>
  <p:slideViewPr>
    <p:cSldViewPr snapToGrid="0">
      <p:cViewPr>
        <p:scale>
          <a:sx n="81" d="100"/>
          <a:sy n="81" d="100"/>
        </p:scale>
        <p:origin x="-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52B6BD-11EF-4DF2-9D30-0AB015D0E05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3F4A402-E32A-4D56-B982-4A459F83BDC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08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6BD-11EF-4DF2-9D30-0AB015D0E05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A402-E32A-4D56-B982-4A459F83B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8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6BD-11EF-4DF2-9D30-0AB015D0E05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A402-E32A-4D56-B982-4A459F83BDC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994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6BD-11EF-4DF2-9D30-0AB015D0E05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A402-E32A-4D56-B982-4A459F83BDC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89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6BD-11EF-4DF2-9D30-0AB015D0E05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A402-E32A-4D56-B982-4A459F83B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3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6BD-11EF-4DF2-9D30-0AB015D0E05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A402-E32A-4D56-B982-4A459F83BDC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883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6BD-11EF-4DF2-9D30-0AB015D0E05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A402-E32A-4D56-B982-4A459F83BDC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293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6BD-11EF-4DF2-9D30-0AB015D0E05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A402-E32A-4D56-B982-4A459F83BDC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368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6BD-11EF-4DF2-9D30-0AB015D0E05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A402-E32A-4D56-B982-4A459F83BDC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13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6BD-11EF-4DF2-9D30-0AB015D0E05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A402-E32A-4D56-B982-4A459F83B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4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6BD-11EF-4DF2-9D30-0AB015D0E05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A402-E32A-4D56-B982-4A459F83BD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3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6BD-11EF-4DF2-9D30-0AB015D0E05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A402-E32A-4D56-B982-4A459F83B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7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6BD-11EF-4DF2-9D30-0AB015D0E05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A402-E32A-4D56-B982-4A459F83BDC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11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6BD-11EF-4DF2-9D30-0AB015D0E05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A402-E32A-4D56-B982-4A459F83BDC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57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6BD-11EF-4DF2-9D30-0AB015D0E05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A402-E32A-4D56-B982-4A459F83B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9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6BD-11EF-4DF2-9D30-0AB015D0E05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A402-E32A-4D56-B982-4A459F83BD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4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6BD-11EF-4DF2-9D30-0AB015D0E05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A402-E32A-4D56-B982-4A459F83B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4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52B6BD-11EF-4DF2-9D30-0AB015D0E05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F4A402-E32A-4D56-B982-4A459F83B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8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DFC28D-6DA3-4017-AD19-8E9616FC0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197" y="1184518"/>
            <a:ext cx="8001717" cy="439203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C20D40D-0BED-456F-8F27-D2CE5CF07C44}"/>
              </a:ext>
            </a:extLst>
          </p:cNvPr>
          <p:cNvSpPr/>
          <p:nvPr/>
        </p:nvSpPr>
        <p:spPr>
          <a:xfrm>
            <a:off x="2485622" y="1584102"/>
            <a:ext cx="4984124" cy="15841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r>
              <a:rPr lang="en-US" b="1" dirty="0" err="1"/>
              <a:t>Kecakapan</a:t>
            </a:r>
            <a:r>
              <a:rPr lang="en-US" b="1" dirty="0"/>
              <a:t> </a:t>
            </a:r>
            <a:r>
              <a:rPr lang="en-US" b="1" dirty="0" err="1"/>
              <a:t>Manajerial</a:t>
            </a:r>
            <a:r>
              <a:rPr lang="en-US" b="1" dirty="0"/>
              <a:t> dan Kinerja </a:t>
            </a:r>
            <a:r>
              <a:rPr lang="en-US" b="1" dirty="0" err="1"/>
              <a:t>Perbankan</a:t>
            </a:r>
            <a:r>
              <a:rPr lang="en-US" b="1" dirty="0"/>
              <a:t> </a:t>
            </a:r>
            <a:r>
              <a:rPr lang="en-US" b="1" dirty="0" err="1"/>
              <a:t>Jangka</a:t>
            </a:r>
            <a:r>
              <a:rPr lang="en-US" b="1" dirty="0"/>
              <a:t> Panjang:</a:t>
            </a:r>
          </a:p>
          <a:p>
            <a:pPr algn="ctr"/>
            <a:r>
              <a:rPr lang="en-US" b="1" dirty="0"/>
              <a:t>Peran </a:t>
            </a:r>
            <a:r>
              <a:rPr lang="en-US" b="1" i="1" dirty="0"/>
              <a:t>Book Tax Differences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Pemoderasi</a:t>
            </a:r>
            <a:endParaRPr lang="en-US" b="1" dirty="0"/>
          </a:p>
          <a:p>
            <a:pPr algn="ctr"/>
            <a:r>
              <a:rPr lang="en-US" b="1" dirty="0"/>
              <a:t>Author(s):</a:t>
            </a:r>
          </a:p>
          <a:p>
            <a:pPr algn="ctr"/>
            <a:r>
              <a:rPr lang="en-US" b="1" dirty="0"/>
              <a:t>Eva </a:t>
            </a:r>
            <a:r>
              <a:rPr lang="en-US" b="1" dirty="0" err="1"/>
              <a:t>Herianti</a:t>
            </a:r>
            <a:r>
              <a:rPr lang="en-US" b="1" dirty="0"/>
              <a:t>, Amor </a:t>
            </a:r>
            <a:r>
              <a:rPr lang="en-US" b="1" dirty="0" err="1"/>
              <a:t>Marundha</a:t>
            </a:r>
            <a:r>
              <a:rPr lang="en-US" b="1" dirty="0"/>
              <a:t>, Arna </a:t>
            </a:r>
            <a:r>
              <a:rPr lang="en-US" b="1" dirty="0" err="1"/>
              <a:t>Suryani</a:t>
            </a:r>
            <a:endParaRPr lang="en-US" b="1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8C6E6F-2312-4A15-8AA3-A43974F2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DA02CE8-843B-4B3E-9D1F-0590704161D4}"/>
              </a:ext>
            </a:extLst>
          </p:cNvPr>
          <p:cNvSpPr/>
          <p:nvPr/>
        </p:nvSpPr>
        <p:spPr>
          <a:xfrm>
            <a:off x="1912511" y="2643389"/>
            <a:ext cx="1596980" cy="759853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Riset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725C6C4-54C4-4B5D-A648-6CE85EE5A9B1}"/>
              </a:ext>
            </a:extLst>
          </p:cNvPr>
          <p:cNvSpPr/>
          <p:nvPr/>
        </p:nvSpPr>
        <p:spPr>
          <a:xfrm>
            <a:off x="1616297" y="3876542"/>
            <a:ext cx="2240923" cy="81136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Skandal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dan </a:t>
            </a:r>
            <a:r>
              <a:rPr lang="en-US" dirty="0" err="1"/>
              <a:t>Krisis</a:t>
            </a:r>
            <a:r>
              <a:rPr lang="en-US" dirty="0"/>
              <a:t> </a:t>
            </a:r>
            <a:r>
              <a:rPr lang="en-US" dirty="0" err="1"/>
              <a:t>Keuangan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14423FB-FCD8-4588-B96A-7C3263B7FADE}"/>
              </a:ext>
            </a:extLst>
          </p:cNvPr>
          <p:cNvSpPr/>
          <p:nvPr/>
        </p:nvSpPr>
        <p:spPr>
          <a:xfrm>
            <a:off x="1300763" y="5161211"/>
            <a:ext cx="2871989" cy="759853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Kasus</a:t>
            </a:r>
            <a:r>
              <a:rPr lang="en-US" dirty="0"/>
              <a:t> Bank Century dan </a:t>
            </a:r>
            <a:r>
              <a:rPr lang="en-US" dirty="0" err="1"/>
              <a:t>Kegagalan</a:t>
            </a:r>
            <a:r>
              <a:rPr lang="en-US" dirty="0"/>
              <a:t> IT Bank </a:t>
            </a:r>
            <a:r>
              <a:rPr lang="en-US" dirty="0" err="1"/>
              <a:t>Mandiri</a:t>
            </a:r>
            <a:endParaRPr lang="en-US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D787B778-F5D9-487D-8468-7999B2CC2242}"/>
              </a:ext>
            </a:extLst>
          </p:cNvPr>
          <p:cNvSpPr/>
          <p:nvPr/>
        </p:nvSpPr>
        <p:spPr>
          <a:xfrm>
            <a:off x="2366490" y="3491784"/>
            <a:ext cx="689022" cy="29621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xmlns="" id="{D7AE00FE-ADFB-4C3E-96FA-EE53789782D3}"/>
              </a:ext>
            </a:extLst>
          </p:cNvPr>
          <p:cNvSpPr/>
          <p:nvPr/>
        </p:nvSpPr>
        <p:spPr>
          <a:xfrm>
            <a:off x="2366490" y="4776453"/>
            <a:ext cx="689022" cy="29621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xmlns="" id="{EE079944-D91A-4FA5-B2E6-2260FBC212B7}"/>
              </a:ext>
            </a:extLst>
          </p:cNvPr>
          <p:cNvSpPr/>
          <p:nvPr/>
        </p:nvSpPr>
        <p:spPr>
          <a:xfrm>
            <a:off x="4353059" y="4198513"/>
            <a:ext cx="689022" cy="1416676"/>
          </a:xfrm>
          <a:prstGeom prst="rightBrac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69C1D93-12A4-44A3-B401-9C76CBDB17CE}"/>
              </a:ext>
            </a:extLst>
          </p:cNvPr>
          <p:cNvSpPr/>
          <p:nvPr/>
        </p:nvSpPr>
        <p:spPr>
          <a:xfrm>
            <a:off x="5225599" y="4501166"/>
            <a:ext cx="2240923" cy="81136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Kinerja </a:t>
            </a:r>
            <a:r>
              <a:rPr lang="en-US" dirty="0" err="1"/>
              <a:t>Perbankan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Panjang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1B02C80-6624-4B99-A39B-4F5835C5191C}"/>
              </a:ext>
            </a:extLst>
          </p:cNvPr>
          <p:cNvSpPr/>
          <p:nvPr/>
        </p:nvSpPr>
        <p:spPr>
          <a:xfrm>
            <a:off x="8546202" y="4520489"/>
            <a:ext cx="2240923" cy="811369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Kecakapan</a:t>
            </a:r>
            <a:r>
              <a:rPr lang="en-US" dirty="0"/>
              <a:t> </a:t>
            </a:r>
            <a:r>
              <a:rPr lang="en-US" dirty="0" err="1"/>
              <a:t>Manajerial</a:t>
            </a:r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25224D4A-18B1-457B-8DCA-928D5AFE0449}"/>
              </a:ext>
            </a:extLst>
          </p:cNvPr>
          <p:cNvSpPr/>
          <p:nvPr/>
        </p:nvSpPr>
        <p:spPr>
          <a:xfrm rot="10800000">
            <a:off x="7856113" y="4649274"/>
            <a:ext cx="425002" cy="64394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0BBA933-3AD1-411D-98FD-CEFA39E69752}"/>
              </a:ext>
            </a:extLst>
          </p:cNvPr>
          <p:cNvSpPr/>
          <p:nvPr/>
        </p:nvSpPr>
        <p:spPr>
          <a:xfrm>
            <a:off x="6728550" y="2947198"/>
            <a:ext cx="2240923" cy="811369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Book Tax Differences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2286A4D9-E3AB-4393-A14B-3895356FFAEB}"/>
              </a:ext>
            </a:extLst>
          </p:cNvPr>
          <p:cNvSpPr/>
          <p:nvPr/>
        </p:nvSpPr>
        <p:spPr>
          <a:xfrm rot="5400000">
            <a:off x="7843234" y="3783167"/>
            <a:ext cx="425002" cy="64394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1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07A1B2-ACFF-4AE8-880A-7A409EFFF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Landasan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dan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Hipotesis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9951199-80DD-4C30-A59F-576764EECD8A}"/>
              </a:ext>
            </a:extLst>
          </p:cNvPr>
          <p:cNvSpPr/>
          <p:nvPr/>
        </p:nvSpPr>
        <p:spPr>
          <a:xfrm>
            <a:off x="1397355" y="2630510"/>
            <a:ext cx="2144335" cy="81136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Resources Based Theory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51D4D8-465F-42FB-BD7A-CEC11033C54F}"/>
              </a:ext>
            </a:extLst>
          </p:cNvPr>
          <p:cNvSpPr/>
          <p:nvPr/>
        </p:nvSpPr>
        <p:spPr>
          <a:xfrm>
            <a:off x="3893714" y="2630507"/>
            <a:ext cx="2082086" cy="81136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Agency Theory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363C8FC-7BC3-4B23-BC27-7CF7B9464CC3}"/>
              </a:ext>
            </a:extLst>
          </p:cNvPr>
          <p:cNvSpPr/>
          <p:nvPr/>
        </p:nvSpPr>
        <p:spPr>
          <a:xfrm>
            <a:off x="6287038" y="2633724"/>
            <a:ext cx="2056332" cy="81136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Book Tax Differences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59CB5A7-5C1F-4058-95D1-723382393152}"/>
              </a:ext>
            </a:extLst>
          </p:cNvPr>
          <p:cNvSpPr/>
          <p:nvPr/>
        </p:nvSpPr>
        <p:spPr>
          <a:xfrm>
            <a:off x="8721148" y="2617628"/>
            <a:ext cx="2056332" cy="81136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Kinerja </a:t>
            </a:r>
            <a:r>
              <a:rPr lang="en-US" dirty="0" err="1"/>
              <a:t>Perbankan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Panjang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CAE888B-C634-42E7-9DD6-2E14867D1628}"/>
              </a:ext>
            </a:extLst>
          </p:cNvPr>
          <p:cNvSpPr/>
          <p:nvPr/>
        </p:nvSpPr>
        <p:spPr>
          <a:xfrm>
            <a:off x="1397355" y="4166313"/>
            <a:ext cx="2144335" cy="759853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Efisien</a:t>
            </a:r>
            <a:r>
              <a:rPr lang="en-US" dirty="0"/>
              <a:t> dan </a:t>
            </a:r>
            <a:r>
              <a:rPr lang="en-US" dirty="0" err="1"/>
              <a:t>Efektif</a:t>
            </a:r>
            <a:r>
              <a:rPr lang="en-US" dirty="0"/>
              <a:t> SDM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718ED536-08C7-4B55-B67E-297E1D27EB3E}"/>
              </a:ext>
            </a:extLst>
          </p:cNvPr>
          <p:cNvSpPr/>
          <p:nvPr/>
        </p:nvSpPr>
        <p:spPr>
          <a:xfrm>
            <a:off x="1349060" y="5441083"/>
            <a:ext cx="2240923" cy="759853"/>
          </a:xfrm>
          <a:prstGeom prst="round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Keunggulan</a:t>
            </a:r>
            <a:r>
              <a:rPr lang="en-US" dirty="0"/>
              <a:t> </a:t>
            </a:r>
            <a:r>
              <a:rPr lang="en-US" dirty="0" err="1"/>
              <a:t>Kompetitif</a:t>
            </a:r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9375D28F-54AF-4A60-9CE6-12FC699F0FA6}"/>
              </a:ext>
            </a:extLst>
          </p:cNvPr>
          <p:cNvSpPr/>
          <p:nvPr/>
        </p:nvSpPr>
        <p:spPr>
          <a:xfrm>
            <a:off x="3893715" y="4166313"/>
            <a:ext cx="2144336" cy="759853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Konflik</a:t>
            </a:r>
            <a:r>
              <a:rPr lang="en-US" dirty="0"/>
              <a:t> </a:t>
            </a:r>
            <a:r>
              <a:rPr lang="en-US" dirty="0" err="1"/>
              <a:t>Kepentingan</a:t>
            </a:r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C33C2613-D84E-495B-831D-4E11906AEEDC}"/>
              </a:ext>
            </a:extLst>
          </p:cNvPr>
          <p:cNvSpPr/>
          <p:nvPr/>
        </p:nvSpPr>
        <p:spPr>
          <a:xfrm>
            <a:off x="3855078" y="5434403"/>
            <a:ext cx="2182974" cy="759853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Asimetri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98601D83-17A3-4A79-923A-A4867ADF2499}"/>
              </a:ext>
            </a:extLst>
          </p:cNvPr>
          <p:cNvSpPr/>
          <p:nvPr/>
        </p:nvSpPr>
        <p:spPr>
          <a:xfrm>
            <a:off x="6287038" y="4166313"/>
            <a:ext cx="2144337" cy="759853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Perbedaan</a:t>
            </a:r>
            <a:r>
              <a:rPr lang="en-US" dirty="0"/>
              <a:t> Waktu </a:t>
            </a:r>
            <a:r>
              <a:rPr lang="en-US" dirty="0" err="1"/>
              <a:t>Pengakuan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&amp;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Akuntansi</a:t>
            </a:r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435535A3-2413-4FD6-93FC-83C4860094BD}"/>
              </a:ext>
            </a:extLst>
          </p:cNvPr>
          <p:cNvSpPr/>
          <p:nvPr/>
        </p:nvSpPr>
        <p:spPr>
          <a:xfrm>
            <a:off x="8721148" y="4166313"/>
            <a:ext cx="2144337" cy="759853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Visi</a:t>
            </a:r>
            <a:r>
              <a:rPr lang="en-US" dirty="0"/>
              <a:t>, </a:t>
            </a:r>
            <a:r>
              <a:rPr lang="en-US" dirty="0" err="1"/>
              <a:t>Misi</a:t>
            </a:r>
            <a:r>
              <a:rPr lang="en-US" dirty="0"/>
              <a:t>, &amp;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Panjang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1236328F-6995-4288-8B61-ACFF695936C1}"/>
              </a:ext>
            </a:extLst>
          </p:cNvPr>
          <p:cNvSpPr/>
          <p:nvPr/>
        </p:nvSpPr>
        <p:spPr>
          <a:xfrm>
            <a:off x="6303147" y="5441083"/>
            <a:ext cx="2240923" cy="759853"/>
          </a:xfrm>
          <a:prstGeom prst="round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&amp;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Kena</a:t>
            </a:r>
            <a:r>
              <a:rPr lang="en-US" dirty="0"/>
              <a:t> </a:t>
            </a:r>
            <a:r>
              <a:rPr lang="en-US" dirty="0" err="1"/>
              <a:t>Pajak</a:t>
            </a:r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243A2925-EBDB-4823-96AC-D775FB19F96B}"/>
              </a:ext>
            </a:extLst>
          </p:cNvPr>
          <p:cNvSpPr/>
          <p:nvPr/>
        </p:nvSpPr>
        <p:spPr>
          <a:xfrm>
            <a:off x="8765155" y="5441083"/>
            <a:ext cx="2073497" cy="759853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Kelangsungan</a:t>
            </a:r>
            <a:r>
              <a:rPr lang="en-US" dirty="0"/>
              <a:t> Usaha </a:t>
            </a:r>
            <a:r>
              <a:rPr lang="en-US" dirty="0" err="1"/>
              <a:t>Perbankan</a:t>
            </a:r>
            <a:endParaRPr lang="en-US" dirty="0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xmlns="" id="{0194579A-FBCE-446C-9A0A-2AEEFF1BB760}"/>
              </a:ext>
            </a:extLst>
          </p:cNvPr>
          <p:cNvSpPr/>
          <p:nvPr/>
        </p:nvSpPr>
        <p:spPr>
          <a:xfrm>
            <a:off x="2137893" y="3631842"/>
            <a:ext cx="695459" cy="32495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xmlns="" id="{FB5C60F5-027C-4D23-A1CB-ECC42896438D}"/>
              </a:ext>
            </a:extLst>
          </p:cNvPr>
          <p:cNvSpPr/>
          <p:nvPr/>
        </p:nvSpPr>
        <p:spPr>
          <a:xfrm>
            <a:off x="4587027" y="3631842"/>
            <a:ext cx="695459" cy="32495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xmlns="" id="{1CE6FB66-D6D8-4DE5-ABE1-0DC89C93A1C4}"/>
              </a:ext>
            </a:extLst>
          </p:cNvPr>
          <p:cNvSpPr/>
          <p:nvPr/>
        </p:nvSpPr>
        <p:spPr>
          <a:xfrm>
            <a:off x="7011476" y="3643226"/>
            <a:ext cx="695459" cy="32495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xmlns="" id="{1419A123-0FC3-4598-8AB6-F03E1528C23D}"/>
              </a:ext>
            </a:extLst>
          </p:cNvPr>
          <p:cNvSpPr/>
          <p:nvPr/>
        </p:nvSpPr>
        <p:spPr>
          <a:xfrm>
            <a:off x="9454173" y="3618960"/>
            <a:ext cx="695459" cy="32495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xmlns="" id="{7D66EBBA-441D-4D6A-A734-B018214942DA}"/>
              </a:ext>
            </a:extLst>
          </p:cNvPr>
          <p:cNvSpPr/>
          <p:nvPr/>
        </p:nvSpPr>
        <p:spPr>
          <a:xfrm>
            <a:off x="2121791" y="5021147"/>
            <a:ext cx="695459" cy="32495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xmlns="" id="{306DE5A9-4DC3-4E10-B1AF-26E43FF1A8C5}"/>
              </a:ext>
            </a:extLst>
          </p:cNvPr>
          <p:cNvSpPr/>
          <p:nvPr/>
        </p:nvSpPr>
        <p:spPr>
          <a:xfrm>
            <a:off x="4587026" y="5021147"/>
            <a:ext cx="695459" cy="32495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xmlns="" id="{5390D2D5-830A-4387-B926-EEA0C54BDFDF}"/>
              </a:ext>
            </a:extLst>
          </p:cNvPr>
          <p:cNvSpPr/>
          <p:nvPr/>
        </p:nvSpPr>
        <p:spPr>
          <a:xfrm>
            <a:off x="6967474" y="5021147"/>
            <a:ext cx="695459" cy="32495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xmlns="" id="{1D53EE46-A23D-48AC-B8F8-1FECFB6422AF}"/>
              </a:ext>
            </a:extLst>
          </p:cNvPr>
          <p:cNvSpPr/>
          <p:nvPr/>
        </p:nvSpPr>
        <p:spPr>
          <a:xfrm>
            <a:off x="9502464" y="5021147"/>
            <a:ext cx="695459" cy="32495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F0A9305E-4430-463F-B311-E2C8A4CFD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smtClean="0"/>
              <a:t>Pengembangan</a:t>
            </a:r>
            <a:r>
              <a:rPr lang="en-US" dirty="0" smtClean="0"/>
              <a:t> </a:t>
            </a:r>
            <a:r>
              <a:rPr lang="en-US" dirty="0" err="1"/>
              <a:t>Hipotesis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F97C994-0EF7-4C03-8FD9-ADC2D8569A8B}"/>
              </a:ext>
            </a:extLst>
          </p:cNvPr>
          <p:cNvSpPr/>
          <p:nvPr/>
        </p:nvSpPr>
        <p:spPr>
          <a:xfrm>
            <a:off x="3092001" y="3100589"/>
            <a:ext cx="6007998" cy="969136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  <a:r>
              <a:rPr lang="en-US" sz="1100" dirty="0"/>
              <a:t>1</a:t>
            </a:r>
            <a:r>
              <a:rPr lang="en-US" dirty="0"/>
              <a:t>: </a:t>
            </a:r>
            <a:r>
              <a:rPr lang="en-US" dirty="0" err="1"/>
              <a:t>Kecakapan</a:t>
            </a:r>
            <a:r>
              <a:rPr lang="en-US" dirty="0"/>
              <a:t> </a:t>
            </a:r>
            <a:r>
              <a:rPr lang="en-US" dirty="0" err="1"/>
              <a:t>Manajerial</a:t>
            </a:r>
            <a:r>
              <a:rPr lang="en-US" dirty="0"/>
              <a:t>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Kinerja </a:t>
            </a:r>
            <a:r>
              <a:rPr lang="en-US" dirty="0" err="1"/>
              <a:t>Perbankan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Panjang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7B6FEAB-6F62-4631-BA4B-93A2DD7D83A7}"/>
              </a:ext>
            </a:extLst>
          </p:cNvPr>
          <p:cNvSpPr/>
          <p:nvPr/>
        </p:nvSpPr>
        <p:spPr>
          <a:xfrm>
            <a:off x="3092001" y="4685645"/>
            <a:ext cx="6007998" cy="1190223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  <a:r>
              <a:rPr lang="en-US" sz="1100" dirty="0"/>
              <a:t>2</a:t>
            </a:r>
            <a:r>
              <a:rPr lang="en-US" dirty="0"/>
              <a:t>: </a:t>
            </a:r>
            <a:r>
              <a:rPr lang="en-US" i="1" dirty="0"/>
              <a:t>Book Tax Differences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pada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Kecakapan</a:t>
            </a:r>
            <a:r>
              <a:rPr lang="en-US" dirty="0"/>
              <a:t> </a:t>
            </a:r>
            <a:r>
              <a:rPr lang="en-US" dirty="0" err="1"/>
              <a:t>manajerial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Kinerja </a:t>
            </a:r>
            <a:r>
              <a:rPr lang="en-US" dirty="0" err="1"/>
              <a:t>Perbankan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Panjang</a:t>
            </a:r>
          </a:p>
        </p:txBody>
      </p:sp>
    </p:spTree>
    <p:extLst>
      <p:ext uri="{BB962C8B-B14F-4D97-AF65-F5344CB8AC3E}">
        <p14:creationId xmlns:p14="http://schemas.microsoft.com/office/powerpoint/2010/main" val="333386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7C8E86-D9C6-4FF6-8283-0E65F1500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40D8D7B-18AF-426E-A675-BBF97561971E}"/>
              </a:ext>
            </a:extLst>
          </p:cNvPr>
          <p:cNvSpPr/>
          <p:nvPr/>
        </p:nvSpPr>
        <p:spPr>
          <a:xfrm>
            <a:off x="3092001" y="2559615"/>
            <a:ext cx="6007998" cy="518374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Sampel</a:t>
            </a:r>
            <a:r>
              <a:rPr lang="en-US" dirty="0"/>
              <a:t>: </a:t>
            </a:r>
            <a:r>
              <a:rPr lang="en-US" dirty="0" err="1"/>
              <a:t>Perbankan</a:t>
            </a:r>
            <a:r>
              <a:rPr lang="en-US" dirty="0"/>
              <a:t> </a:t>
            </a:r>
            <a:r>
              <a:rPr lang="en-US" dirty="0" err="1"/>
              <a:t>Konvensional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2014-2018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8A00858-40B4-4A18-AD64-9748D89D3FCB}"/>
              </a:ext>
            </a:extLst>
          </p:cNvPr>
          <p:cNvSpPr/>
          <p:nvPr/>
        </p:nvSpPr>
        <p:spPr>
          <a:xfrm>
            <a:off x="1790162" y="3248698"/>
            <a:ext cx="8744755" cy="130386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i="1" dirty="0"/>
              <a:t>Sampling (Purposive Sampling): </a:t>
            </a:r>
            <a:endParaRPr lang="en-US" i="1" dirty="0" smtClean="0"/>
          </a:p>
          <a:p>
            <a:pPr algn="ctr"/>
            <a:r>
              <a:rPr lang="en-US" dirty="0" smtClean="0"/>
              <a:t>(</a:t>
            </a:r>
            <a:r>
              <a:rPr lang="en-US" dirty="0"/>
              <a:t>1) </a:t>
            </a:r>
            <a:r>
              <a:rPr lang="en-US" dirty="0" err="1"/>
              <a:t>Perbankan</a:t>
            </a:r>
            <a:r>
              <a:rPr lang="en-US" dirty="0"/>
              <a:t> </a:t>
            </a:r>
            <a:r>
              <a:rPr lang="en-US" dirty="0" err="1"/>
              <a:t>Konvensional</a:t>
            </a:r>
            <a:r>
              <a:rPr lang="en-US" dirty="0"/>
              <a:t> yang </a:t>
            </a:r>
            <a:r>
              <a:rPr lang="en-US" dirty="0" err="1"/>
              <a:t>terdaftar</a:t>
            </a:r>
            <a:r>
              <a:rPr lang="en-US" dirty="0"/>
              <a:t> di BEI </a:t>
            </a:r>
            <a:r>
              <a:rPr lang="en-US" dirty="0" err="1"/>
              <a:t>periode</a:t>
            </a:r>
            <a:r>
              <a:rPr lang="en-US" dirty="0"/>
              <a:t> 2014-2018 </a:t>
            </a:r>
            <a:r>
              <a:rPr lang="en-US" dirty="0" err="1"/>
              <a:t>berjumlah</a:t>
            </a:r>
            <a:r>
              <a:rPr lang="en-US" dirty="0"/>
              <a:t> 45 </a:t>
            </a:r>
            <a:r>
              <a:rPr lang="en-US" dirty="0" err="1"/>
              <a:t>perusahaan</a:t>
            </a:r>
            <a:r>
              <a:rPr lang="en-US" dirty="0"/>
              <a:t>, (2)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berjumlah</a:t>
            </a:r>
            <a:r>
              <a:rPr lang="en-US" dirty="0"/>
              <a:t> 18,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berjumlah</a:t>
            </a:r>
            <a:r>
              <a:rPr lang="en-US" dirty="0"/>
              <a:t> 27 </a:t>
            </a:r>
            <a:r>
              <a:rPr lang="en-US" dirty="0" err="1"/>
              <a:t>perusahaan</a:t>
            </a:r>
            <a:r>
              <a:rPr lang="en-US" dirty="0"/>
              <a:t>. Total </a:t>
            </a:r>
            <a:r>
              <a:rPr lang="en-US" dirty="0" err="1"/>
              <a:t>observasi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108.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C7082D6B-34BB-4C6D-B439-81096770A245}"/>
              </a:ext>
            </a:extLst>
          </p:cNvPr>
          <p:cNvSpPr/>
          <p:nvPr/>
        </p:nvSpPr>
        <p:spPr>
          <a:xfrm>
            <a:off x="2537138" y="4982460"/>
            <a:ext cx="2807594" cy="1065608"/>
          </a:xfrm>
          <a:prstGeom prst="ellips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Bank </a:t>
            </a:r>
            <a:r>
              <a:rPr lang="en-US" dirty="0" err="1"/>
              <a:t>Konvesional</a:t>
            </a:r>
            <a:r>
              <a:rPr lang="en-US" dirty="0"/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B363065-A9C5-4520-BDB0-82A041767018}"/>
              </a:ext>
            </a:extLst>
          </p:cNvPr>
          <p:cNvSpPr/>
          <p:nvPr/>
        </p:nvSpPr>
        <p:spPr>
          <a:xfrm>
            <a:off x="6615450" y="4982461"/>
            <a:ext cx="3157468" cy="1065607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2014-2018?</a:t>
            </a:r>
          </a:p>
        </p:txBody>
      </p:sp>
    </p:spTree>
    <p:extLst>
      <p:ext uri="{BB962C8B-B14F-4D97-AF65-F5344CB8AC3E}">
        <p14:creationId xmlns:p14="http://schemas.microsoft.com/office/powerpoint/2010/main" val="385756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DFD8581A-E927-40E4-AFC8-1449407D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dan </a:t>
            </a:r>
            <a:r>
              <a:rPr lang="en-US" dirty="0" err="1"/>
              <a:t>Pengukuran</a:t>
            </a:r>
            <a:endParaRPr lang="en-US" dirty="0"/>
          </a:p>
        </p:txBody>
      </p:sp>
      <p:pic>
        <p:nvPicPr>
          <p:cNvPr id="9" name="image1.png">
            <a:extLst>
              <a:ext uri="{FF2B5EF4-FFF2-40B4-BE49-F238E27FC236}">
                <a16:creationId xmlns:a16="http://schemas.microsoft.com/office/drawing/2014/main" xmlns="" id="{693FE19E-8250-4974-B9E2-568FD9A209C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4714" y="4400846"/>
            <a:ext cx="2144335" cy="821258"/>
          </a:xfrm>
          <a:prstGeom prst="rect">
            <a:avLst/>
          </a:prstGeom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xmlns="" id="{2A685353-DD60-43D9-8C7B-1DCF1C1FEC5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4715" y="2455465"/>
            <a:ext cx="5789930" cy="811368"/>
          </a:xfrm>
          <a:prstGeom prst="rect">
            <a:avLst/>
          </a:prstGeom>
        </p:spPr>
      </p:pic>
      <p:pic>
        <p:nvPicPr>
          <p:cNvPr id="11" name="image3.png">
            <a:extLst>
              <a:ext uri="{FF2B5EF4-FFF2-40B4-BE49-F238E27FC236}">
                <a16:creationId xmlns:a16="http://schemas.microsoft.com/office/drawing/2014/main" xmlns="" id="{3A13F62E-38CB-4B99-ACB7-04F31FAC1D7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4715" y="3436298"/>
            <a:ext cx="3237865" cy="90388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130DC44-9DA3-4CB5-A4FD-85C23A61DBD6}"/>
              </a:ext>
            </a:extLst>
          </p:cNvPr>
          <p:cNvSpPr/>
          <p:nvPr/>
        </p:nvSpPr>
        <p:spPr>
          <a:xfrm>
            <a:off x="1397355" y="2461217"/>
            <a:ext cx="2144335" cy="81136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Independen</a:t>
            </a:r>
            <a:r>
              <a:rPr lang="en-US" dirty="0"/>
              <a:t>:</a:t>
            </a:r>
          </a:p>
          <a:p>
            <a:pPr algn="ctr"/>
            <a:r>
              <a:rPr lang="en-US" dirty="0" err="1"/>
              <a:t>Kecakapan</a:t>
            </a:r>
            <a:r>
              <a:rPr lang="en-US" dirty="0"/>
              <a:t> </a:t>
            </a:r>
            <a:r>
              <a:rPr lang="en-US" dirty="0" err="1"/>
              <a:t>Manajerial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999D705-679F-479F-8233-E5D593F7997E}"/>
              </a:ext>
            </a:extLst>
          </p:cNvPr>
          <p:cNvSpPr/>
          <p:nvPr/>
        </p:nvSpPr>
        <p:spPr>
          <a:xfrm>
            <a:off x="1397355" y="3429000"/>
            <a:ext cx="2144335" cy="81136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Moderasi</a:t>
            </a:r>
            <a:r>
              <a:rPr lang="en-US" dirty="0"/>
              <a:t>:</a:t>
            </a:r>
          </a:p>
          <a:p>
            <a:pPr algn="ctr"/>
            <a:r>
              <a:rPr lang="en-US" i="1" dirty="0"/>
              <a:t>Book Tax Differences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43592B0-347C-42DD-9BA5-0B29AAF45B36}"/>
              </a:ext>
            </a:extLst>
          </p:cNvPr>
          <p:cNvSpPr/>
          <p:nvPr/>
        </p:nvSpPr>
        <p:spPr>
          <a:xfrm>
            <a:off x="1397355" y="4410735"/>
            <a:ext cx="2144335" cy="81136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Dependen</a:t>
            </a:r>
            <a:r>
              <a:rPr lang="en-US" dirty="0"/>
              <a:t>:</a:t>
            </a:r>
          </a:p>
          <a:p>
            <a:pPr algn="ctr"/>
            <a:r>
              <a:rPr lang="en-US" i="1" dirty="0"/>
              <a:t>Kinerja </a:t>
            </a:r>
            <a:r>
              <a:rPr lang="en-US" i="1" dirty="0" err="1"/>
              <a:t>Perbankan</a:t>
            </a:r>
            <a:r>
              <a:rPr lang="en-US" i="1" dirty="0"/>
              <a:t> </a:t>
            </a:r>
            <a:r>
              <a:rPr lang="en-US" i="1" dirty="0" err="1"/>
              <a:t>Jangka</a:t>
            </a:r>
            <a:r>
              <a:rPr lang="en-US" i="1" dirty="0"/>
              <a:t> Panjang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7D6063-E165-4C82-861D-7C121774F370}"/>
              </a:ext>
            </a:extLst>
          </p:cNvPr>
          <p:cNvSpPr/>
          <p:nvPr/>
        </p:nvSpPr>
        <p:spPr>
          <a:xfrm>
            <a:off x="7405352" y="4509644"/>
            <a:ext cx="1206721" cy="6114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EAT</a:t>
            </a:r>
            <a:r>
              <a:rPr lang="en-US" sz="1200" dirty="0"/>
              <a:t>t+1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xmlns="" id="{EB78328D-7269-4365-A94A-6D2E4507C77C}"/>
              </a:ext>
            </a:extLst>
          </p:cNvPr>
          <p:cNvSpPr/>
          <p:nvPr/>
        </p:nvSpPr>
        <p:spPr>
          <a:xfrm rot="10800000">
            <a:off x="7308759" y="4656657"/>
            <a:ext cx="193185" cy="30963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3DED270-F044-4592-8936-1734A6DF9E03}"/>
              </a:ext>
            </a:extLst>
          </p:cNvPr>
          <p:cNvSpPr/>
          <p:nvPr/>
        </p:nvSpPr>
        <p:spPr>
          <a:xfrm>
            <a:off x="1397354" y="5392470"/>
            <a:ext cx="2144335" cy="81136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EBAEC2B-082B-4389-B7E6-6D2503B14F2B}"/>
              </a:ext>
            </a:extLst>
          </p:cNvPr>
          <p:cNvSpPr/>
          <p:nvPr/>
        </p:nvSpPr>
        <p:spPr>
          <a:xfrm>
            <a:off x="5023832" y="5381680"/>
            <a:ext cx="3237865" cy="81136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DER, NPL, AGE, CFO, DTL</a:t>
            </a:r>
          </a:p>
        </p:txBody>
      </p:sp>
    </p:spTree>
    <p:extLst>
      <p:ext uri="{BB962C8B-B14F-4D97-AF65-F5344CB8AC3E}">
        <p14:creationId xmlns:p14="http://schemas.microsoft.com/office/powerpoint/2010/main" val="368562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32E580-4584-4FB0-9892-AB2D2D40C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98868"/>
            <a:ext cx="9601196" cy="605307"/>
          </a:xfrm>
        </p:spPr>
        <p:txBody>
          <a:bodyPr>
            <a:normAutofit fontScale="90000"/>
          </a:bodyPr>
          <a:lstStyle/>
          <a:p>
            <a:r>
              <a:rPr lang="en-US" dirty="0"/>
              <a:t>Hasil dan </a:t>
            </a:r>
            <a:r>
              <a:rPr lang="en-US" dirty="0" err="1"/>
              <a:t>Diskusi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486BA-A36D-464E-B68F-00A3F4267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7" y="1300764"/>
            <a:ext cx="5782614" cy="4958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DE4BFC9-4EEE-49E6-A61F-5434E6F57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011" y="1300766"/>
            <a:ext cx="5307168" cy="49583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C434363-BC6B-4972-B362-CF8C89A856F8}"/>
              </a:ext>
            </a:extLst>
          </p:cNvPr>
          <p:cNvSpPr/>
          <p:nvPr/>
        </p:nvSpPr>
        <p:spPr>
          <a:xfrm>
            <a:off x="8603087" y="3992451"/>
            <a:ext cx="566671" cy="3734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D4AD86C-2526-41AB-A197-AA95549C4568}"/>
              </a:ext>
            </a:extLst>
          </p:cNvPr>
          <p:cNvSpPr/>
          <p:nvPr/>
        </p:nvSpPr>
        <p:spPr>
          <a:xfrm>
            <a:off x="6870877" y="4428187"/>
            <a:ext cx="566671" cy="3734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7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DD5C2D-B528-4000-A859-D72301004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87" y="474666"/>
            <a:ext cx="5780314" cy="5835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09AE23-32A4-462E-8BEC-C5480E34F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801" y="474666"/>
            <a:ext cx="5447610" cy="58617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8CB7704-7208-429A-B726-4358DA188E0A}"/>
              </a:ext>
            </a:extLst>
          </p:cNvPr>
          <p:cNvSpPr/>
          <p:nvPr/>
        </p:nvSpPr>
        <p:spPr>
          <a:xfrm>
            <a:off x="2743200" y="1751527"/>
            <a:ext cx="1674254" cy="2575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BEBFBFE-BE50-49E1-AA6B-EA7142313387}"/>
              </a:ext>
            </a:extLst>
          </p:cNvPr>
          <p:cNvSpPr/>
          <p:nvPr/>
        </p:nvSpPr>
        <p:spPr>
          <a:xfrm>
            <a:off x="4417454" y="2238778"/>
            <a:ext cx="1750683" cy="2575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C1E7E02-D226-4B34-B359-CA0C11EE7392}"/>
              </a:ext>
            </a:extLst>
          </p:cNvPr>
          <p:cNvSpPr/>
          <p:nvPr/>
        </p:nvSpPr>
        <p:spPr>
          <a:xfrm>
            <a:off x="8420483" y="1760113"/>
            <a:ext cx="1599280" cy="2489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361E49C-E96E-4C3B-BB27-509DEF4BD910}"/>
              </a:ext>
            </a:extLst>
          </p:cNvPr>
          <p:cNvSpPr/>
          <p:nvPr/>
        </p:nvSpPr>
        <p:spPr>
          <a:xfrm>
            <a:off x="10032642" y="2279562"/>
            <a:ext cx="1641750" cy="2489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98A180-0D66-4999-98E4-F3C013539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Kesimpulan, </a:t>
            </a:r>
            <a:r>
              <a:rPr lang="en-US" dirty="0" err="1"/>
              <a:t>Implikasi</a:t>
            </a:r>
            <a:r>
              <a:rPr lang="en-US" dirty="0"/>
              <a:t> dan </a:t>
            </a:r>
            <a:r>
              <a:rPr lang="en-US" dirty="0" err="1"/>
              <a:t>Keterbatasan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56D3F4F-7EA5-44B2-A5FA-BC21220B2210}"/>
              </a:ext>
            </a:extLst>
          </p:cNvPr>
          <p:cNvSpPr/>
          <p:nvPr/>
        </p:nvSpPr>
        <p:spPr>
          <a:xfrm>
            <a:off x="1295402" y="2396661"/>
            <a:ext cx="9601196" cy="1303867"/>
          </a:xfrm>
          <a:prstGeom prst="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Kesimpulan:</a:t>
            </a:r>
            <a:r>
              <a:rPr lang="en-US" dirty="0"/>
              <a:t> </a:t>
            </a:r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perbankan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kecakapannya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efisiensi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perbankan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Panjang. </a:t>
            </a:r>
            <a:r>
              <a:rPr lang="en-US" dirty="0" err="1"/>
              <a:t>Selanjutnya</a:t>
            </a:r>
            <a:r>
              <a:rPr lang="en-US" dirty="0"/>
              <a:t>,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dan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fiskal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kecakapan</a:t>
            </a:r>
            <a:r>
              <a:rPr lang="en-US" dirty="0"/>
              <a:t> </a:t>
            </a:r>
            <a:r>
              <a:rPr lang="en-US" dirty="0" err="1"/>
              <a:t>manajerial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perbankan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B892B35-82E1-4335-B21E-B941C2B0795D}"/>
              </a:ext>
            </a:extLst>
          </p:cNvPr>
          <p:cNvSpPr/>
          <p:nvPr/>
        </p:nvSpPr>
        <p:spPr>
          <a:xfrm>
            <a:off x="1295402" y="3790568"/>
            <a:ext cx="9601196" cy="130386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err="1"/>
              <a:t>Implikasi</a:t>
            </a:r>
            <a:r>
              <a:rPr lang="en-US" b="1" u="sng" dirty="0"/>
              <a:t>:</a:t>
            </a:r>
            <a:r>
              <a:rPr lang="en-US" dirty="0"/>
              <a:t> </a:t>
            </a:r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kecakapan</a:t>
            </a:r>
            <a:r>
              <a:rPr lang="en-US" dirty="0"/>
              <a:t> </a:t>
            </a:r>
            <a:r>
              <a:rPr lang="en-US" dirty="0" err="1"/>
              <a:t>manajerial</a:t>
            </a:r>
            <a:r>
              <a:rPr lang="en-US" dirty="0"/>
              <a:t> </a:t>
            </a:r>
            <a:r>
              <a:rPr lang="en-US" dirty="0" err="1"/>
              <a:t>mendatang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non </a:t>
            </a:r>
            <a:r>
              <a:rPr lang="en-US" dirty="0" err="1"/>
              <a:t>keuangan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juga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perbankan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kecakapan</a:t>
            </a:r>
            <a:r>
              <a:rPr lang="en-US" dirty="0"/>
              <a:t> </a:t>
            </a:r>
            <a:r>
              <a:rPr lang="en-US" dirty="0" err="1"/>
              <a:t>manajerial</a:t>
            </a:r>
            <a:r>
              <a:rPr lang="en-US" dirty="0"/>
              <a:t>.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terbatasnya</a:t>
            </a:r>
            <a:r>
              <a:rPr lang="en-US" dirty="0"/>
              <a:t> </a:t>
            </a:r>
            <a:r>
              <a:rPr lang="en-US" dirty="0" err="1"/>
              <a:t>literatur</a:t>
            </a:r>
            <a:r>
              <a:rPr lang="en-US" dirty="0"/>
              <a:t> yang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kecakapan</a:t>
            </a:r>
            <a:r>
              <a:rPr lang="en-US" dirty="0"/>
              <a:t> </a:t>
            </a:r>
            <a:r>
              <a:rPr lang="en-US" dirty="0" err="1"/>
              <a:t>manajerial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perbankan</a:t>
            </a:r>
            <a:r>
              <a:rPr lang="en-US" dirty="0"/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4BE6211-2BAE-4E24-A5F9-7DBDF3649A57}"/>
              </a:ext>
            </a:extLst>
          </p:cNvPr>
          <p:cNvSpPr/>
          <p:nvPr/>
        </p:nvSpPr>
        <p:spPr>
          <a:xfrm>
            <a:off x="1295402" y="5223934"/>
            <a:ext cx="9601196" cy="98368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err="1"/>
              <a:t>Keterbatasan</a:t>
            </a:r>
            <a:r>
              <a:rPr lang="en-US" b="1" u="sng" dirty="0"/>
              <a:t>:</a:t>
            </a:r>
            <a:r>
              <a:rPr lang="en-US" dirty="0"/>
              <a:t> Kesimpulan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proksi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kecakapan</a:t>
            </a:r>
            <a:r>
              <a:rPr lang="en-US" dirty="0"/>
              <a:t> </a:t>
            </a:r>
            <a:r>
              <a:rPr lang="en-US" dirty="0" err="1"/>
              <a:t>manajerial</a:t>
            </a:r>
            <a:r>
              <a:rPr lang="en-US" dirty="0"/>
              <a:t>, </a:t>
            </a:r>
            <a:r>
              <a:rPr lang="en-US" i="1" dirty="0"/>
              <a:t>book tax differences </a:t>
            </a:r>
            <a:r>
              <a:rPr lang="en-US" dirty="0"/>
              <a:t>dan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perbankan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. Oleh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30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311</TotalTime>
  <Words>351</Words>
  <Application>Microsoft Office PowerPoint</Application>
  <PresentationFormat>Custom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Organic</vt:lpstr>
      <vt:lpstr>PowerPoint Presentation</vt:lpstr>
      <vt:lpstr>Pendahuluan</vt:lpstr>
      <vt:lpstr>Landasan Teori dan Pengembangan Hipotesis</vt:lpstr>
      <vt:lpstr>Pengembangan Hipotesis</vt:lpstr>
      <vt:lpstr>Metode Penelitian</vt:lpstr>
      <vt:lpstr>Definisi Operasional dan Pengukuran</vt:lpstr>
      <vt:lpstr>Hasil dan Diskusi</vt:lpstr>
      <vt:lpstr>PowerPoint Presentation</vt:lpstr>
      <vt:lpstr>Kesimpulan, Implikasi dan Keterbatasan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Kecakapan Manajerial dan Kinerja Perbankan Jangka Panjang: Peran Book Tax Differences Sebagai Pemoderasi</dc:title>
  <dc:creator>Ronald Tehupuring</dc:creator>
  <cp:lastModifiedBy>AMOR M</cp:lastModifiedBy>
  <cp:revision>21</cp:revision>
  <dcterms:created xsi:type="dcterms:W3CDTF">2020-08-30T04:26:26Z</dcterms:created>
  <dcterms:modified xsi:type="dcterms:W3CDTF">2020-09-03T02:33:31Z</dcterms:modified>
</cp:coreProperties>
</file>