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1" r:id="rId12"/>
    <p:sldId id="302" r:id="rId13"/>
    <p:sldId id="314" r:id="rId14"/>
    <p:sldId id="289" r:id="rId15"/>
    <p:sldId id="288" r:id="rId16"/>
    <p:sldId id="290" r:id="rId17"/>
    <p:sldId id="287" r:id="rId18"/>
    <p:sldId id="279" r:id="rId19"/>
    <p:sldId id="280" r:id="rId20"/>
    <p:sldId id="281" r:id="rId21"/>
    <p:sldId id="282" r:id="rId22"/>
    <p:sldId id="283" r:id="rId23"/>
    <p:sldId id="284" r:id="rId24"/>
    <p:sldId id="304" r:id="rId25"/>
    <p:sldId id="305" r:id="rId26"/>
    <p:sldId id="286" r:id="rId27"/>
    <p:sldId id="307" r:id="rId28"/>
    <p:sldId id="308" r:id="rId29"/>
    <p:sldId id="309" r:id="rId30"/>
    <p:sldId id="306" r:id="rId31"/>
    <p:sldId id="303" r:id="rId32"/>
    <p:sldId id="310" r:id="rId33"/>
    <p:sldId id="312" r:id="rId34"/>
    <p:sldId id="317" r:id="rId35"/>
    <p:sldId id="313" r:id="rId36"/>
    <p:sldId id="316" r:id="rId37"/>
    <p:sldId id="28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8" autoAdjust="0"/>
    <p:restoredTop sz="94660"/>
  </p:normalViewPr>
  <p:slideViewPr>
    <p:cSldViewPr>
      <p:cViewPr varScale="1">
        <p:scale>
          <a:sx n="56" d="100"/>
          <a:sy n="56" d="100"/>
        </p:scale>
        <p:origin x="1100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C6A97-2686-4F0D-BA04-43EC8686F12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B60D733-4E52-4216-8528-A45961998A7D}">
      <dgm:prSet phldrT="[Text]" custT="1"/>
      <dgm:spPr/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Fagosit</a:t>
          </a:r>
          <a:endParaRPr lang="en-GB" sz="2400" dirty="0">
            <a:solidFill>
              <a:schemeClr val="tx1"/>
            </a:solidFill>
          </a:endParaRPr>
        </a:p>
      </dgm:t>
    </dgm:pt>
    <dgm:pt modelId="{931018C9-A7E8-414B-B29D-6FF124261A61}" type="parTrans" cxnId="{5DD61C9D-6C3F-4FD7-B0F6-57513C64053A}">
      <dgm:prSet/>
      <dgm:spPr/>
      <dgm:t>
        <a:bodyPr/>
        <a:lstStyle/>
        <a:p>
          <a:endParaRPr lang="en-GB"/>
        </a:p>
      </dgm:t>
    </dgm:pt>
    <dgm:pt modelId="{BB5571EC-08B5-4A60-BE82-0AA466C05DC7}" type="sibTrans" cxnId="{5DD61C9D-6C3F-4FD7-B0F6-57513C64053A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Barrier </a:t>
          </a:r>
          <a:r>
            <a:rPr lang="en-GB" dirty="0" err="1">
              <a:solidFill>
                <a:schemeClr val="tx1"/>
              </a:solidFill>
            </a:rPr>
            <a:t>epitelial</a:t>
          </a:r>
          <a:endParaRPr lang="en-GB" dirty="0">
            <a:solidFill>
              <a:schemeClr val="tx1"/>
            </a:solidFill>
          </a:endParaRPr>
        </a:p>
      </dgm:t>
    </dgm:pt>
    <dgm:pt modelId="{A7EB72A9-ED07-4B06-B58A-4C8871B02EB4}">
      <dgm:prSet phldrT="[Text]" phldr="1"/>
      <dgm:spPr/>
      <dgm:t>
        <a:bodyPr/>
        <a:lstStyle/>
        <a:p>
          <a:endParaRPr lang="en-GB"/>
        </a:p>
      </dgm:t>
    </dgm:pt>
    <dgm:pt modelId="{56367158-0BA1-4235-B076-22A23D49D244}" type="parTrans" cxnId="{A8925F9B-92EA-4BA2-BC02-5E4322686712}">
      <dgm:prSet/>
      <dgm:spPr/>
      <dgm:t>
        <a:bodyPr/>
        <a:lstStyle/>
        <a:p>
          <a:endParaRPr lang="en-GB"/>
        </a:p>
      </dgm:t>
    </dgm:pt>
    <dgm:pt modelId="{36FFBAD8-7A20-4940-94A8-AFE730286800}" type="sibTrans" cxnId="{A8925F9B-92EA-4BA2-BC02-5E4322686712}">
      <dgm:prSet/>
      <dgm:spPr/>
      <dgm:t>
        <a:bodyPr/>
        <a:lstStyle/>
        <a:p>
          <a:endParaRPr lang="en-GB"/>
        </a:p>
      </dgm:t>
    </dgm:pt>
    <dgm:pt modelId="{143DFD51-96A3-4EE5-86BB-A3CD23B33C55}">
      <dgm:prSet phldrT="[Text]" custT="1"/>
      <dgm:spPr/>
      <dgm:t>
        <a:bodyPr/>
        <a:lstStyle/>
        <a:p>
          <a:r>
            <a:rPr lang="en-GB" sz="2000" dirty="0" err="1">
              <a:solidFill>
                <a:schemeClr val="tx1"/>
              </a:solidFill>
            </a:rPr>
            <a:t>Sel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dendritik</a:t>
          </a:r>
          <a:endParaRPr lang="en-GB" sz="2000" dirty="0">
            <a:solidFill>
              <a:schemeClr val="tx1"/>
            </a:solidFill>
          </a:endParaRPr>
        </a:p>
      </dgm:t>
    </dgm:pt>
    <dgm:pt modelId="{DAB33A35-B7AB-4003-930D-BCFFB1AC980C}" type="parTrans" cxnId="{CC8FD35F-BEBB-4E3B-8B3A-63A3CF03DE84}">
      <dgm:prSet/>
      <dgm:spPr/>
      <dgm:t>
        <a:bodyPr/>
        <a:lstStyle/>
        <a:p>
          <a:endParaRPr lang="en-GB"/>
        </a:p>
      </dgm:t>
    </dgm:pt>
    <dgm:pt modelId="{E61B5B1A-6667-4B1D-847D-2D7110CBC837}" type="sibTrans" cxnId="{CC8FD35F-BEBB-4E3B-8B3A-63A3CF03DE84}">
      <dgm:prSet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Sel</a:t>
          </a:r>
          <a:r>
            <a:rPr lang="en-GB" dirty="0">
              <a:solidFill>
                <a:schemeClr val="tx1"/>
              </a:solidFill>
            </a:rPr>
            <a:t> NK</a:t>
          </a:r>
        </a:p>
      </dgm:t>
    </dgm:pt>
    <dgm:pt modelId="{4C601735-05D4-437F-8F0A-110C21DEE990}">
      <dgm:prSet phldrT="[Text]" phldr="1"/>
      <dgm:spPr/>
      <dgm:t>
        <a:bodyPr/>
        <a:lstStyle/>
        <a:p>
          <a:endParaRPr lang="en-GB"/>
        </a:p>
      </dgm:t>
    </dgm:pt>
    <dgm:pt modelId="{CD3D81B6-A886-4342-BED1-CCB33383DECC}" type="parTrans" cxnId="{11DE1D62-6924-4B56-B8AD-F6F57F3FBBD6}">
      <dgm:prSet/>
      <dgm:spPr/>
      <dgm:t>
        <a:bodyPr/>
        <a:lstStyle/>
        <a:p>
          <a:endParaRPr lang="en-GB"/>
        </a:p>
      </dgm:t>
    </dgm:pt>
    <dgm:pt modelId="{F8CEEBA9-9038-4979-9B70-3F2D1858AEF4}" type="sibTrans" cxnId="{11DE1D62-6924-4B56-B8AD-F6F57F3FBBD6}">
      <dgm:prSet/>
      <dgm:spPr/>
      <dgm:t>
        <a:bodyPr/>
        <a:lstStyle/>
        <a:p>
          <a:endParaRPr lang="en-GB"/>
        </a:p>
      </dgm:t>
    </dgm:pt>
    <dgm:pt modelId="{16BAA1B2-E6B1-4E6D-8F19-01CD75C6E19E}">
      <dgm:prSet phldrT="[Text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Sel</a:t>
          </a:r>
          <a:r>
            <a:rPr lang="en-GB" dirty="0">
              <a:solidFill>
                <a:schemeClr val="tx1"/>
              </a:solidFill>
            </a:rPr>
            <a:t> mast</a:t>
          </a:r>
        </a:p>
      </dgm:t>
    </dgm:pt>
    <dgm:pt modelId="{2F00AAE6-EB42-4C9D-BC16-74306A35EF6B}" type="parTrans" cxnId="{3BEFE730-3E4B-419E-9A01-C2DF0E56CF98}">
      <dgm:prSet/>
      <dgm:spPr/>
      <dgm:t>
        <a:bodyPr/>
        <a:lstStyle/>
        <a:p>
          <a:endParaRPr lang="en-GB"/>
        </a:p>
      </dgm:t>
    </dgm:pt>
    <dgm:pt modelId="{887A8152-4859-41E4-9820-EFD31C593EEA}" type="sibTrans" cxnId="{3BEFE730-3E4B-419E-9A01-C2DF0E56CF98}">
      <dgm:prSet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Limfosit</a:t>
          </a:r>
          <a:r>
            <a:rPr lang="en-GB" dirty="0">
              <a:solidFill>
                <a:schemeClr val="tx1"/>
              </a:solidFill>
            </a:rPr>
            <a:t> B &amp; T </a:t>
          </a:r>
          <a:r>
            <a:rPr lang="en-GB" dirty="0" err="1">
              <a:solidFill>
                <a:schemeClr val="tx1"/>
              </a:solidFill>
            </a:rPr>
            <a:t>dgn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spesifisitas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reseptor</a:t>
          </a:r>
          <a:r>
            <a:rPr lang="en-GB" dirty="0">
              <a:solidFill>
                <a:schemeClr val="tx1"/>
              </a:solidFill>
            </a:rPr>
            <a:t> antigen </a:t>
          </a:r>
          <a:r>
            <a:rPr lang="en-GB" dirty="0" err="1">
              <a:solidFill>
                <a:schemeClr val="tx1"/>
              </a:solidFill>
            </a:rPr>
            <a:t>terbatas</a:t>
          </a:r>
          <a:endParaRPr lang="en-GB" dirty="0">
            <a:solidFill>
              <a:schemeClr val="tx1"/>
            </a:solidFill>
          </a:endParaRPr>
        </a:p>
      </dgm:t>
    </dgm:pt>
    <dgm:pt modelId="{A7057629-96AE-4316-BBE1-059AC62DDF57}">
      <dgm:prSet phldrT="[Text]" phldr="1"/>
      <dgm:spPr/>
      <dgm:t>
        <a:bodyPr/>
        <a:lstStyle/>
        <a:p>
          <a:endParaRPr lang="en-GB"/>
        </a:p>
      </dgm:t>
    </dgm:pt>
    <dgm:pt modelId="{3EC1678C-B1D4-4416-A68C-69407F7B9085}" type="parTrans" cxnId="{85021C48-88F0-4D75-BE0A-1111288E1E3B}">
      <dgm:prSet/>
      <dgm:spPr/>
      <dgm:t>
        <a:bodyPr/>
        <a:lstStyle/>
        <a:p>
          <a:endParaRPr lang="en-GB"/>
        </a:p>
      </dgm:t>
    </dgm:pt>
    <dgm:pt modelId="{F3ADAF17-BADF-4020-994B-285FCC17C1BF}" type="sibTrans" cxnId="{85021C48-88F0-4D75-BE0A-1111288E1E3B}">
      <dgm:prSet/>
      <dgm:spPr/>
      <dgm:t>
        <a:bodyPr/>
        <a:lstStyle/>
        <a:p>
          <a:endParaRPr lang="en-GB"/>
        </a:p>
      </dgm:t>
    </dgm:pt>
    <dgm:pt modelId="{3E818596-1FDE-41D9-BD2E-5252CFBC2543}">
      <dgm:prSet/>
      <dgm:spPr/>
      <dgm:t>
        <a:bodyPr/>
        <a:lstStyle/>
        <a:p>
          <a:r>
            <a:rPr lang="en-US" dirty="0"/>
            <a:t>Sist </a:t>
          </a:r>
          <a:r>
            <a:rPr lang="en-US" dirty="0" err="1"/>
            <a:t>komplemen</a:t>
          </a:r>
          <a:endParaRPr lang="en-ID" dirty="0"/>
        </a:p>
      </dgm:t>
    </dgm:pt>
    <dgm:pt modelId="{1CDE06B9-FFCB-4D3B-81FD-F2CD1A66A25E}" type="parTrans" cxnId="{FEBDA17D-871E-4DEE-A6D7-5E2EA2123EC8}">
      <dgm:prSet/>
      <dgm:spPr/>
      <dgm:t>
        <a:bodyPr/>
        <a:lstStyle/>
        <a:p>
          <a:endParaRPr lang="en-ID"/>
        </a:p>
      </dgm:t>
    </dgm:pt>
    <dgm:pt modelId="{82880F20-C0EE-4B94-82C6-CD895FCE1DC7}" type="sibTrans" cxnId="{FEBDA17D-871E-4DEE-A6D7-5E2EA2123EC8}">
      <dgm:prSet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Sel</a:t>
          </a:r>
          <a:r>
            <a:rPr lang="en-GB" dirty="0">
              <a:solidFill>
                <a:schemeClr val="tx1"/>
              </a:solidFill>
            </a:rPr>
            <a:t> NK</a:t>
          </a:r>
        </a:p>
      </dgm:t>
    </dgm:pt>
    <dgm:pt modelId="{8F9D800D-8AAF-4254-A858-81130FC6D167}" type="pres">
      <dgm:prSet presAssocID="{8C9C6A97-2686-4F0D-BA04-43EC8686F12A}" presName="Name0" presStyleCnt="0">
        <dgm:presLayoutVars>
          <dgm:chMax/>
          <dgm:chPref/>
          <dgm:dir/>
          <dgm:animLvl val="lvl"/>
        </dgm:presLayoutVars>
      </dgm:prSet>
      <dgm:spPr/>
    </dgm:pt>
    <dgm:pt modelId="{E2504712-4480-4039-B256-BF8B3F4328AD}" type="pres">
      <dgm:prSet presAssocID="{6B60D733-4E52-4216-8528-A45961998A7D}" presName="composite" presStyleCnt="0"/>
      <dgm:spPr/>
    </dgm:pt>
    <dgm:pt modelId="{69E832EC-FE44-4135-9A04-CB3B145D998E}" type="pres">
      <dgm:prSet presAssocID="{6B60D733-4E52-4216-8528-A45961998A7D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DC0F4FB3-4EFB-4CB4-9B83-237035CD33EC}" type="pres">
      <dgm:prSet presAssocID="{6B60D733-4E52-4216-8528-A45961998A7D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0F4AF23-51E8-4E6E-B12F-E622F68BEA92}" type="pres">
      <dgm:prSet presAssocID="{6B60D733-4E52-4216-8528-A45961998A7D}" presName="BalanceSpacing" presStyleCnt="0"/>
      <dgm:spPr/>
    </dgm:pt>
    <dgm:pt modelId="{48B098D3-0210-4314-B735-506E246F0142}" type="pres">
      <dgm:prSet presAssocID="{6B60D733-4E52-4216-8528-A45961998A7D}" presName="BalanceSpacing1" presStyleCnt="0"/>
      <dgm:spPr/>
    </dgm:pt>
    <dgm:pt modelId="{57C06181-1349-489A-8C08-42917C632BA7}" type="pres">
      <dgm:prSet presAssocID="{BB5571EC-08B5-4A60-BE82-0AA466C05DC7}" presName="Accent1Text" presStyleLbl="node1" presStyleIdx="1" presStyleCnt="8"/>
      <dgm:spPr/>
    </dgm:pt>
    <dgm:pt modelId="{350DF63F-AA35-40C7-9FF8-958596AB15AD}" type="pres">
      <dgm:prSet presAssocID="{BB5571EC-08B5-4A60-BE82-0AA466C05DC7}" presName="spaceBetweenRectangles" presStyleCnt="0"/>
      <dgm:spPr/>
    </dgm:pt>
    <dgm:pt modelId="{4B0576BD-AED9-4122-996C-A730131448A9}" type="pres">
      <dgm:prSet presAssocID="{143DFD51-96A3-4EE5-86BB-A3CD23B33C55}" presName="composite" presStyleCnt="0"/>
      <dgm:spPr/>
    </dgm:pt>
    <dgm:pt modelId="{20C55580-916E-4CCC-A9A9-4911B9791AAA}" type="pres">
      <dgm:prSet presAssocID="{143DFD51-96A3-4EE5-86BB-A3CD23B33C55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5480FF4C-B635-4D89-9711-15FF7F6D39EB}" type="pres">
      <dgm:prSet presAssocID="{143DFD51-96A3-4EE5-86BB-A3CD23B33C5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3078AB8-B437-4F3B-9C69-F99CB397D3B7}" type="pres">
      <dgm:prSet presAssocID="{143DFD51-96A3-4EE5-86BB-A3CD23B33C55}" presName="BalanceSpacing" presStyleCnt="0"/>
      <dgm:spPr/>
    </dgm:pt>
    <dgm:pt modelId="{2669C8A3-5849-4AF8-BDF6-73F68505DC57}" type="pres">
      <dgm:prSet presAssocID="{143DFD51-96A3-4EE5-86BB-A3CD23B33C55}" presName="BalanceSpacing1" presStyleCnt="0"/>
      <dgm:spPr/>
    </dgm:pt>
    <dgm:pt modelId="{C0DD3714-52C3-4A40-8061-4669282A8CBE}" type="pres">
      <dgm:prSet presAssocID="{E61B5B1A-6667-4B1D-847D-2D7110CBC837}" presName="Accent1Text" presStyleLbl="node1" presStyleIdx="3" presStyleCnt="8"/>
      <dgm:spPr/>
    </dgm:pt>
    <dgm:pt modelId="{22615407-F0F2-4061-84C0-27143738519D}" type="pres">
      <dgm:prSet presAssocID="{E61B5B1A-6667-4B1D-847D-2D7110CBC837}" presName="spaceBetweenRectangles" presStyleCnt="0"/>
      <dgm:spPr/>
    </dgm:pt>
    <dgm:pt modelId="{1483E3CD-60FF-4350-A86C-4750080F39EE}" type="pres">
      <dgm:prSet presAssocID="{3E818596-1FDE-41D9-BD2E-5252CFBC2543}" presName="composite" presStyleCnt="0"/>
      <dgm:spPr/>
    </dgm:pt>
    <dgm:pt modelId="{BB7FA21D-DEEB-4243-9BF1-94233AB3C154}" type="pres">
      <dgm:prSet presAssocID="{3E818596-1FDE-41D9-BD2E-5252CFBC2543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60C89EC7-A2AA-453B-8414-1D7BA3273725}" type="pres">
      <dgm:prSet presAssocID="{3E818596-1FDE-41D9-BD2E-5252CFBC254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877B959-B140-4AC6-A7D1-165451D28477}" type="pres">
      <dgm:prSet presAssocID="{3E818596-1FDE-41D9-BD2E-5252CFBC2543}" presName="BalanceSpacing" presStyleCnt="0"/>
      <dgm:spPr/>
    </dgm:pt>
    <dgm:pt modelId="{C3681DDE-1318-4461-9EBC-96472B7155C2}" type="pres">
      <dgm:prSet presAssocID="{3E818596-1FDE-41D9-BD2E-5252CFBC2543}" presName="BalanceSpacing1" presStyleCnt="0"/>
      <dgm:spPr/>
    </dgm:pt>
    <dgm:pt modelId="{5256CB12-2D59-458D-85A4-E7EBD2568B2A}" type="pres">
      <dgm:prSet presAssocID="{82880F20-C0EE-4B94-82C6-CD895FCE1DC7}" presName="Accent1Text" presStyleLbl="node1" presStyleIdx="5" presStyleCnt="8"/>
      <dgm:spPr/>
    </dgm:pt>
    <dgm:pt modelId="{F10553D7-2016-4E70-A981-4BF15619792F}" type="pres">
      <dgm:prSet presAssocID="{82880F20-C0EE-4B94-82C6-CD895FCE1DC7}" presName="spaceBetweenRectangles" presStyleCnt="0"/>
      <dgm:spPr/>
    </dgm:pt>
    <dgm:pt modelId="{FB17988C-FC4A-4BDF-AA67-E31763D3A51D}" type="pres">
      <dgm:prSet presAssocID="{16BAA1B2-E6B1-4E6D-8F19-01CD75C6E19E}" presName="composite" presStyleCnt="0"/>
      <dgm:spPr/>
    </dgm:pt>
    <dgm:pt modelId="{B83CC2A1-9BEF-4EC3-8668-B9689BBF2F08}" type="pres">
      <dgm:prSet presAssocID="{16BAA1B2-E6B1-4E6D-8F19-01CD75C6E19E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5AE89BBC-CB3B-4A12-AF3A-8F49CD3E3D07}" type="pres">
      <dgm:prSet presAssocID="{16BAA1B2-E6B1-4E6D-8F19-01CD75C6E19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92206E9-718B-4C5C-A229-410650C36475}" type="pres">
      <dgm:prSet presAssocID="{16BAA1B2-E6B1-4E6D-8F19-01CD75C6E19E}" presName="BalanceSpacing" presStyleCnt="0"/>
      <dgm:spPr/>
    </dgm:pt>
    <dgm:pt modelId="{6AF670A7-9DDB-4235-82F3-033FB72C8AFC}" type="pres">
      <dgm:prSet presAssocID="{16BAA1B2-E6B1-4E6D-8F19-01CD75C6E19E}" presName="BalanceSpacing1" presStyleCnt="0"/>
      <dgm:spPr/>
    </dgm:pt>
    <dgm:pt modelId="{682B0634-FBCF-4DA0-B7BC-9B2DBC0C85F2}" type="pres">
      <dgm:prSet presAssocID="{887A8152-4859-41E4-9820-EFD31C593EEA}" presName="Accent1Text" presStyleLbl="node1" presStyleIdx="7" presStyleCnt="8"/>
      <dgm:spPr/>
    </dgm:pt>
  </dgm:ptLst>
  <dgm:cxnLst>
    <dgm:cxn modelId="{1BA1A403-7C41-4833-A3AF-A0D399EA09E2}" type="presOf" srcId="{6B60D733-4E52-4216-8528-A45961998A7D}" destId="{69E832EC-FE44-4135-9A04-CB3B145D998E}" srcOrd="0" destOrd="0" presId="urn:microsoft.com/office/officeart/2008/layout/AlternatingHexagons"/>
    <dgm:cxn modelId="{3BEFE730-3E4B-419E-9A01-C2DF0E56CF98}" srcId="{8C9C6A97-2686-4F0D-BA04-43EC8686F12A}" destId="{16BAA1B2-E6B1-4E6D-8F19-01CD75C6E19E}" srcOrd="3" destOrd="0" parTransId="{2F00AAE6-EB42-4C9D-BC16-74306A35EF6B}" sibTransId="{887A8152-4859-41E4-9820-EFD31C593EEA}"/>
    <dgm:cxn modelId="{FE245B3D-C9C9-4395-A396-52B359F8C619}" type="presOf" srcId="{3E818596-1FDE-41D9-BD2E-5252CFBC2543}" destId="{BB7FA21D-DEEB-4243-9BF1-94233AB3C154}" srcOrd="0" destOrd="0" presId="urn:microsoft.com/office/officeart/2008/layout/AlternatingHexagons"/>
    <dgm:cxn modelId="{C9EF175B-CEBC-4776-93C0-6DAEFC249840}" type="presOf" srcId="{E61B5B1A-6667-4B1D-847D-2D7110CBC837}" destId="{C0DD3714-52C3-4A40-8061-4669282A8CBE}" srcOrd="0" destOrd="0" presId="urn:microsoft.com/office/officeart/2008/layout/AlternatingHexagons"/>
    <dgm:cxn modelId="{CC8FD35F-BEBB-4E3B-8B3A-63A3CF03DE84}" srcId="{8C9C6A97-2686-4F0D-BA04-43EC8686F12A}" destId="{143DFD51-96A3-4EE5-86BB-A3CD23B33C55}" srcOrd="1" destOrd="0" parTransId="{DAB33A35-B7AB-4003-930D-BCFFB1AC980C}" sibTransId="{E61B5B1A-6667-4B1D-847D-2D7110CBC837}"/>
    <dgm:cxn modelId="{11DE1D62-6924-4B56-B8AD-F6F57F3FBBD6}" srcId="{143DFD51-96A3-4EE5-86BB-A3CD23B33C55}" destId="{4C601735-05D4-437F-8F0A-110C21DEE990}" srcOrd="0" destOrd="0" parTransId="{CD3D81B6-A886-4342-BED1-CCB33383DECC}" sibTransId="{F8CEEBA9-9038-4979-9B70-3F2D1858AEF4}"/>
    <dgm:cxn modelId="{85021C48-88F0-4D75-BE0A-1111288E1E3B}" srcId="{16BAA1B2-E6B1-4E6D-8F19-01CD75C6E19E}" destId="{A7057629-96AE-4316-BBE1-059AC62DDF57}" srcOrd="0" destOrd="0" parTransId="{3EC1678C-B1D4-4416-A68C-69407F7B9085}" sibTransId="{F3ADAF17-BADF-4020-994B-285FCC17C1BF}"/>
    <dgm:cxn modelId="{ADA6C051-78EB-4A80-AAB3-D6EE6061F67F}" type="presOf" srcId="{A7EB72A9-ED07-4B06-B58A-4C8871B02EB4}" destId="{DC0F4FB3-4EFB-4CB4-9B83-237035CD33EC}" srcOrd="0" destOrd="0" presId="urn:microsoft.com/office/officeart/2008/layout/AlternatingHexagons"/>
    <dgm:cxn modelId="{FEBDA17D-871E-4DEE-A6D7-5E2EA2123EC8}" srcId="{8C9C6A97-2686-4F0D-BA04-43EC8686F12A}" destId="{3E818596-1FDE-41D9-BD2E-5252CFBC2543}" srcOrd="2" destOrd="0" parTransId="{1CDE06B9-FFCB-4D3B-81FD-F2CD1A66A25E}" sibTransId="{82880F20-C0EE-4B94-82C6-CD895FCE1DC7}"/>
    <dgm:cxn modelId="{399F337E-8F93-46B8-805A-E62BA1CAE4F4}" type="presOf" srcId="{887A8152-4859-41E4-9820-EFD31C593EEA}" destId="{682B0634-FBCF-4DA0-B7BC-9B2DBC0C85F2}" srcOrd="0" destOrd="0" presId="urn:microsoft.com/office/officeart/2008/layout/AlternatingHexagons"/>
    <dgm:cxn modelId="{A8925F9B-92EA-4BA2-BC02-5E4322686712}" srcId="{6B60D733-4E52-4216-8528-A45961998A7D}" destId="{A7EB72A9-ED07-4B06-B58A-4C8871B02EB4}" srcOrd="0" destOrd="0" parTransId="{56367158-0BA1-4235-B076-22A23D49D244}" sibTransId="{36FFBAD8-7A20-4940-94A8-AFE730286800}"/>
    <dgm:cxn modelId="{5DD61C9D-6C3F-4FD7-B0F6-57513C64053A}" srcId="{8C9C6A97-2686-4F0D-BA04-43EC8686F12A}" destId="{6B60D733-4E52-4216-8528-A45961998A7D}" srcOrd="0" destOrd="0" parTransId="{931018C9-A7E8-414B-B29D-6FF124261A61}" sibTransId="{BB5571EC-08B5-4A60-BE82-0AA466C05DC7}"/>
    <dgm:cxn modelId="{F450E1A2-3BC6-4D56-B7FA-EE48EE63CCC9}" type="presOf" srcId="{143DFD51-96A3-4EE5-86BB-A3CD23B33C55}" destId="{20C55580-916E-4CCC-A9A9-4911B9791AAA}" srcOrd="0" destOrd="0" presId="urn:microsoft.com/office/officeart/2008/layout/AlternatingHexagons"/>
    <dgm:cxn modelId="{3E69BFA6-7538-4368-8038-271FE05C8A3A}" type="presOf" srcId="{82880F20-C0EE-4B94-82C6-CD895FCE1DC7}" destId="{5256CB12-2D59-458D-85A4-E7EBD2568B2A}" srcOrd="0" destOrd="0" presId="urn:microsoft.com/office/officeart/2008/layout/AlternatingHexagons"/>
    <dgm:cxn modelId="{86483FA9-8374-45BE-97D2-D5D2053A26C8}" type="presOf" srcId="{16BAA1B2-E6B1-4E6D-8F19-01CD75C6E19E}" destId="{B83CC2A1-9BEF-4EC3-8668-B9689BBF2F08}" srcOrd="0" destOrd="0" presId="urn:microsoft.com/office/officeart/2008/layout/AlternatingHexagons"/>
    <dgm:cxn modelId="{8CD4AEC1-A4C8-41B1-AF88-F278233066A7}" type="presOf" srcId="{4C601735-05D4-437F-8F0A-110C21DEE990}" destId="{5480FF4C-B635-4D89-9711-15FF7F6D39EB}" srcOrd="0" destOrd="0" presId="urn:microsoft.com/office/officeart/2008/layout/AlternatingHexagons"/>
    <dgm:cxn modelId="{8763B3C3-74DB-4F8A-9AC6-9AD1E6097357}" type="presOf" srcId="{BB5571EC-08B5-4A60-BE82-0AA466C05DC7}" destId="{57C06181-1349-489A-8C08-42917C632BA7}" srcOrd="0" destOrd="0" presId="urn:microsoft.com/office/officeart/2008/layout/AlternatingHexagons"/>
    <dgm:cxn modelId="{8EC566CC-F848-4F65-8AAF-0BB2A78EB03E}" type="presOf" srcId="{A7057629-96AE-4316-BBE1-059AC62DDF57}" destId="{5AE89BBC-CB3B-4A12-AF3A-8F49CD3E3D07}" srcOrd="0" destOrd="0" presId="urn:microsoft.com/office/officeart/2008/layout/AlternatingHexagons"/>
    <dgm:cxn modelId="{82D174CD-6F7D-41DD-9A0D-F544CD9C7999}" type="presOf" srcId="{8C9C6A97-2686-4F0D-BA04-43EC8686F12A}" destId="{8F9D800D-8AAF-4254-A858-81130FC6D167}" srcOrd="0" destOrd="0" presId="urn:microsoft.com/office/officeart/2008/layout/AlternatingHexagons"/>
    <dgm:cxn modelId="{AD48B563-B7FE-4731-82A4-4A368843F8D2}" type="presParOf" srcId="{8F9D800D-8AAF-4254-A858-81130FC6D167}" destId="{E2504712-4480-4039-B256-BF8B3F4328AD}" srcOrd="0" destOrd="0" presId="urn:microsoft.com/office/officeart/2008/layout/AlternatingHexagons"/>
    <dgm:cxn modelId="{5A3F6EA1-3017-4BE7-B6E8-791FEAFD2B00}" type="presParOf" srcId="{E2504712-4480-4039-B256-BF8B3F4328AD}" destId="{69E832EC-FE44-4135-9A04-CB3B145D998E}" srcOrd="0" destOrd="0" presId="urn:microsoft.com/office/officeart/2008/layout/AlternatingHexagons"/>
    <dgm:cxn modelId="{9239113B-7255-41EF-AB08-A4785A4DF87F}" type="presParOf" srcId="{E2504712-4480-4039-B256-BF8B3F4328AD}" destId="{DC0F4FB3-4EFB-4CB4-9B83-237035CD33EC}" srcOrd="1" destOrd="0" presId="urn:microsoft.com/office/officeart/2008/layout/AlternatingHexagons"/>
    <dgm:cxn modelId="{F3C9CF7E-856A-40F9-AA96-680054B2F9A2}" type="presParOf" srcId="{E2504712-4480-4039-B256-BF8B3F4328AD}" destId="{F0F4AF23-51E8-4E6E-B12F-E622F68BEA92}" srcOrd="2" destOrd="0" presId="urn:microsoft.com/office/officeart/2008/layout/AlternatingHexagons"/>
    <dgm:cxn modelId="{0689C93C-C841-491B-A011-D7D5DDB4CDB0}" type="presParOf" srcId="{E2504712-4480-4039-B256-BF8B3F4328AD}" destId="{48B098D3-0210-4314-B735-506E246F0142}" srcOrd="3" destOrd="0" presId="urn:microsoft.com/office/officeart/2008/layout/AlternatingHexagons"/>
    <dgm:cxn modelId="{5B49F748-5787-4017-A341-0825FE70E646}" type="presParOf" srcId="{E2504712-4480-4039-B256-BF8B3F4328AD}" destId="{57C06181-1349-489A-8C08-42917C632BA7}" srcOrd="4" destOrd="0" presId="urn:microsoft.com/office/officeart/2008/layout/AlternatingHexagons"/>
    <dgm:cxn modelId="{4C164C36-D486-495F-B130-A432D75208BA}" type="presParOf" srcId="{8F9D800D-8AAF-4254-A858-81130FC6D167}" destId="{350DF63F-AA35-40C7-9FF8-958596AB15AD}" srcOrd="1" destOrd="0" presId="urn:microsoft.com/office/officeart/2008/layout/AlternatingHexagons"/>
    <dgm:cxn modelId="{BEFC8B96-2085-418A-83BF-7FF4F7C2E494}" type="presParOf" srcId="{8F9D800D-8AAF-4254-A858-81130FC6D167}" destId="{4B0576BD-AED9-4122-996C-A730131448A9}" srcOrd="2" destOrd="0" presId="urn:microsoft.com/office/officeart/2008/layout/AlternatingHexagons"/>
    <dgm:cxn modelId="{4A14BA37-27C5-4AD7-AAE3-7569CFB98078}" type="presParOf" srcId="{4B0576BD-AED9-4122-996C-A730131448A9}" destId="{20C55580-916E-4CCC-A9A9-4911B9791AAA}" srcOrd="0" destOrd="0" presId="urn:microsoft.com/office/officeart/2008/layout/AlternatingHexagons"/>
    <dgm:cxn modelId="{14AEE3C8-DB64-4B80-8BAA-D61BFF457E4A}" type="presParOf" srcId="{4B0576BD-AED9-4122-996C-A730131448A9}" destId="{5480FF4C-B635-4D89-9711-15FF7F6D39EB}" srcOrd="1" destOrd="0" presId="urn:microsoft.com/office/officeart/2008/layout/AlternatingHexagons"/>
    <dgm:cxn modelId="{3EDA306B-5C8C-47C8-B0D4-BAF82FA5E46F}" type="presParOf" srcId="{4B0576BD-AED9-4122-996C-A730131448A9}" destId="{E3078AB8-B437-4F3B-9C69-F99CB397D3B7}" srcOrd="2" destOrd="0" presId="urn:microsoft.com/office/officeart/2008/layout/AlternatingHexagons"/>
    <dgm:cxn modelId="{9C77A83C-5374-4B1C-BBDA-F1C7FE385B91}" type="presParOf" srcId="{4B0576BD-AED9-4122-996C-A730131448A9}" destId="{2669C8A3-5849-4AF8-BDF6-73F68505DC57}" srcOrd="3" destOrd="0" presId="urn:microsoft.com/office/officeart/2008/layout/AlternatingHexagons"/>
    <dgm:cxn modelId="{7C1526FC-74C6-46C0-A56C-1C7D498357E0}" type="presParOf" srcId="{4B0576BD-AED9-4122-996C-A730131448A9}" destId="{C0DD3714-52C3-4A40-8061-4669282A8CBE}" srcOrd="4" destOrd="0" presId="urn:microsoft.com/office/officeart/2008/layout/AlternatingHexagons"/>
    <dgm:cxn modelId="{F8EA26D8-B470-4847-8973-21277B197783}" type="presParOf" srcId="{8F9D800D-8AAF-4254-A858-81130FC6D167}" destId="{22615407-F0F2-4061-84C0-27143738519D}" srcOrd="3" destOrd="0" presId="urn:microsoft.com/office/officeart/2008/layout/AlternatingHexagons"/>
    <dgm:cxn modelId="{778580C4-5B64-4968-B130-C65E3761EBB6}" type="presParOf" srcId="{8F9D800D-8AAF-4254-A858-81130FC6D167}" destId="{1483E3CD-60FF-4350-A86C-4750080F39EE}" srcOrd="4" destOrd="0" presId="urn:microsoft.com/office/officeart/2008/layout/AlternatingHexagons"/>
    <dgm:cxn modelId="{2D4C6042-A075-466C-9050-6688C0BFE2E9}" type="presParOf" srcId="{1483E3CD-60FF-4350-A86C-4750080F39EE}" destId="{BB7FA21D-DEEB-4243-9BF1-94233AB3C154}" srcOrd="0" destOrd="0" presId="urn:microsoft.com/office/officeart/2008/layout/AlternatingHexagons"/>
    <dgm:cxn modelId="{3196519F-49A2-4C59-BCAF-A54D8BF9E489}" type="presParOf" srcId="{1483E3CD-60FF-4350-A86C-4750080F39EE}" destId="{60C89EC7-A2AA-453B-8414-1D7BA3273725}" srcOrd="1" destOrd="0" presId="urn:microsoft.com/office/officeart/2008/layout/AlternatingHexagons"/>
    <dgm:cxn modelId="{8C9C12CF-2D59-43E3-B631-286A1EC1B299}" type="presParOf" srcId="{1483E3CD-60FF-4350-A86C-4750080F39EE}" destId="{4877B959-B140-4AC6-A7D1-165451D28477}" srcOrd="2" destOrd="0" presId="urn:microsoft.com/office/officeart/2008/layout/AlternatingHexagons"/>
    <dgm:cxn modelId="{3DB3FB48-DBAA-4F8E-934A-75CD597706E1}" type="presParOf" srcId="{1483E3CD-60FF-4350-A86C-4750080F39EE}" destId="{C3681DDE-1318-4461-9EBC-96472B7155C2}" srcOrd="3" destOrd="0" presId="urn:microsoft.com/office/officeart/2008/layout/AlternatingHexagons"/>
    <dgm:cxn modelId="{BD2A63ED-B258-4B34-8B75-F70059F24F30}" type="presParOf" srcId="{1483E3CD-60FF-4350-A86C-4750080F39EE}" destId="{5256CB12-2D59-458D-85A4-E7EBD2568B2A}" srcOrd="4" destOrd="0" presId="urn:microsoft.com/office/officeart/2008/layout/AlternatingHexagons"/>
    <dgm:cxn modelId="{A1292C1D-A88C-4ED5-8D48-B052C010DC69}" type="presParOf" srcId="{8F9D800D-8AAF-4254-A858-81130FC6D167}" destId="{F10553D7-2016-4E70-A981-4BF15619792F}" srcOrd="5" destOrd="0" presId="urn:microsoft.com/office/officeart/2008/layout/AlternatingHexagons"/>
    <dgm:cxn modelId="{1F6DF130-4429-42FB-91AB-37089952C506}" type="presParOf" srcId="{8F9D800D-8AAF-4254-A858-81130FC6D167}" destId="{FB17988C-FC4A-4BDF-AA67-E31763D3A51D}" srcOrd="6" destOrd="0" presId="urn:microsoft.com/office/officeart/2008/layout/AlternatingHexagons"/>
    <dgm:cxn modelId="{DA208F87-56CB-4818-B53E-0B64BCEBCC8E}" type="presParOf" srcId="{FB17988C-FC4A-4BDF-AA67-E31763D3A51D}" destId="{B83CC2A1-9BEF-4EC3-8668-B9689BBF2F08}" srcOrd="0" destOrd="0" presId="urn:microsoft.com/office/officeart/2008/layout/AlternatingHexagons"/>
    <dgm:cxn modelId="{8FAA1CAA-BF02-4A97-8EB3-BB11EE1168EB}" type="presParOf" srcId="{FB17988C-FC4A-4BDF-AA67-E31763D3A51D}" destId="{5AE89BBC-CB3B-4A12-AF3A-8F49CD3E3D07}" srcOrd="1" destOrd="0" presId="urn:microsoft.com/office/officeart/2008/layout/AlternatingHexagons"/>
    <dgm:cxn modelId="{B170D00E-A84A-43A5-8DD0-0633738BC287}" type="presParOf" srcId="{FB17988C-FC4A-4BDF-AA67-E31763D3A51D}" destId="{392206E9-718B-4C5C-A229-410650C36475}" srcOrd="2" destOrd="0" presId="urn:microsoft.com/office/officeart/2008/layout/AlternatingHexagons"/>
    <dgm:cxn modelId="{573C4968-A7C3-4273-83F1-DD7BA66B4431}" type="presParOf" srcId="{FB17988C-FC4A-4BDF-AA67-E31763D3A51D}" destId="{6AF670A7-9DDB-4235-82F3-033FB72C8AFC}" srcOrd="3" destOrd="0" presId="urn:microsoft.com/office/officeart/2008/layout/AlternatingHexagons"/>
    <dgm:cxn modelId="{0557ED6F-36BF-49C5-A82D-EB652CA116F8}" type="presParOf" srcId="{FB17988C-FC4A-4BDF-AA67-E31763D3A51D}" destId="{682B0634-FBCF-4DA0-B7BC-9B2DBC0C85F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52063-BC47-4695-A423-6664C504D49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F5D6CF26-A274-4F8B-B390-D59ECCFC8FB8}">
      <dgm:prSet phldrT="[Text]"/>
      <dgm:spPr/>
      <dgm:t>
        <a:bodyPr/>
        <a:lstStyle/>
        <a:p>
          <a:r>
            <a:rPr lang="en-US" dirty="0"/>
            <a:t>Dectin-1, TLR2, TLR4</a:t>
          </a:r>
          <a:endParaRPr lang="en-ID" dirty="0"/>
        </a:p>
      </dgm:t>
    </dgm:pt>
    <dgm:pt modelId="{1293A279-C675-4EB1-B508-E6C02BD0DD25}" type="parTrans" cxnId="{92ABE3B0-F21C-42F3-A50E-6EE3504D57B9}">
      <dgm:prSet/>
      <dgm:spPr/>
      <dgm:t>
        <a:bodyPr/>
        <a:lstStyle/>
        <a:p>
          <a:endParaRPr lang="en-ID"/>
        </a:p>
      </dgm:t>
    </dgm:pt>
    <dgm:pt modelId="{EE58A22F-FA23-4922-917F-2E00DAD8650B}" type="sibTrans" cxnId="{92ABE3B0-F21C-42F3-A50E-6EE3504D57B9}">
      <dgm:prSet/>
      <dgm:spPr/>
      <dgm:t>
        <a:bodyPr/>
        <a:lstStyle/>
        <a:p>
          <a:endParaRPr lang="en-ID"/>
        </a:p>
      </dgm:t>
    </dgm:pt>
    <dgm:pt modelId="{255D13A5-DBB1-41C0-AF0A-0276C1931D72}">
      <dgm:prSet phldrT="[Text]"/>
      <dgm:spPr/>
      <dgm:t>
        <a:bodyPr/>
        <a:lstStyle/>
        <a:p>
          <a:r>
            <a:rPr lang="en-US" dirty="0" err="1"/>
            <a:t>Pembentukan</a:t>
          </a:r>
          <a:r>
            <a:rPr lang="en-US" dirty="0"/>
            <a:t> </a:t>
          </a:r>
          <a:r>
            <a:rPr lang="en-US" dirty="0" err="1"/>
            <a:t>sitokin</a:t>
          </a:r>
          <a:endParaRPr lang="en-ID" dirty="0"/>
        </a:p>
      </dgm:t>
    </dgm:pt>
    <dgm:pt modelId="{74F2C44A-4CB0-43BD-85B0-A0EBBACB99E8}" type="parTrans" cxnId="{EF2B349B-01D8-4135-815D-1A5965E4583E}">
      <dgm:prSet/>
      <dgm:spPr/>
      <dgm:t>
        <a:bodyPr/>
        <a:lstStyle/>
        <a:p>
          <a:endParaRPr lang="en-ID"/>
        </a:p>
      </dgm:t>
    </dgm:pt>
    <dgm:pt modelId="{D2A8464F-A732-4F4F-BBDE-7CE303556911}" type="sibTrans" cxnId="{EF2B349B-01D8-4135-815D-1A5965E4583E}">
      <dgm:prSet/>
      <dgm:spPr/>
      <dgm:t>
        <a:bodyPr/>
        <a:lstStyle/>
        <a:p>
          <a:endParaRPr lang="en-ID"/>
        </a:p>
      </dgm:t>
    </dgm:pt>
    <dgm:pt modelId="{5BCB6E15-3846-48A8-B927-D347B91E69CF}">
      <dgm:prSet phldrT="[Text]"/>
      <dgm:spPr/>
      <dgm:t>
        <a:bodyPr/>
        <a:lstStyle/>
        <a:p>
          <a:r>
            <a:rPr lang="en-US" dirty="0"/>
            <a:t>SP-A &amp; SP-D</a:t>
          </a:r>
          <a:endParaRPr lang="en-ID" dirty="0"/>
        </a:p>
      </dgm:t>
    </dgm:pt>
    <dgm:pt modelId="{A205BB20-A9AC-4FC1-9800-DD2B83425021}" type="parTrans" cxnId="{C8F14C39-F9A4-41F1-91EA-37D93A1682E9}">
      <dgm:prSet/>
      <dgm:spPr/>
      <dgm:t>
        <a:bodyPr/>
        <a:lstStyle/>
        <a:p>
          <a:endParaRPr lang="en-ID"/>
        </a:p>
      </dgm:t>
    </dgm:pt>
    <dgm:pt modelId="{7EB8A81F-2C7B-4DEC-81AE-7A22834AE61E}" type="sibTrans" cxnId="{C8F14C39-F9A4-41F1-91EA-37D93A1682E9}">
      <dgm:prSet/>
      <dgm:spPr/>
      <dgm:t>
        <a:bodyPr/>
        <a:lstStyle/>
        <a:p>
          <a:endParaRPr lang="en-ID"/>
        </a:p>
      </dgm:t>
    </dgm:pt>
    <dgm:pt modelId="{BEC63B94-A627-43FF-AF84-83CDDBF39FCD}">
      <dgm:prSet phldrT="[Text]"/>
      <dgm:spPr/>
      <dgm:t>
        <a:bodyPr/>
        <a:lstStyle/>
        <a:p>
          <a:r>
            <a:rPr lang="en-US" dirty="0" err="1"/>
            <a:t>Kemotaksis</a:t>
          </a:r>
          <a:r>
            <a:rPr lang="en-US" dirty="0"/>
            <a:t>, </a:t>
          </a:r>
          <a:r>
            <a:rPr lang="en-US" dirty="0" err="1"/>
            <a:t>fagositosis</a:t>
          </a:r>
          <a:r>
            <a:rPr lang="en-US" dirty="0"/>
            <a:t>, oxidative killing &amp; </a:t>
          </a:r>
          <a:r>
            <a:rPr lang="en-US" dirty="0" err="1"/>
            <a:t>aglutinasi</a:t>
          </a:r>
          <a:r>
            <a:rPr lang="en-US" dirty="0"/>
            <a:t> </a:t>
          </a:r>
          <a:r>
            <a:rPr lang="en-US" dirty="0" err="1"/>
            <a:t>konidia</a:t>
          </a:r>
          <a:endParaRPr lang="en-ID" dirty="0"/>
        </a:p>
      </dgm:t>
    </dgm:pt>
    <dgm:pt modelId="{10CEECBC-FCAF-4802-BD15-145DF596A21E}" type="parTrans" cxnId="{9EAEDAE8-CC04-4C44-81F6-F6D38D822096}">
      <dgm:prSet/>
      <dgm:spPr/>
      <dgm:t>
        <a:bodyPr/>
        <a:lstStyle/>
        <a:p>
          <a:endParaRPr lang="en-ID"/>
        </a:p>
      </dgm:t>
    </dgm:pt>
    <dgm:pt modelId="{2518FEFC-D9B6-41D1-88A1-86199FDDD490}" type="sibTrans" cxnId="{9EAEDAE8-CC04-4C44-81F6-F6D38D822096}">
      <dgm:prSet/>
      <dgm:spPr/>
      <dgm:t>
        <a:bodyPr/>
        <a:lstStyle/>
        <a:p>
          <a:endParaRPr lang="en-ID"/>
        </a:p>
      </dgm:t>
    </dgm:pt>
    <dgm:pt modelId="{3805405D-FC0C-4B41-AE33-32E7BF7A2B9D}">
      <dgm:prSet phldrT="[Text]"/>
      <dgm:spPr/>
      <dgm:t>
        <a:bodyPr/>
        <a:lstStyle/>
        <a:p>
          <a:r>
            <a:rPr lang="en-US" dirty="0" err="1"/>
            <a:t>lainnya</a:t>
          </a:r>
          <a:endParaRPr lang="en-ID" dirty="0"/>
        </a:p>
      </dgm:t>
    </dgm:pt>
    <dgm:pt modelId="{F78DDACE-EEFD-484B-9EE8-DF851751DCEA}" type="parTrans" cxnId="{ACFCB42F-71C6-4D38-83F3-028F02D1DF00}">
      <dgm:prSet/>
      <dgm:spPr/>
      <dgm:t>
        <a:bodyPr/>
        <a:lstStyle/>
        <a:p>
          <a:endParaRPr lang="en-ID"/>
        </a:p>
      </dgm:t>
    </dgm:pt>
    <dgm:pt modelId="{C06621AB-6C36-40D4-935A-E6697F49D478}" type="sibTrans" cxnId="{ACFCB42F-71C6-4D38-83F3-028F02D1DF00}">
      <dgm:prSet/>
      <dgm:spPr/>
      <dgm:t>
        <a:bodyPr/>
        <a:lstStyle/>
        <a:p>
          <a:endParaRPr lang="en-ID"/>
        </a:p>
      </dgm:t>
    </dgm:pt>
    <dgm:pt modelId="{9B49D103-6BBF-4F5C-8BB2-383BCD5473E5}">
      <dgm:prSet phldrT="[Text]"/>
      <dgm:spPr/>
      <dgm:t>
        <a:bodyPr/>
        <a:lstStyle/>
        <a:p>
          <a:r>
            <a:rPr lang="en-US" dirty="0" err="1"/>
            <a:t>Sekresi</a:t>
          </a:r>
          <a:r>
            <a:rPr lang="en-US" dirty="0"/>
            <a:t> </a:t>
          </a:r>
          <a:r>
            <a:rPr lang="en-US" dirty="0" err="1"/>
            <a:t>kemokin</a:t>
          </a:r>
          <a:r>
            <a:rPr lang="en-US" dirty="0"/>
            <a:t>, protein </a:t>
          </a:r>
          <a:r>
            <a:rPr lang="en-US" dirty="0" err="1"/>
            <a:t>antimikroba</a:t>
          </a:r>
          <a:r>
            <a:rPr lang="en-US" dirty="0"/>
            <a:t>, &amp; </a:t>
          </a:r>
          <a:r>
            <a:rPr lang="en-US" dirty="0" err="1"/>
            <a:t>macrophag</a:t>
          </a:r>
          <a:r>
            <a:rPr lang="en-US" dirty="0"/>
            <a:t> inflammatory protein (MIP-1 &amp; MIP-2)</a:t>
          </a:r>
          <a:endParaRPr lang="en-ID" dirty="0"/>
        </a:p>
      </dgm:t>
    </dgm:pt>
    <dgm:pt modelId="{10EBA284-8F23-4A5A-A17E-94B6B7B4C920}" type="parTrans" cxnId="{EA7BB5D2-193F-4CAD-BEA7-BACFFD6525C8}">
      <dgm:prSet/>
      <dgm:spPr/>
      <dgm:t>
        <a:bodyPr/>
        <a:lstStyle/>
        <a:p>
          <a:endParaRPr lang="en-ID"/>
        </a:p>
      </dgm:t>
    </dgm:pt>
    <dgm:pt modelId="{923EEA57-ED41-4B51-8EAB-88538B1D3166}" type="sibTrans" cxnId="{EA7BB5D2-193F-4CAD-BEA7-BACFFD6525C8}">
      <dgm:prSet/>
      <dgm:spPr/>
      <dgm:t>
        <a:bodyPr/>
        <a:lstStyle/>
        <a:p>
          <a:endParaRPr lang="en-ID"/>
        </a:p>
      </dgm:t>
    </dgm:pt>
    <dgm:pt modelId="{8E453017-363D-413E-AE4D-76E9BDCA3728}" type="pres">
      <dgm:prSet presAssocID="{AC352063-BC47-4695-A423-6664C504D493}" presName="Name0" presStyleCnt="0">
        <dgm:presLayoutVars>
          <dgm:dir/>
          <dgm:animLvl val="lvl"/>
          <dgm:resizeHandles val="exact"/>
        </dgm:presLayoutVars>
      </dgm:prSet>
      <dgm:spPr/>
    </dgm:pt>
    <dgm:pt modelId="{2E7CDA4C-A275-4473-B037-56371E4FEAB6}" type="pres">
      <dgm:prSet presAssocID="{F5D6CF26-A274-4F8B-B390-D59ECCFC8FB8}" presName="linNode" presStyleCnt="0"/>
      <dgm:spPr/>
    </dgm:pt>
    <dgm:pt modelId="{AF6D8640-21A8-4CFE-9585-291C43144FB0}" type="pres">
      <dgm:prSet presAssocID="{F5D6CF26-A274-4F8B-B390-D59ECCFC8FB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0CD7423-E654-4CB6-8782-9CE7C23C46D1}" type="pres">
      <dgm:prSet presAssocID="{F5D6CF26-A274-4F8B-B390-D59ECCFC8FB8}" presName="descendantText" presStyleLbl="alignAccFollowNode1" presStyleIdx="0" presStyleCnt="3">
        <dgm:presLayoutVars>
          <dgm:bulletEnabled val="1"/>
        </dgm:presLayoutVars>
      </dgm:prSet>
      <dgm:spPr/>
    </dgm:pt>
    <dgm:pt modelId="{A500F24D-AC83-4F0A-A7CB-6AEE61DD22D1}" type="pres">
      <dgm:prSet presAssocID="{EE58A22F-FA23-4922-917F-2E00DAD8650B}" presName="sp" presStyleCnt="0"/>
      <dgm:spPr/>
    </dgm:pt>
    <dgm:pt modelId="{A641AB99-A35F-4D02-A110-E7E3E8586373}" type="pres">
      <dgm:prSet presAssocID="{5BCB6E15-3846-48A8-B927-D347B91E69CF}" presName="linNode" presStyleCnt="0"/>
      <dgm:spPr/>
    </dgm:pt>
    <dgm:pt modelId="{0F5DBD52-79C5-4FE9-BBFB-1718FB5D787D}" type="pres">
      <dgm:prSet presAssocID="{5BCB6E15-3846-48A8-B927-D347B91E69C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C9B65D4-52F3-4554-821D-9D44F296F6E8}" type="pres">
      <dgm:prSet presAssocID="{5BCB6E15-3846-48A8-B927-D347B91E69CF}" presName="descendantText" presStyleLbl="alignAccFollowNode1" presStyleIdx="1" presStyleCnt="3">
        <dgm:presLayoutVars>
          <dgm:bulletEnabled val="1"/>
        </dgm:presLayoutVars>
      </dgm:prSet>
      <dgm:spPr/>
    </dgm:pt>
    <dgm:pt modelId="{CB079A65-66F1-458A-A3E7-0C83CBDB6C45}" type="pres">
      <dgm:prSet presAssocID="{7EB8A81F-2C7B-4DEC-81AE-7A22834AE61E}" presName="sp" presStyleCnt="0"/>
      <dgm:spPr/>
    </dgm:pt>
    <dgm:pt modelId="{7E1F7740-F4BD-46CF-8306-9C66E8BC9401}" type="pres">
      <dgm:prSet presAssocID="{3805405D-FC0C-4B41-AE33-32E7BF7A2B9D}" presName="linNode" presStyleCnt="0"/>
      <dgm:spPr/>
    </dgm:pt>
    <dgm:pt modelId="{561E7FF7-13CD-47B9-B282-21D69519A890}" type="pres">
      <dgm:prSet presAssocID="{3805405D-FC0C-4B41-AE33-32E7BF7A2B9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1327F16-56DE-4870-9532-ECC24F404871}" type="pres">
      <dgm:prSet presAssocID="{3805405D-FC0C-4B41-AE33-32E7BF7A2B9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CFCB42F-71C6-4D38-83F3-028F02D1DF00}" srcId="{AC352063-BC47-4695-A423-6664C504D493}" destId="{3805405D-FC0C-4B41-AE33-32E7BF7A2B9D}" srcOrd="2" destOrd="0" parTransId="{F78DDACE-EEFD-484B-9EE8-DF851751DCEA}" sibTransId="{C06621AB-6C36-40D4-935A-E6697F49D478}"/>
    <dgm:cxn modelId="{7A149131-6A01-48E6-800E-52C1ED9E40F6}" type="presOf" srcId="{AC352063-BC47-4695-A423-6664C504D493}" destId="{8E453017-363D-413E-AE4D-76E9BDCA3728}" srcOrd="0" destOrd="0" presId="urn:microsoft.com/office/officeart/2005/8/layout/vList5"/>
    <dgm:cxn modelId="{A9AFC435-FB90-4692-BCB6-55C23120CF4C}" type="presOf" srcId="{9B49D103-6BBF-4F5C-8BB2-383BCD5473E5}" destId="{81327F16-56DE-4870-9532-ECC24F404871}" srcOrd="0" destOrd="0" presId="urn:microsoft.com/office/officeart/2005/8/layout/vList5"/>
    <dgm:cxn modelId="{C8F14C39-F9A4-41F1-91EA-37D93A1682E9}" srcId="{AC352063-BC47-4695-A423-6664C504D493}" destId="{5BCB6E15-3846-48A8-B927-D347B91E69CF}" srcOrd="1" destOrd="0" parTransId="{A205BB20-A9AC-4FC1-9800-DD2B83425021}" sibTransId="{7EB8A81F-2C7B-4DEC-81AE-7A22834AE61E}"/>
    <dgm:cxn modelId="{AB3B7266-6195-4D56-96C3-F64C1609100D}" type="presOf" srcId="{F5D6CF26-A274-4F8B-B390-D59ECCFC8FB8}" destId="{AF6D8640-21A8-4CFE-9585-291C43144FB0}" srcOrd="0" destOrd="0" presId="urn:microsoft.com/office/officeart/2005/8/layout/vList5"/>
    <dgm:cxn modelId="{EFEF5871-26A6-4D9B-B630-5E4416E3B703}" type="presOf" srcId="{BEC63B94-A627-43FF-AF84-83CDDBF39FCD}" destId="{6C9B65D4-52F3-4554-821D-9D44F296F6E8}" srcOrd="0" destOrd="0" presId="urn:microsoft.com/office/officeart/2005/8/layout/vList5"/>
    <dgm:cxn modelId="{ABE7BF7E-4F39-4AE3-B57B-C5FD3B5E6368}" type="presOf" srcId="{3805405D-FC0C-4B41-AE33-32E7BF7A2B9D}" destId="{561E7FF7-13CD-47B9-B282-21D69519A890}" srcOrd="0" destOrd="0" presId="urn:microsoft.com/office/officeart/2005/8/layout/vList5"/>
    <dgm:cxn modelId="{EF2B349B-01D8-4135-815D-1A5965E4583E}" srcId="{F5D6CF26-A274-4F8B-B390-D59ECCFC8FB8}" destId="{255D13A5-DBB1-41C0-AF0A-0276C1931D72}" srcOrd="0" destOrd="0" parTransId="{74F2C44A-4CB0-43BD-85B0-A0EBBACB99E8}" sibTransId="{D2A8464F-A732-4F4F-BBDE-7CE303556911}"/>
    <dgm:cxn modelId="{92ABE3B0-F21C-42F3-A50E-6EE3504D57B9}" srcId="{AC352063-BC47-4695-A423-6664C504D493}" destId="{F5D6CF26-A274-4F8B-B390-D59ECCFC8FB8}" srcOrd="0" destOrd="0" parTransId="{1293A279-C675-4EB1-B508-E6C02BD0DD25}" sibTransId="{EE58A22F-FA23-4922-917F-2E00DAD8650B}"/>
    <dgm:cxn modelId="{0ED38CC7-9A11-4B1A-9FF8-EAE1F92559D7}" type="presOf" srcId="{5BCB6E15-3846-48A8-B927-D347B91E69CF}" destId="{0F5DBD52-79C5-4FE9-BBFB-1718FB5D787D}" srcOrd="0" destOrd="0" presId="urn:microsoft.com/office/officeart/2005/8/layout/vList5"/>
    <dgm:cxn modelId="{EA7BB5D2-193F-4CAD-BEA7-BACFFD6525C8}" srcId="{3805405D-FC0C-4B41-AE33-32E7BF7A2B9D}" destId="{9B49D103-6BBF-4F5C-8BB2-383BCD5473E5}" srcOrd="0" destOrd="0" parTransId="{10EBA284-8F23-4A5A-A17E-94B6B7B4C920}" sibTransId="{923EEA57-ED41-4B51-8EAB-88538B1D3166}"/>
    <dgm:cxn modelId="{2453F8D7-383D-424E-93D8-FC046B3A62F1}" type="presOf" srcId="{255D13A5-DBB1-41C0-AF0A-0276C1931D72}" destId="{D0CD7423-E654-4CB6-8782-9CE7C23C46D1}" srcOrd="0" destOrd="0" presId="urn:microsoft.com/office/officeart/2005/8/layout/vList5"/>
    <dgm:cxn modelId="{9EAEDAE8-CC04-4C44-81F6-F6D38D822096}" srcId="{5BCB6E15-3846-48A8-B927-D347B91E69CF}" destId="{BEC63B94-A627-43FF-AF84-83CDDBF39FCD}" srcOrd="0" destOrd="0" parTransId="{10CEECBC-FCAF-4802-BD15-145DF596A21E}" sibTransId="{2518FEFC-D9B6-41D1-88A1-86199FDDD490}"/>
    <dgm:cxn modelId="{72620CC8-B5B3-426F-9DC1-81B51A692BB5}" type="presParOf" srcId="{8E453017-363D-413E-AE4D-76E9BDCA3728}" destId="{2E7CDA4C-A275-4473-B037-56371E4FEAB6}" srcOrd="0" destOrd="0" presId="urn:microsoft.com/office/officeart/2005/8/layout/vList5"/>
    <dgm:cxn modelId="{31D32E88-C1FD-4F45-87A6-2823A73DDCC6}" type="presParOf" srcId="{2E7CDA4C-A275-4473-B037-56371E4FEAB6}" destId="{AF6D8640-21A8-4CFE-9585-291C43144FB0}" srcOrd="0" destOrd="0" presId="urn:microsoft.com/office/officeart/2005/8/layout/vList5"/>
    <dgm:cxn modelId="{97266F14-2327-4459-837B-8FD6399DC2E4}" type="presParOf" srcId="{2E7CDA4C-A275-4473-B037-56371E4FEAB6}" destId="{D0CD7423-E654-4CB6-8782-9CE7C23C46D1}" srcOrd="1" destOrd="0" presId="urn:microsoft.com/office/officeart/2005/8/layout/vList5"/>
    <dgm:cxn modelId="{C2657FF7-75B9-4961-9491-F9BDC4760A15}" type="presParOf" srcId="{8E453017-363D-413E-AE4D-76E9BDCA3728}" destId="{A500F24D-AC83-4F0A-A7CB-6AEE61DD22D1}" srcOrd="1" destOrd="0" presId="urn:microsoft.com/office/officeart/2005/8/layout/vList5"/>
    <dgm:cxn modelId="{A983D27E-9709-481A-8EA5-DFD07CEAC16E}" type="presParOf" srcId="{8E453017-363D-413E-AE4D-76E9BDCA3728}" destId="{A641AB99-A35F-4D02-A110-E7E3E8586373}" srcOrd="2" destOrd="0" presId="urn:microsoft.com/office/officeart/2005/8/layout/vList5"/>
    <dgm:cxn modelId="{0A0CF0F9-90B7-4454-8C6C-C2FB66C86E44}" type="presParOf" srcId="{A641AB99-A35F-4D02-A110-E7E3E8586373}" destId="{0F5DBD52-79C5-4FE9-BBFB-1718FB5D787D}" srcOrd="0" destOrd="0" presId="urn:microsoft.com/office/officeart/2005/8/layout/vList5"/>
    <dgm:cxn modelId="{313CE821-346B-40EE-8B43-6A3D154C061E}" type="presParOf" srcId="{A641AB99-A35F-4D02-A110-E7E3E8586373}" destId="{6C9B65D4-52F3-4554-821D-9D44F296F6E8}" srcOrd="1" destOrd="0" presId="urn:microsoft.com/office/officeart/2005/8/layout/vList5"/>
    <dgm:cxn modelId="{46152EA8-840D-4FC9-820A-3F3FA65AE116}" type="presParOf" srcId="{8E453017-363D-413E-AE4D-76E9BDCA3728}" destId="{CB079A65-66F1-458A-A3E7-0C83CBDB6C45}" srcOrd="3" destOrd="0" presId="urn:microsoft.com/office/officeart/2005/8/layout/vList5"/>
    <dgm:cxn modelId="{EB31F913-3202-4DED-879F-2FD2F1FC99F5}" type="presParOf" srcId="{8E453017-363D-413E-AE4D-76E9BDCA3728}" destId="{7E1F7740-F4BD-46CF-8306-9C66E8BC9401}" srcOrd="4" destOrd="0" presId="urn:microsoft.com/office/officeart/2005/8/layout/vList5"/>
    <dgm:cxn modelId="{458B535D-D26A-42A0-A9E4-7B4F44A212A2}" type="presParOf" srcId="{7E1F7740-F4BD-46CF-8306-9C66E8BC9401}" destId="{561E7FF7-13CD-47B9-B282-21D69519A890}" srcOrd="0" destOrd="0" presId="urn:microsoft.com/office/officeart/2005/8/layout/vList5"/>
    <dgm:cxn modelId="{BC7D2FDE-6E4F-4C55-891B-AE5CA9DD18BE}" type="presParOf" srcId="{7E1F7740-F4BD-46CF-8306-9C66E8BC9401}" destId="{81327F16-56DE-4870-9532-ECC24F4048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352063-BC47-4695-A423-6664C504D49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F5D6CF26-A274-4F8B-B390-D59ECCFC8FB8}">
      <dgm:prSet phldrT="[Text]"/>
      <dgm:spPr/>
      <dgm:t>
        <a:bodyPr/>
        <a:lstStyle/>
        <a:p>
          <a:r>
            <a:rPr lang="en-US" dirty="0"/>
            <a:t>TLR2</a:t>
          </a:r>
          <a:endParaRPr lang="en-ID" dirty="0"/>
        </a:p>
      </dgm:t>
    </dgm:pt>
    <dgm:pt modelId="{1293A279-C675-4EB1-B508-E6C02BD0DD25}" type="parTrans" cxnId="{92ABE3B0-F21C-42F3-A50E-6EE3504D57B9}">
      <dgm:prSet/>
      <dgm:spPr/>
      <dgm:t>
        <a:bodyPr/>
        <a:lstStyle/>
        <a:p>
          <a:endParaRPr lang="en-ID"/>
        </a:p>
      </dgm:t>
    </dgm:pt>
    <dgm:pt modelId="{EE58A22F-FA23-4922-917F-2E00DAD8650B}" type="sibTrans" cxnId="{92ABE3B0-F21C-42F3-A50E-6EE3504D57B9}">
      <dgm:prSet/>
      <dgm:spPr/>
      <dgm:t>
        <a:bodyPr/>
        <a:lstStyle/>
        <a:p>
          <a:endParaRPr lang="en-ID"/>
        </a:p>
      </dgm:t>
    </dgm:pt>
    <dgm:pt modelId="{255D13A5-DBB1-41C0-AF0A-0276C1931D72}">
      <dgm:prSet phldrT="[Text]"/>
      <dgm:spPr/>
      <dgm:t>
        <a:bodyPr/>
        <a:lstStyle/>
        <a:p>
          <a:r>
            <a:rPr lang="en-US" dirty="0" err="1"/>
            <a:t>Induksi</a:t>
          </a:r>
          <a:r>
            <a:rPr lang="en-US" dirty="0"/>
            <a:t> </a:t>
          </a:r>
          <a:r>
            <a:rPr lang="en-US" dirty="0" err="1"/>
            <a:t>respon</a:t>
          </a:r>
          <a:r>
            <a:rPr lang="en-US" dirty="0"/>
            <a:t> </a:t>
          </a:r>
          <a:r>
            <a:rPr lang="en-US" dirty="0" err="1"/>
            <a:t>imun</a:t>
          </a:r>
          <a:r>
            <a:rPr lang="en-US" dirty="0"/>
            <a:t> humoral </a:t>
          </a:r>
          <a:r>
            <a:rPr lang="en-US" dirty="0">
              <a:sym typeface="Wingdings" panose="05000000000000000000" pitchFamily="2" charset="2"/>
            </a:rPr>
            <a:t> Th2 </a:t>
          </a:r>
          <a:r>
            <a:rPr lang="en-US" dirty="0" err="1">
              <a:sym typeface="Wingdings" panose="05000000000000000000" pitchFamily="2" charset="2"/>
            </a:rPr>
            <a:t>aktivasi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sel</a:t>
          </a:r>
          <a:r>
            <a:rPr lang="en-US" dirty="0">
              <a:sym typeface="Wingdings" panose="05000000000000000000" pitchFamily="2" charset="2"/>
            </a:rPr>
            <a:t> plasma  </a:t>
          </a:r>
          <a:r>
            <a:rPr lang="en-US" dirty="0" err="1">
              <a:sym typeface="Wingdings" panose="05000000000000000000" pitchFamily="2" charset="2"/>
            </a:rPr>
            <a:t>sekresi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antibodi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IgE</a:t>
          </a:r>
          <a:r>
            <a:rPr lang="en-US" dirty="0">
              <a:sym typeface="Wingdings" panose="05000000000000000000" pitchFamily="2" charset="2"/>
            </a:rPr>
            <a:t>  </a:t>
          </a:r>
          <a:r>
            <a:rPr lang="en-US" dirty="0" err="1">
              <a:sym typeface="Wingdings" panose="05000000000000000000" pitchFamily="2" charset="2"/>
            </a:rPr>
            <a:t>reaksi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Hipersensitivitas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tipe</a:t>
          </a:r>
          <a:r>
            <a:rPr lang="en-US" dirty="0">
              <a:sym typeface="Wingdings" panose="05000000000000000000" pitchFamily="2" charset="2"/>
            </a:rPr>
            <a:t> 1 </a:t>
          </a:r>
          <a:r>
            <a:rPr lang="en-US" dirty="0" err="1">
              <a:sym typeface="Wingdings" panose="05000000000000000000" pitchFamily="2" charset="2"/>
            </a:rPr>
            <a:t>kerusakan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jaringan</a:t>
          </a:r>
          <a:endParaRPr lang="en-ID" dirty="0"/>
        </a:p>
      </dgm:t>
    </dgm:pt>
    <dgm:pt modelId="{74F2C44A-4CB0-43BD-85B0-A0EBBACB99E8}" type="parTrans" cxnId="{EF2B349B-01D8-4135-815D-1A5965E4583E}">
      <dgm:prSet/>
      <dgm:spPr/>
      <dgm:t>
        <a:bodyPr/>
        <a:lstStyle/>
        <a:p>
          <a:endParaRPr lang="en-ID"/>
        </a:p>
      </dgm:t>
    </dgm:pt>
    <dgm:pt modelId="{D2A8464F-A732-4F4F-BBDE-7CE303556911}" type="sibTrans" cxnId="{EF2B349B-01D8-4135-815D-1A5965E4583E}">
      <dgm:prSet/>
      <dgm:spPr/>
      <dgm:t>
        <a:bodyPr/>
        <a:lstStyle/>
        <a:p>
          <a:endParaRPr lang="en-ID"/>
        </a:p>
      </dgm:t>
    </dgm:pt>
    <dgm:pt modelId="{5BCB6E15-3846-48A8-B927-D347B91E69CF}">
      <dgm:prSet phldrT="[Text]"/>
      <dgm:spPr/>
      <dgm:t>
        <a:bodyPr/>
        <a:lstStyle/>
        <a:p>
          <a:r>
            <a:rPr lang="en-US" dirty="0"/>
            <a:t>TLR4</a:t>
          </a:r>
          <a:endParaRPr lang="en-ID" dirty="0"/>
        </a:p>
      </dgm:t>
    </dgm:pt>
    <dgm:pt modelId="{A205BB20-A9AC-4FC1-9800-DD2B83425021}" type="parTrans" cxnId="{C8F14C39-F9A4-41F1-91EA-37D93A1682E9}">
      <dgm:prSet/>
      <dgm:spPr/>
      <dgm:t>
        <a:bodyPr/>
        <a:lstStyle/>
        <a:p>
          <a:endParaRPr lang="en-ID"/>
        </a:p>
      </dgm:t>
    </dgm:pt>
    <dgm:pt modelId="{7EB8A81F-2C7B-4DEC-81AE-7A22834AE61E}" type="sibTrans" cxnId="{C8F14C39-F9A4-41F1-91EA-37D93A1682E9}">
      <dgm:prSet/>
      <dgm:spPr/>
      <dgm:t>
        <a:bodyPr/>
        <a:lstStyle/>
        <a:p>
          <a:endParaRPr lang="en-ID"/>
        </a:p>
      </dgm:t>
    </dgm:pt>
    <dgm:pt modelId="{BEC63B94-A627-43FF-AF84-83CDDBF39FCD}">
      <dgm:prSet phldrT="[Text]"/>
      <dgm:spPr/>
      <dgm:t>
        <a:bodyPr/>
        <a:lstStyle/>
        <a:p>
          <a:r>
            <a:rPr lang="en-US" dirty="0" err="1"/>
            <a:t>Induksi</a:t>
          </a:r>
          <a:r>
            <a:rPr lang="en-US" dirty="0"/>
            <a:t> </a:t>
          </a:r>
          <a:r>
            <a:rPr lang="en-US" dirty="0" err="1"/>
            <a:t>respon</a:t>
          </a:r>
          <a:r>
            <a:rPr lang="en-US" dirty="0"/>
            <a:t> </a:t>
          </a:r>
          <a:r>
            <a:rPr lang="en-US" dirty="0" err="1"/>
            <a:t>imun</a:t>
          </a:r>
          <a:r>
            <a:rPr lang="en-US" dirty="0"/>
            <a:t> </a:t>
          </a:r>
          <a:r>
            <a:rPr lang="en-US" dirty="0" err="1"/>
            <a:t>seluler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 Th1  </a:t>
          </a:r>
          <a:r>
            <a:rPr lang="en-US" dirty="0" err="1">
              <a:sym typeface="Wingdings" panose="05000000000000000000" pitchFamily="2" charset="2"/>
            </a:rPr>
            <a:t>produksi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sitokin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proinflamatori</a:t>
          </a:r>
          <a:r>
            <a:rPr lang="en-US" dirty="0">
              <a:sym typeface="Wingdings" panose="05000000000000000000" pitchFamily="2" charset="2"/>
            </a:rPr>
            <a:t>  IFN-y, IL-6, IL-12, TNF-a, GM-CSF</a:t>
          </a:r>
          <a:endParaRPr lang="en-ID" dirty="0"/>
        </a:p>
      </dgm:t>
    </dgm:pt>
    <dgm:pt modelId="{10CEECBC-FCAF-4802-BD15-145DF596A21E}" type="parTrans" cxnId="{9EAEDAE8-CC04-4C44-81F6-F6D38D822096}">
      <dgm:prSet/>
      <dgm:spPr/>
      <dgm:t>
        <a:bodyPr/>
        <a:lstStyle/>
        <a:p>
          <a:endParaRPr lang="en-ID"/>
        </a:p>
      </dgm:t>
    </dgm:pt>
    <dgm:pt modelId="{2518FEFC-D9B6-41D1-88A1-86199FDDD490}" type="sibTrans" cxnId="{9EAEDAE8-CC04-4C44-81F6-F6D38D822096}">
      <dgm:prSet/>
      <dgm:spPr/>
      <dgm:t>
        <a:bodyPr/>
        <a:lstStyle/>
        <a:p>
          <a:endParaRPr lang="en-ID"/>
        </a:p>
      </dgm:t>
    </dgm:pt>
    <dgm:pt modelId="{8E453017-363D-413E-AE4D-76E9BDCA3728}" type="pres">
      <dgm:prSet presAssocID="{AC352063-BC47-4695-A423-6664C504D493}" presName="Name0" presStyleCnt="0">
        <dgm:presLayoutVars>
          <dgm:dir/>
          <dgm:animLvl val="lvl"/>
          <dgm:resizeHandles val="exact"/>
        </dgm:presLayoutVars>
      </dgm:prSet>
      <dgm:spPr/>
    </dgm:pt>
    <dgm:pt modelId="{2E7CDA4C-A275-4473-B037-56371E4FEAB6}" type="pres">
      <dgm:prSet presAssocID="{F5D6CF26-A274-4F8B-B390-D59ECCFC8FB8}" presName="linNode" presStyleCnt="0"/>
      <dgm:spPr/>
    </dgm:pt>
    <dgm:pt modelId="{AF6D8640-21A8-4CFE-9585-291C43144FB0}" type="pres">
      <dgm:prSet presAssocID="{F5D6CF26-A274-4F8B-B390-D59ECCFC8FB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0CD7423-E654-4CB6-8782-9CE7C23C46D1}" type="pres">
      <dgm:prSet presAssocID="{F5D6CF26-A274-4F8B-B390-D59ECCFC8FB8}" presName="descendantText" presStyleLbl="alignAccFollowNode1" presStyleIdx="0" presStyleCnt="2">
        <dgm:presLayoutVars>
          <dgm:bulletEnabled val="1"/>
        </dgm:presLayoutVars>
      </dgm:prSet>
      <dgm:spPr/>
    </dgm:pt>
    <dgm:pt modelId="{A500F24D-AC83-4F0A-A7CB-6AEE61DD22D1}" type="pres">
      <dgm:prSet presAssocID="{EE58A22F-FA23-4922-917F-2E00DAD8650B}" presName="sp" presStyleCnt="0"/>
      <dgm:spPr/>
    </dgm:pt>
    <dgm:pt modelId="{A641AB99-A35F-4D02-A110-E7E3E8586373}" type="pres">
      <dgm:prSet presAssocID="{5BCB6E15-3846-48A8-B927-D347B91E69CF}" presName="linNode" presStyleCnt="0"/>
      <dgm:spPr/>
    </dgm:pt>
    <dgm:pt modelId="{0F5DBD52-79C5-4FE9-BBFB-1718FB5D787D}" type="pres">
      <dgm:prSet presAssocID="{5BCB6E15-3846-48A8-B927-D347B91E69C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C9B65D4-52F3-4554-821D-9D44F296F6E8}" type="pres">
      <dgm:prSet presAssocID="{5BCB6E15-3846-48A8-B927-D347B91E69C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A149131-6A01-48E6-800E-52C1ED9E40F6}" type="presOf" srcId="{AC352063-BC47-4695-A423-6664C504D493}" destId="{8E453017-363D-413E-AE4D-76E9BDCA3728}" srcOrd="0" destOrd="0" presId="urn:microsoft.com/office/officeart/2005/8/layout/vList5"/>
    <dgm:cxn modelId="{C8F14C39-F9A4-41F1-91EA-37D93A1682E9}" srcId="{AC352063-BC47-4695-A423-6664C504D493}" destId="{5BCB6E15-3846-48A8-B927-D347B91E69CF}" srcOrd="1" destOrd="0" parTransId="{A205BB20-A9AC-4FC1-9800-DD2B83425021}" sibTransId="{7EB8A81F-2C7B-4DEC-81AE-7A22834AE61E}"/>
    <dgm:cxn modelId="{AB3B7266-6195-4D56-96C3-F64C1609100D}" type="presOf" srcId="{F5D6CF26-A274-4F8B-B390-D59ECCFC8FB8}" destId="{AF6D8640-21A8-4CFE-9585-291C43144FB0}" srcOrd="0" destOrd="0" presId="urn:microsoft.com/office/officeart/2005/8/layout/vList5"/>
    <dgm:cxn modelId="{EFEF5871-26A6-4D9B-B630-5E4416E3B703}" type="presOf" srcId="{BEC63B94-A627-43FF-AF84-83CDDBF39FCD}" destId="{6C9B65D4-52F3-4554-821D-9D44F296F6E8}" srcOrd="0" destOrd="0" presId="urn:microsoft.com/office/officeart/2005/8/layout/vList5"/>
    <dgm:cxn modelId="{EF2B349B-01D8-4135-815D-1A5965E4583E}" srcId="{F5D6CF26-A274-4F8B-B390-D59ECCFC8FB8}" destId="{255D13A5-DBB1-41C0-AF0A-0276C1931D72}" srcOrd="0" destOrd="0" parTransId="{74F2C44A-4CB0-43BD-85B0-A0EBBACB99E8}" sibTransId="{D2A8464F-A732-4F4F-BBDE-7CE303556911}"/>
    <dgm:cxn modelId="{92ABE3B0-F21C-42F3-A50E-6EE3504D57B9}" srcId="{AC352063-BC47-4695-A423-6664C504D493}" destId="{F5D6CF26-A274-4F8B-B390-D59ECCFC8FB8}" srcOrd="0" destOrd="0" parTransId="{1293A279-C675-4EB1-B508-E6C02BD0DD25}" sibTransId="{EE58A22F-FA23-4922-917F-2E00DAD8650B}"/>
    <dgm:cxn modelId="{0ED38CC7-9A11-4B1A-9FF8-EAE1F92559D7}" type="presOf" srcId="{5BCB6E15-3846-48A8-B927-D347B91E69CF}" destId="{0F5DBD52-79C5-4FE9-BBFB-1718FB5D787D}" srcOrd="0" destOrd="0" presId="urn:microsoft.com/office/officeart/2005/8/layout/vList5"/>
    <dgm:cxn modelId="{2453F8D7-383D-424E-93D8-FC046B3A62F1}" type="presOf" srcId="{255D13A5-DBB1-41C0-AF0A-0276C1931D72}" destId="{D0CD7423-E654-4CB6-8782-9CE7C23C46D1}" srcOrd="0" destOrd="0" presId="urn:microsoft.com/office/officeart/2005/8/layout/vList5"/>
    <dgm:cxn modelId="{9EAEDAE8-CC04-4C44-81F6-F6D38D822096}" srcId="{5BCB6E15-3846-48A8-B927-D347B91E69CF}" destId="{BEC63B94-A627-43FF-AF84-83CDDBF39FCD}" srcOrd="0" destOrd="0" parTransId="{10CEECBC-FCAF-4802-BD15-145DF596A21E}" sibTransId="{2518FEFC-D9B6-41D1-88A1-86199FDDD490}"/>
    <dgm:cxn modelId="{72620CC8-B5B3-426F-9DC1-81B51A692BB5}" type="presParOf" srcId="{8E453017-363D-413E-AE4D-76E9BDCA3728}" destId="{2E7CDA4C-A275-4473-B037-56371E4FEAB6}" srcOrd="0" destOrd="0" presId="urn:microsoft.com/office/officeart/2005/8/layout/vList5"/>
    <dgm:cxn modelId="{31D32E88-C1FD-4F45-87A6-2823A73DDCC6}" type="presParOf" srcId="{2E7CDA4C-A275-4473-B037-56371E4FEAB6}" destId="{AF6D8640-21A8-4CFE-9585-291C43144FB0}" srcOrd="0" destOrd="0" presId="urn:microsoft.com/office/officeart/2005/8/layout/vList5"/>
    <dgm:cxn modelId="{97266F14-2327-4459-837B-8FD6399DC2E4}" type="presParOf" srcId="{2E7CDA4C-A275-4473-B037-56371E4FEAB6}" destId="{D0CD7423-E654-4CB6-8782-9CE7C23C46D1}" srcOrd="1" destOrd="0" presId="urn:microsoft.com/office/officeart/2005/8/layout/vList5"/>
    <dgm:cxn modelId="{C2657FF7-75B9-4961-9491-F9BDC4760A15}" type="presParOf" srcId="{8E453017-363D-413E-AE4D-76E9BDCA3728}" destId="{A500F24D-AC83-4F0A-A7CB-6AEE61DD22D1}" srcOrd="1" destOrd="0" presId="urn:microsoft.com/office/officeart/2005/8/layout/vList5"/>
    <dgm:cxn modelId="{A983D27E-9709-481A-8EA5-DFD07CEAC16E}" type="presParOf" srcId="{8E453017-363D-413E-AE4D-76E9BDCA3728}" destId="{A641AB99-A35F-4D02-A110-E7E3E8586373}" srcOrd="2" destOrd="0" presId="urn:microsoft.com/office/officeart/2005/8/layout/vList5"/>
    <dgm:cxn modelId="{0A0CF0F9-90B7-4454-8C6C-C2FB66C86E44}" type="presParOf" srcId="{A641AB99-A35F-4D02-A110-E7E3E8586373}" destId="{0F5DBD52-79C5-4FE9-BBFB-1718FB5D787D}" srcOrd="0" destOrd="0" presId="urn:microsoft.com/office/officeart/2005/8/layout/vList5"/>
    <dgm:cxn modelId="{313CE821-346B-40EE-8B43-6A3D154C061E}" type="presParOf" srcId="{A641AB99-A35F-4D02-A110-E7E3E8586373}" destId="{6C9B65D4-52F3-4554-821D-9D44F296F6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2EC-FE44-4135-9A04-CB3B145D998E}">
      <dsp:nvSpPr>
        <dsp:cNvPr id="0" name=""/>
        <dsp:cNvSpPr/>
      </dsp:nvSpPr>
      <dsp:spPr>
        <a:xfrm rot="5400000">
          <a:off x="4227865" y="110707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Fagosit</a:t>
          </a:r>
          <a:endParaRPr lang="en-GB" sz="2400" kern="1200" dirty="0">
            <a:solidFill>
              <a:schemeClr val="tx1"/>
            </a:solidFill>
          </a:endParaRPr>
        </a:p>
      </dsp:txBody>
      <dsp:txXfrm rot="-5400000">
        <a:off x="4559338" y="260819"/>
        <a:ext cx="989666" cy="1137548"/>
      </dsp:txXfrm>
    </dsp:sp>
    <dsp:sp modelId="{DC0F4FB3-4EFB-4CB4-9B83-237035CD33EC}">
      <dsp:nvSpPr>
        <dsp:cNvPr id="0" name=""/>
        <dsp:cNvSpPr/>
      </dsp:nvSpPr>
      <dsp:spPr>
        <a:xfrm>
          <a:off x="5816686" y="333810"/>
          <a:ext cx="1844315" cy="991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816686" y="333810"/>
        <a:ext cx="1844315" cy="991567"/>
      </dsp:txXfrm>
    </dsp:sp>
    <dsp:sp modelId="{57C06181-1349-489A-8C08-42917C632BA7}">
      <dsp:nvSpPr>
        <dsp:cNvPr id="0" name=""/>
        <dsp:cNvSpPr/>
      </dsp:nvSpPr>
      <dsp:spPr>
        <a:xfrm rot="5400000">
          <a:off x="2675070" y="110707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Barrier </a:t>
          </a:r>
          <a:r>
            <a:rPr lang="en-GB" sz="2000" kern="1200" dirty="0" err="1">
              <a:solidFill>
                <a:schemeClr val="tx1"/>
              </a:solidFill>
            </a:rPr>
            <a:t>epitelial</a:t>
          </a:r>
          <a:endParaRPr lang="en-GB" sz="2000" kern="1200" dirty="0">
            <a:solidFill>
              <a:schemeClr val="tx1"/>
            </a:solidFill>
          </a:endParaRPr>
        </a:p>
      </dsp:txBody>
      <dsp:txXfrm rot="-5400000">
        <a:off x="3006543" y="260819"/>
        <a:ext cx="989666" cy="1137548"/>
      </dsp:txXfrm>
    </dsp:sp>
    <dsp:sp modelId="{20C55580-916E-4CCC-A9A9-4911B9791AAA}">
      <dsp:nvSpPr>
        <dsp:cNvPr id="0" name=""/>
        <dsp:cNvSpPr/>
      </dsp:nvSpPr>
      <dsp:spPr>
        <a:xfrm rot="5400000">
          <a:off x="3448493" y="1513444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Sel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dendritik</a:t>
          </a:r>
          <a:endParaRPr lang="en-GB" sz="2000" kern="1200" dirty="0">
            <a:solidFill>
              <a:schemeClr val="tx1"/>
            </a:solidFill>
          </a:endParaRPr>
        </a:p>
      </dsp:txBody>
      <dsp:txXfrm rot="-5400000">
        <a:off x="3779966" y="1663556"/>
        <a:ext cx="989666" cy="1137548"/>
      </dsp:txXfrm>
    </dsp:sp>
    <dsp:sp modelId="{5480FF4C-B635-4D89-9711-15FF7F6D39EB}">
      <dsp:nvSpPr>
        <dsp:cNvPr id="0" name=""/>
        <dsp:cNvSpPr/>
      </dsp:nvSpPr>
      <dsp:spPr>
        <a:xfrm>
          <a:off x="1711597" y="1736547"/>
          <a:ext cx="1784821" cy="991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711597" y="1736547"/>
        <a:ext cx="1784821" cy="991567"/>
      </dsp:txXfrm>
    </dsp:sp>
    <dsp:sp modelId="{C0DD3714-52C3-4A40-8061-4669282A8CBE}">
      <dsp:nvSpPr>
        <dsp:cNvPr id="0" name=""/>
        <dsp:cNvSpPr/>
      </dsp:nvSpPr>
      <dsp:spPr>
        <a:xfrm rot="5400000">
          <a:off x="5001287" y="1513444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Sel</a:t>
          </a:r>
          <a:r>
            <a:rPr lang="en-GB" sz="3600" kern="1200" dirty="0">
              <a:solidFill>
                <a:schemeClr val="tx1"/>
              </a:solidFill>
            </a:rPr>
            <a:t> NK</a:t>
          </a:r>
        </a:p>
      </dsp:txBody>
      <dsp:txXfrm rot="-5400000">
        <a:off x="5332760" y="1663556"/>
        <a:ext cx="989666" cy="1137548"/>
      </dsp:txXfrm>
    </dsp:sp>
    <dsp:sp modelId="{BB7FA21D-DEEB-4243-9BF1-94233AB3C154}">
      <dsp:nvSpPr>
        <dsp:cNvPr id="0" name=""/>
        <dsp:cNvSpPr/>
      </dsp:nvSpPr>
      <dsp:spPr>
        <a:xfrm rot="5400000">
          <a:off x="4227865" y="2916182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Sist </a:t>
          </a:r>
          <a:r>
            <a:rPr lang="en-US" sz="1200" kern="1200" dirty="0" err="1"/>
            <a:t>komplemen</a:t>
          </a:r>
          <a:endParaRPr lang="en-ID" sz="1200" kern="1200" dirty="0"/>
        </a:p>
      </dsp:txBody>
      <dsp:txXfrm rot="-5400000">
        <a:off x="4559338" y="3066294"/>
        <a:ext cx="989666" cy="1137548"/>
      </dsp:txXfrm>
    </dsp:sp>
    <dsp:sp modelId="{60C89EC7-A2AA-453B-8414-1D7BA3273725}">
      <dsp:nvSpPr>
        <dsp:cNvPr id="0" name=""/>
        <dsp:cNvSpPr/>
      </dsp:nvSpPr>
      <dsp:spPr>
        <a:xfrm>
          <a:off x="5816686" y="3139284"/>
          <a:ext cx="1844315" cy="991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6CB12-2D59-458D-85A4-E7EBD2568B2A}">
      <dsp:nvSpPr>
        <dsp:cNvPr id="0" name=""/>
        <dsp:cNvSpPr/>
      </dsp:nvSpPr>
      <dsp:spPr>
        <a:xfrm rot="5400000">
          <a:off x="2675070" y="2916182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</a:rPr>
            <a:t>Sel</a:t>
          </a:r>
          <a:r>
            <a:rPr lang="en-GB" sz="3600" kern="1200" dirty="0">
              <a:solidFill>
                <a:schemeClr val="tx1"/>
              </a:solidFill>
            </a:rPr>
            <a:t> NK</a:t>
          </a:r>
        </a:p>
      </dsp:txBody>
      <dsp:txXfrm rot="-5400000">
        <a:off x="3006543" y="3066294"/>
        <a:ext cx="989666" cy="1137548"/>
      </dsp:txXfrm>
    </dsp:sp>
    <dsp:sp modelId="{B83CC2A1-9BEF-4EC3-8668-B9689BBF2F08}">
      <dsp:nvSpPr>
        <dsp:cNvPr id="0" name=""/>
        <dsp:cNvSpPr/>
      </dsp:nvSpPr>
      <dsp:spPr>
        <a:xfrm rot="5400000">
          <a:off x="3448493" y="4318919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/>
              </a:solidFill>
            </a:rPr>
            <a:t>Sel</a:t>
          </a:r>
          <a:r>
            <a:rPr lang="en-GB" sz="1200" kern="1200" dirty="0">
              <a:solidFill>
                <a:schemeClr val="tx1"/>
              </a:solidFill>
            </a:rPr>
            <a:t> mast</a:t>
          </a:r>
        </a:p>
      </dsp:txBody>
      <dsp:txXfrm rot="-5400000">
        <a:off x="3779966" y="4469031"/>
        <a:ext cx="989666" cy="1137548"/>
      </dsp:txXfrm>
    </dsp:sp>
    <dsp:sp modelId="{5AE89BBC-CB3B-4A12-AF3A-8F49CD3E3D07}">
      <dsp:nvSpPr>
        <dsp:cNvPr id="0" name=""/>
        <dsp:cNvSpPr/>
      </dsp:nvSpPr>
      <dsp:spPr>
        <a:xfrm>
          <a:off x="1711597" y="4542022"/>
          <a:ext cx="1784821" cy="991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711597" y="4542022"/>
        <a:ext cx="1784821" cy="991567"/>
      </dsp:txXfrm>
    </dsp:sp>
    <dsp:sp modelId="{682B0634-FBCF-4DA0-B7BC-9B2DBC0C85F2}">
      <dsp:nvSpPr>
        <dsp:cNvPr id="0" name=""/>
        <dsp:cNvSpPr/>
      </dsp:nvSpPr>
      <dsp:spPr>
        <a:xfrm rot="5400000">
          <a:off x="5001287" y="4318919"/>
          <a:ext cx="1652612" cy="143777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>
              <a:solidFill>
                <a:schemeClr val="tx1"/>
              </a:solidFill>
            </a:rPr>
            <a:t>Limfosit</a:t>
          </a:r>
          <a:r>
            <a:rPr lang="en-GB" sz="1300" kern="1200" dirty="0">
              <a:solidFill>
                <a:schemeClr val="tx1"/>
              </a:solidFill>
            </a:rPr>
            <a:t> B &amp; T </a:t>
          </a:r>
          <a:r>
            <a:rPr lang="en-GB" sz="1300" kern="1200" dirty="0" err="1">
              <a:solidFill>
                <a:schemeClr val="tx1"/>
              </a:solidFill>
            </a:rPr>
            <a:t>dgn</a:t>
          </a:r>
          <a:r>
            <a:rPr lang="en-GB" sz="1300" kern="1200" dirty="0">
              <a:solidFill>
                <a:schemeClr val="tx1"/>
              </a:solidFill>
            </a:rPr>
            <a:t> </a:t>
          </a:r>
          <a:r>
            <a:rPr lang="en-GB" sz="1300" kern="1200" dirty="0" err="1">
              <a:solidFill>
                <a:schemeClr val="tx1"/>
              </a:solidFill>
            </a:rPr>
            <a:t>spesifisitas</a:t>
          </a:r>
          <a:r>
            <a:rPr lang="en-GB" sz="1300" kern="1200" dirty="0">
              <a:solidFill>
                <a:schemeClr val="tx1"/>
              </a:solidFill>
            </a:rPr>
            <a:t> </a:t>
          </a:r>
          <a:r>
            <a:rPr lang="en-GB" sz="1300" kern="1200" dirty="0" err="1">
              <a:solidFill>
                <a:schemeClr val="tx1"/>
              </a:solidFill>
            </a:rPr>
            <a:t>reseptor</a:t>
          </a:r>
          <a:r>
            <a:rPr lang="en-GB" sz="1300" kern="1200" dirty="0">
              <a:solidFill>
                <a:schemeClr val="tx1"/>
              </a:solidFill>
            </a:rPr>
            <a:t> antigen </a:t>
          </a:r>
          <a:r>
            <a:rPr lang="en-GB" sz="1300" kern="1200" dirty="0" err="1">
              <a:solidFill>
                <a:schemeClr val="tx1"/>
              </a:solidFill>
            </a:rPr>
            <a:t>terbatas</a:t>
          </a:r>
          <a:endParaRPr lang="en-GB" sz="1300" kern="1200" dirty="0">
            <a:solidFill>
              <a:schemeClr val="tx1"/>
            </a:solidFill>
          </a:endParaRPr>
        </a:p>
      </dsp:txBody>
      <dsp:txXfrm rot="-5400000">
        <a:off x="5332760" y="4469031"/>
        <a:ext cx="989666" cy="1137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D7423-E654-4CB6-8782-9CE7C23C46D1}">
      <dsp:nvSpPr>
        <dsp:cNvPr id="0" name=""/>
        <dsp:cNvSpPr/>
      </dsp:nvSpPr>
      <dsp:spPr>
        <a:xfrm rot="5400000">
          <a:off x="6866635" y="-2684293"/>
          <a:ext cx="1397000" cy="71201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Pembentukan</a:t>
          </a:r>
          <a:r>
            <a:rPr lang="en-US" sz="2700" kern="1200" dirty="0"/>
            <a:t> </a:t>
          </a:r>
          <a:r>
            <a:rPr lang="en-US" sz="2700" kern="1200" dirty="0" err="1"/>
            <a:t>sitokin</a:t>
          </a:r>
          <a:endParaRPr lang="en-ID" sz="2700" kern="1200" dirty="0"/>
        </a:p>
      </dsp:txBody>
      <dsp:txXfrm rot="-5400000">
        <a:off x="4005071" y="245467"/>
        <a:ext cx="7051932" cy="1260608"/>
      </dsp:txXfrm>
    </dsp:sp>
    <dsp:sp modelId="{AF6D8640-21A8-4CFE-9585-291C43144FB0}">
      <dsp:nvSpPr>
        <dsp:cNvPr id="0" name=""/>
        <dsp:cNvSpPr/>
      </dsp:nvSpPr>
      <dsp:spPr>
        <a:xfrm>
          <a:off x="0" y="2645"/>
          <a:ext cx="4005072" cy="1746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Dectin-1, TLR2, TLR4</a:t>
          </a:r>
          <a:endParaRPr lang="en-ID" sz="4900" kern="1200" dirty="0"/>
        </a:p>
      </dsp:txBody>
      <dsp:txXfrm>
        <a:off x="85245" y="87890"/>
        <a:ext cx="3834582" cy="1575760"/>
      </dsp:txXfrm>
    </dsp:sp>
    <dsp:sp modelId="{6C9B65D4-52F3-4554-821D-9D44F296F6E8}">
      <dsp:nvSpPr>
        <dsp:cNvPr id="0" name=""/>
        <dsp:cNvSpPr/>
      </dsp:nvSpPr>
      <dsp:spPr>
        <a:xfrm rot="5400000">
          <a:off x="6866635" y="-850730"/>
          <a:ext cx="1397000" cy="7120128"/>
        </a:xfrm>
        <a:prstGeom prst="round2SameRect">
          <a:avLst/>
        </a:prstGeom>
        <a:solidFill>
          <a:schemeClr val="accent4">
            <a:tint val="40000"/>
            <a:alpha val="90000"/>
            <a:hueOff val="-724163"/>
            <a:satOff val="-9914"/>
            <a:lumOff val="-131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24163"/>
              <a:satOff val="-9914"/>
              <a:lumOff val="-1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Kemotaksis</a:t>
          </a:r>
          <a:r>
            <a:rPr lang="en-US" sz="2700" kern="1200" dirty="0"/>
            <a:t>, </a:t>
          </a:r>
          <a:r>
            <a:rPr lang="en-US" sz="2700" kern="1200" dirty="0" err="1"/>
            <a:t>fagositosis</a:t>
          </a:r>
          <a:r>
            <a:rPr lang="en-US" sz="2700" kern="1200" dirty="0"/>
            <a:t>, oxidative killing &amp; </a:t>
          </a:r>
          <a:r>
            <a:rPr lang="en-US" sz="2700" kern="1200" dirty="0" err="1"/>
            <a:t>aglutinasi</a:t>
          </a:r>
          <a:r>
            <a:rPr lang="en-US" sz="2700" kern="1200" dirty="0"/>
            <a:t> </a:t>
          </a:r>
          <a:r>
            <a:rPr lang="en-US" sz="2700" kern="1200" dirty="0" err="1"/>
            <a:t>konidia</a:t>
          </a:r>
          <a:endParaRPr lang="en-ID" sz="2700" kern="1200" dirty="0"/>
        </a:p>
      </dsp:txBody>
      <dsp:txXfrm rot="-5400000">
        <a:off x="4005071" y="2079030"/>
        <a:ext cx="7051932" cy="1260608"/>
      </dsp:txXfrm>
    </dsp:sp>
    <dsp:sp modelId="{0F5DBD52-79C5-4FE9-BBFB-1718FB5D787D}">
      <dsp:nvSpPr>
        <dsp:cNvPr id="0" name=""/>
        <dsp:cNvSpPr/>
      </dsp:nvSpPr>
      <dsp:spPr>
        <a:xfrm>
          <a:off x="0" y="1836208"/>
          <a:ext cx="4005072" cy="1746250"/>
        </a:xfrm>
        <a:prstGeom prst="roundRect">
          <a:avLst/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SP-A &amp; SP-D</a:t>
          </a:r>
          <a:endParaRPr lang="en-ID" sz="4900" kern="1200" dirty="0"/>
        </a:p>
      </dsp:txBody>
      <dsp:txXfrm>
        <a:off x="85245" y="1921453"/>
        <a:ext cx="3834582" cy="1575760"/>
      </dsp:txXfrm>
    </dsp:sp>
    <dsp:sp modelId="{81327F16-56DE-4870-9532-ECC24F404871}">
      <dsp:nvSpPr>
        <dsp:cNvPr id="0" name=""/>
        <dsp:cNvSpPr/>
      </dsp:nvSpPr>
      <dsp:spPr>
        <a:xfrm rot="5400000">
          <a:off x="6866635" y="982832"/>
          <a:ext cx="1397000" cy="7120128"/>
        </a:xfrm>
        <a:prstGeom prst="round2SameRect">
          <a:avLst/>
        </a:prstGeom>
        <a:solidFill>
          <a:schemeClr val="accent4">
            <a:tint val="40000"/>
            <a:alpha val="90000"/>
            <a:hueOff val="-1448327"/>
            <a:satOff val="-19828"/>
            <a:lumOff val="-262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448327"/>
              <a:satOff val="-19828"/>
              <a:lumOff val="-2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Sekresi</a:t>
          </a:r>
          <a:r>
            <a:rPr lang="en-US" sz="2700" kern="1200" dirty="0"/>
            <a:t> </a:t>
          </a:r>
          <a:r>
            <a:rPr lang="en-US" sz="2700" kern="1200" dirty="0" err="1"/>
            <a:t>kemokin</a:t>
          </a:r>
          <a:r>
            <a:rPr lang="en-US" sz="2700" kern="1200" dirty="0"/>
            <a:t>, protein </a:t>
          </a:r>
          <a:r>
            <a:rPr lang="en-US" sz="2700" kern="1200" dirty="0" err="1"/>
            <a:t>antimikroba</a:t>
          </a:r>
          <a:r>
            <a:rPr lang="en-US" sz="2700" kern="1200" dirty="0"/>
            <a:t>, &amp; </a:t>
          </a:r>
          <a:r>
            <a:rPr lang="en-US" sz="2700" kern="1200" dirty="0" err="1"/>
            <a:t>macrophag</a:t>
          </a:r>
          <a:r>
            <a:rPr lang="en-US" sz="2700" kern="1200" dirty="0"/>
            <a:t> inflammatory protein (MIP-1 &amp; MIP-2)</a:t>
          </a:r>
          <a:endParaRPr lang="en-ID" sz="2700" kern="1200" dirty="0"/>
        </a:p>
      </dsp:txBody>
      <dsp:txXfrm rot="-5400000">
        <a:off x="4005071" y="3912592"/>
        <a:ext cx="7051932" cy="1260608"/>
      </dsp:txXfrm>
    </dsp:sp>
    <dsp:sp modelId="{561E7FF7-13CD-47B9-B282-21D69519A890}">
      <dsp:nvSpPr>
        <dsp:cNvPr id="0" name=""/>
        <dsp:cNvSpPr/>
      </dsp:nvSpPr>
      <dsp:spPr>
        <a:xfrm>
          <a:off x="0" y="3669771"/>
          <a:ext cx="4005072" cy="1746250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lainnya</a:t>
          </a:r>
          <a:endParaRPr lang="en-ID" sz="4900" kern="1200" dirty="0"/>
        </a:p>
      </dsp:txBody>
      <dsp:txXfrm>
        <a:off x="85245" y="3755016"/>
        <a:ext cx="3834582" cy="157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D7423-E654-4CB6-8782-9CE7C23C46D1}">
      <dsp:nvSpPr>
        <dsp:cNvPr id="0" name=""/>
        <dsp:cNvSpPr/>
      </dsp:nvSpPr>
      <dsp:spPr>
        <a:xfrm rot="5400000">
          <a:off x="6507860" y="-2238404"/>
          <a:ext cx="2114550" cy="71201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Induksi</a:t>
          </a:r>
          <a:r>
            <a:rPr lang="en-US" sz="2800" kern="1200" dirty="0"/>
            <a:t> </a:t>
          </a:r>
          <a:r>
            <a:rPr lang="en-US" sz="2800" kern="1200" dirty="0" err="1"/>
            <a:t>respon</a:t>
          </a:r>
          <a:r>
            <a:rPr lang="en-US" sz="2800" kern="1200" dirty="0"/>
            <a:t> </a:t>
          </a:r>
          <a:r>
            <a:rPr lang="en-US" sz="2800" kern="1200" dirty="0" err="1"/>
            <a:t>imun</a:t>
          </a:r>
          <a:r>
            <a:rPr lang="en-US" sz="2800" kern="1200" dirty="0"/>
            <a:t> humoral </a:t>
          </a:r>
          <a:r>
            <a:rPr lang="en-US" sz="2800" kern="1200" dirty="0">
              <a:sym typeface="Wingdings" panose="05000000000000000000" pitchFamily="2" charset="2"/>
            </a:rPr>
            <a:t> Th2 </a:t>
          </a:r>
          <a:r>
            <a:rPr lang="en-US" sz="2800" kern="1200" dirty="0" err="1">
              <a:sym typeface="Wingdings" panose="05000000000000000000" pitchFamily="2" charset="2"/>
            </a:rPr>
            <a:t>aktivasi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sel</a:t>
          </a:r>
          <a:r>
            <a:rPr lang="en-US" sz="2800" kern="1200" dirty="0">
              <a:sym typeface="Wingdings" panose="05000000000000000000" pitchFamily="2" charset="2"/>
            </a:rPr>
            <a:t> plasma  </a:t>
          </a:r>
          <a:r>
            <a:rPr lang="en-US" sz="2800" kern="1200" dirty="0" err="1">
              <a:sym typeface="Wingdings" panose="05000000000000000000" pitchFamily="2" charset="2"/>
            </a:rPr>
            <a:t>sekresi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antibodi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IgE</a:t>
          </a:r>
          <a:r>
            <a:rPr lang="en-US" sz="2800" kern="1200" dirty="0">
              <a:sym typeface="Wingdings" panose="05000000000000000000" pitchFamily="2" charset="2"/>
            </a:rPr>
            <a:t>  </a:t>
          </a:r>
          <a:r>
            <a:rPr lang="en-US" sz="2800" kern="1200" dirty="0" err="1">
              <a:sym typeface="Wingdings" panose="05000000000000000000" pitchFamily="2" charset="2"/>
            </a:rPr>
            <a:t>reaksi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Hipersensitivitas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tipe</a:t>
          </a:r>
          <a:r>
            <a:rPr lang="en-US" sz="2800" kern="1200" dirty="0">
              <a:sym typeface="Wingdings" panose="05000000000000000000" pitchFamily="2" charset="2"/>
            </a:rPr>
            <a:t> 1 </a:t>
          </a:r>
          <a:r>
            <a:rPr lang="en-US" sz="2800" kern="1200" dirty="0" err="1">
              <a:sym typeface="Wingdings" panose="05000000000000000000" pitchFamily="2" charset="2"/>
            </a:rPr>
            <a:t>kerusakan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jaringan</a:t>
          </a:r>
          <a:endParaRPr lang="en-ID" sz="2800" kern="1200" dirty="0"/>
        </a:p>
      </dsp:txBody>
      <dsp:txXfrm rot="-5400000">
        <a:off x="4005071" y="367609"/>
        <a:ext cx="7016904" cy="1908102"/>
      </dsp:txXfrm>
    </dsp:sp>
    <dsp:sp modelId="{AF6D8640-21A8-4CFE-9585-291C43144FB0}">
      <dsp:nvSpPr>
        <dsp:cNvPr id="0" name=""/>
        <dsp:cNvSpPr/>
      </dsp:nvSpPr>
      <dsp:spPr>
        <a:xfrm>
          <a:off x="0" y="66"/>
          <a:ext cx="4005072" cy="26431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TLR2</a:t>
          </a:r>
          <a:endParaRPr lang="en-ID" sz="6500" kern="1200" dirty="0"/>
        </a:p>
      </dsp:txBody>
      <dsp:txXfrm>
        <a:off x="129030" y="129096"/>
        <a:ext cx="3747012" cy="2385127"/>
      </dsp:txXfrm>
    </dsp:sp>
    <dsp:sp modelId="{6C9B65D4-52F3-4554-821D-9D44F296F6E8}">
      <dsp:nvSpPr>
        <dsp:cNvPr id="0" name=""/>
        <dsp:cNvSpPr/>
      </dsp:nvSpPr>
      <dsp:spPr>
        <a:xfrm rot="5400000">
          <a:off x="6507860" y="536943"/>
          <a:ext cx="2114550" cy="7120128"/>
        </a:xfrm>
        <a:prstGeom prst="round2SameRect">
          <a:avLst/>
        </a:prstGeom>
        <a:solidFill>
          <a:schemeClr val="accent4">
            <a:tint val="40000"/>
            <a:alpha val="90000"/>
            <a:hueOff val="-1448327"/>
            <a:satOff val="-19828"/>
            <a:lumOff val="-262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448327"/>
              <a:satOff val="-19828"/>
              <a:lumOff val="-2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Induksi</a:t>
          </a:r>
          <a:r>
            <a:rPr lang="en-US" sz="2800" kern="1200" dirty="0"/>
            <a:t> </a:t>
          </a:r>
          <a:r>
            <a:rPr lang="en-US" sz="2800" kern="1200" dirty="0" err="1"/>
            <a:t>respon</a:t>
          </a:r>
          <a:r>
            <a:rPr lang="en-US" sz="2800" kern="1200" dirty="0"/>
            <a:t> </a:t>
          </a:r>
          <a:r>
            <a:rPr lang="en-US" sz="2800" kern="1200" dirty="0" err="1"/>
            <a:t>imun</a:t>
          </a:r>
          <a:r>
            <a:rPr lang="en-US" sz="2800" kern="1200" dirty="0"/>
            <a:t> </a:t>
          </a:r>
          <a:r>
            <a:rPr lang="en-US" sz="2800" kern="1200" dirty="0" err="1"/>
            <a:t>seluler</a:t>
          </a:r>
          <a:r>
            <a:rPr lang="en-US" sz="2800" kern="1200" dirty="0"/>
            <a:t> </a:t>
          </a:r>
          <a:r>
            <a:rPr lang="en-US" sz="2800" kern="1200" dirty="0">
              <a:sym typeface="Wingdings" panose="05000000000000000000" pitchFamily="2" charset="2"/>
            </a:rPr>
            <a:t> Th1  </a:t>
          </a:r>
          <a:r>
            <a:rPr lang="en-US" sz="2800" kern="1200" dirty="0" err="1">
              <a:sym typeface="Wingdings" panose="05000000000000000000" pitchFamily="2" charset="2"/>
            </a:rPr>
            <a:t>produksi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sitokin</a:t>
          </a:r>
          <a:r>
            <a:rPr lang="en-US" sz="2800" kern="1200" dirty="0">
              <a:sym typeface="Wingdings" panose="05000000000000000000" pitchFamily="2" charset="2"/>
            </a:rPr>
            <a:t> </a:t>
          </a:r>
          <a:r>
            <a:rPr lang="en-US" sz="2800" kern="1200" dirty="0" err="1">
              <a:sym typeface="Wingdings" panose="05000000000000000000" pitchFamily="2" charset="2"/>
            </a:rPr>
            <a:t>proinflamatori</a:t>
          </a:r>
          <a:r>
            <a:rPr lang="en-US" sz="2800" kern="1200" dirty="0">
              <a:sym typeface="Wingdings" panose="05000000000000000000" pitchFamily="2" charset="2"/>
            </a:rPr>
            <a:t>  IFN-y, IL-6, IL-12, TNF-a, GM-CSF</a:t>
          </a:r>
          <a:endParaRPr lang="en-ID" sz="2800" kern="1200" dirty="0"/>
        </a:p>
      </dsp:txBody>
      <dsp:txXfrm rot="-5400000">
        <a:off x="4005071" y="3142956"/>
        <a:ext cx="7016904" cy="1908102"/>
      </dsp:txXfrm>
    </dsp:sp>
    <dsp:sp modelId="{0F5DBD52-79C5-4FE9-BBFB-1718FB5D787D}">
      <dsp:nvSpPr>
        <dsp:cNvPr id="0" name=""/>
        <dsp:cNvSpPr/>
      </dsp:nvSpPr>
      <dsp:spPr>
        <a:xfrm>
          <a:off x="0" y="2775413"/>
          <a:ext cx="4005072" cy="2643187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TLR4</a:t>
          </a:r>
          <a:endParaRPr lang="en-ID" sz="6500" kern="1200" dirty="0"/>
        </a:p>
      </dsp:txBody>
      <dsp:txXfrm>
        <a:off x="129030" y="2904443"/>
        <a:ext cx="3747012" cy="2385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9D181-E1CB-46D7-8F12-92FC832A2D70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5907B-20F8-4539-9BD6-534755E5FE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06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5907B-20F8-4539-9BD6-534755E5FE99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720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2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1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388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187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00E36E-765C-4A09-BE71-461C19D6FA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FBE848-39AA-4E2E-BB8B-5BB41A82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5C96E1F-234C-C257-6D6E-E0DBA3A5C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dr. </a:t>
            </a:r>
            <a:r>
              <a:rPr lang="en-US" sz="3200" b="1" dirty="0" err="1"/>
              <a:t>Dayu</a:t>
            </a:r>
            <a:r>
              <a:rPr lang="en-US" sz="3200" b="1" dirty="0"/>
              <a:t> </a:t>
            </a:r>
            <a:r>
              <a:rPr lang="en-US" sz="3200" b="1" dirty="0" err="1"/>
              <a:t>Swasti</a:t>
            </a:r>
            <a:r>
              <a:rPr lang="en-US" sz="3200" b="1" dirty="0"/>
              <a:t> </a:t>
            </a:r>
            <a:r>
              <a:rPr lang="en-US" sz="3200" b="1" dirty="0" err="1"/>
              <a:t>Kharisma</a:t>
            </a:r>
            <a:r>
              <a:rPr lang="en-US" sz="3200" b="1" dirty="0"/>
              <a:t>, </a:t>
            </a:r>
            <a:r>
              <a:rPr lang="en-US" sz="3200" b="1" dirty="0" err="1"/>
              <a:t>M.Biomed</a:t>
            </a:r>
            <a:endParaRPr lang="en-ID" sz="3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13BB36-2266-06A1-D4BE-DEB1DCFC5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STRUKTUR JAMUR DAN RESPON IMUN TERHADAP JAMUR</a:t>
            </a:r>
            <a:endParaRPr lang="en-ID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reproduksi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yeast</a:t>
            </a:r>
          </a:p>
        </p:txBody>
      </p:sp>
      <p:pic>
        <p:nvPicPr>
          <p:cNvPr id="6" name="Picture 2" descr="http://www.clt.astate.edu/mhuss/YEA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1"/>
            <a:ext cx="3733800" cy="44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35" y="1607575"/>
            <a:ext cx="406072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4862662" y="2514600"/>
            <a:ext cx="1538140" cy="1126894"/>
            <a:chOff x="3338662" y="2514600"/>
            <a:chExt cx="1538140" cy="1126894"/>
          </a:xfrm>
        </p:grpSpPr>
        <p:sp>
          <p:nvSpPr>
            <p:cNvPr id="3" name="Left Brace 2"/>
            <p:cNvSpPr/>
            <p:nvPr/>
          </p:nvSpPr>
          <p:spPr>
            <a:xfrm rot="10800000">
              <a:off x="3338662" y="2514600"/>
              <a:ext cx="623736" cy="1126894"/>
            </a:xfrm>
            <a:prstGeom prst="leftBrace">
              <a:avLst>
                <a:gd name="adj1" fmla="val 24885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Striped Right Arrow 3"/>
            <p:cNvSpPr/>
            <p:nvPr/>
          </p:nvSpPr>
          <p:spPr>
            <a:xfrm>
              <a:off x="3733800" y="2887547"/>
              <a:ext cx="1143002" cy="3810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69313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42900"/>
            <a:ext cx="112776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Mold /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kapang</a:t>
            </a:r>
            <a:endParaRPr lang="en-US" sz="3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Fungi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Multiseluler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Filamentous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hyphae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(single 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hypha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Hyphae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bertumpukan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mycelia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(single :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mycelium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hyphae &amp;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aseptate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hyphae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  </a:t>
            </a:r>
          </a:p>
          <a:p>
            <a:pPr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Penicellium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Mucor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Epidermophyton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5469" t="27333" r="21875" b="46000"/>
          <a:stretch>
            <a:fillRect/>
          </a:stretch>
        </p:blipFill>
        <p:spPr bwMode="auto">
          <a:xfrm>
            <a:off x="3492527" y="3716878"/>
            <a:ext cx="3101339" cy="21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5469" t="56983" r="21875" b="17640"/>
          <a:stretch>
            <a:fillRect/>
          </a:stretch>
        </p:blipFill>
        <p:spPr bwMode="auto">
          <a:xfrm>
            <a:off x="7696200" y="3795705"/>
            <a:ext cx="255435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33800" y="6053725"/>
            <a:ext cx="261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Penampakan</a:t>
            </a:r>
            <a:r>
              <a:rPr lang="en-US" dirty="0"/>
              <a:t> </a:t>
            </a:r>
            <a:r>
              <a:rPr lang="en-US" dirty="0" err="1"/>
              <a:t>makroskopis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6086594"/>
            <a:ext cx="2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Penampakan</a:t>
            </a:r>
            <a:r>
              <a:rPr lang="en-US" dirty="0"/>
              <a:t> </a:t>
            </a:r>
            <a:r>
              <a:rPr lang="en-US" dirty="0" err="1"/>
              <a:t>mikroskopis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4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6114" y="330773"/>
            <a:ext cx="2595985" cy="763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/>
              <a:t>Jamur</a:t>
            </a:r>
            <a:endParaRPr lang="en-GB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81128" y="1814333"/>
            <a:ext cx="3054100" cy="1069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Uniselular</a:t>
            </a:r>
            <a:r>
              <a:rPr lang="en-GB" sz="2400" b="1" dirty="0"/>
              <a:t>: </a:t>
            </a:r>
          </a:p>
          <a:p>
            <a:pPr algn="ctr"/>
            <a:r>
              <a:rPr lang="en-GB" sz="2400" dirty="0" err="1"/>
              <a:t>Ragi</a:t>
            </a:r>
            <a:r>
              <a:rPr lang="en-GB" sz="2400" dirty="0"/>
              <a:t>/</a:t>
            </a:r>
            <a:r>
              <a:rPr lang="en-GB" sz="2400" i="1" dirty="0"/>
              <a:t>yeast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754632" y="1423228"/>
            <a:ext cx="3512215" cy="14852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Multiselular</a:t>
            </a:r>
            <a:r>
              <a:rPr lang="en-GB" sz="2400" b="1" dirty="0"/>
              <a:t>: </a:t>
            </a:r>
            <a:r>
              <a:rPr lang="en-GB" sz="2400" dirty="0" err="1"/>
              <a:t>Kapang</a:t>
            </a:r>
            <a:r>
              <a:rPr lang="en-GB" sz="2400" dirty="0"/>
              <a:t>/mould. </a:t>
            </a:r>
            <a:r>
              <a:rPr lang="en-GB" sz="2400" dirty="0" err="1"/>
              <a:t>Koloni</a:t>
            </a:r>
            <a:r>
              <a:rPr lang="en-GB" sz="2400" dirty="0"/>
              <a:t> </a:t>
            </a:r>
            <a:r>
              <a:rPr lang="en-GB" sz="2400" dirty="0" err="1"/>
              <a:t>filamentosa</a:t>
            </a:r>
            <a:r>
              <a:rPr lang="en-GB" sz="2400" dirty="0"/>
              <a:t>: </a:t>
            </a:r>
            <a:r>
              <a:rPr lang="en-GB" sz="2400" dirty="0" err="1"/>
              <a:t>hifa</a:t>
            </a:r>
            <a:endParaRPr lang="en-GB" sz="24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9" y="2908449"/>
            <a:ext cx="3271162" cy="28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8450"/>
            <a:ext cx="2962257" cy="287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7AF02-20FF-42B4-2F4D-58C134620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45" y="2933020"/>
            <a:ext cx="3271162" cy="2830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1EB646-BF25-E3B9-4E2B-7046505AC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493" y="2908448"/>
            <a:ext cx="2590033" cy="28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42059"/>
            <a:ext cx="12192000" cy="28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sym typeface="Wingdings" pitchFamily="2" charset="2"/>
              </a:rPr>
              <a:t>Konidia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: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struktur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reproduksi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aseksual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yg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dihasilkan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baik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dari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transformasi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sel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hifa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ragi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vegetatif</a:t>
            </a: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2000" b="1" dirty="0" err="1">
                <a:solidFill>
                  <a:schemeClr val="tx1"/>
                </a:solidFill>
                <a:sym typeface="Wingdings" pitchFamily="2" charset="2"/>
              </a:rPr>
              <a:t>Konidiofor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: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konidia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dibentuk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hifa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khusus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Blastospora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pembentukan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konidia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melalui</a:t>
            </a:r>
            <a:r>
              <a:rPr lang="en-US" sz="2000" dirty="0">
                <a:solidFill>
                  <a:schemeClr val="tx1"/>
                </a:solidFill>
              </a:rPr>
              <a:t> proses </a:t>
            </a:r>
            <a:r>
              <a:rPr lang="en-US" sz="2000" dirty="0" err="1">
                <a:solidFill>
                  <a:schemeClr val="tx1"/>
                </a:solidFill>
              </a:rPr>
              <a:t>pertunasan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Klamidospora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konidia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berukuran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berdinding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tebal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biasanya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berbentuk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sferis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dihasilkan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hifa</a:t>
            </a:r>
            <a:r>
              <a:rPr lang="en-US" sz="2000" dirty="0">
                <a:solidFill>
                  <a:schemeClr val="tx1"/>
                </a:solidFill>
              </a:rPr>
              <a:t> terminal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Sporangiospora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spora2 </a:t>
            </a:r>
            <a:r>
              <a:rPr lang="en-US" sz="2000" dirty="0" err="1">
                <a:solidFill>
                  <a:schemeClr val="tx1"/>
                </a:solidFill>
              </a:rPr>
              <a:t>mitotik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dihasilkan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sporangium </a:t>
            </a:r>
            <a:r>
              <a:rPr lang="en-US" sz="2000" dirty="0" err="1">
                <a:solidFill>
                  <a:schemeClr val="tx1"/>
                </a:solidFill>
              </a:rPr>
              <a:t>yg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tertutup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struktur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aseksual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4564E-0F2A-307A-4031-E898B9EE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2815441"/>
            <a:ext cx="429205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Morfologi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kapang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E:\images (8)-1.jpg"/>
          <p:cNvPicPr>
            <a:picLocks noChangeAspect="1" noChangeArrowheads="1"/>
          </p:cNvPicPr>
          <p:nvPr/>
        </p:nvPicPr>
        <p:blipFill>
          <a:blip r:embed="rId2"/>
          <a:srcRect l="4834" t="3596" r="5740" b="8315"/>
          <a:stretch>
            <a:fillRect/>
          </a:stretch>
        </p:blipFill>
        <p:spPr bwMode="auto">
          <a:xfrm>
            <a:off x="1905000" y="1676400"/>
            <a:ext cx="2819400" cy="3733800"/>
          </a:xfrm>
          <a:prstGeom prst="rect">
            <a:avLst/>
          </a:prstGeom>
          <a:noFill/>
        </p:spPr>
      </p:pic>
      <p:pic>
        <p:nvPicPr>
          <p:cNvPr id="4101" name="Picture 5" descr="E:\images (10).jpg"/>
          <p:cNvPicPr>
            <a:picLocks noChangeAspect="1" noChangeArrowheads="1"/>
          </p:cNvPicPr>
          <p:nvPr/>
        </p:nvPicPr>
        <p:blipFill>
          <a:blip r:embed="rId3"/>
          <a:srcRect l="19491" r="6661" b="15385"/>
          <a:stretch>
            <a:fillRect/>
          </a:stretch>
        </p:blipFill>
        <p:spPr bwMode="auto">
          <a:xfrm>
            <a:off x="4903842" y="1752600"/>
            <a:ext cx="5459358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Aspergilus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5410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5562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Rhizoid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0" y="533400"/>
            <a:ext cx="2286000" cy="4191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kapang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kapang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0" y="228600"/>
            <a:ext cx="6629400" cy="6629400"/>
            <a:chOff x="0" y="228600"/>
            <a:chExt cx="6629400" cy="6629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51563" t="31333" r="12500" b="7333"/>
            <a:stretch>
              <a:fillRect/>
            </a:stretch>
          </p:blipFill>
          <p:spPr bwMode="auto">
            <a:xfrm>
              <a:off x="0" y="228600"/>
              <a:ext cx="6629400" cy="662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Donut 9"/>
            <p:cNvSpPr/>
            <p:nvPr/>
          </p:nvSpPr>
          <p:spPr>
            <a:xfrm>
              <a:off x="990600" y="1676400"/>
              <a:ext cx="1447800" cy="1143000"/>
            </a:xfrm>
            <a:prstGeom prst="donut">
              <a:avLst>
                <a:gd name="adj" fmla="val 6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1676400" y="3276600"/>
              <a:ext cx="1447800" cy="1143000"/>
            </a:xfrm>
            <a:prstGeom prst="donut">
              <a:avLst>
                <a:gd name="adj" fmla="val 6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3429000" y="228600"/>
              <a:ext cx="1447800" cy="1143000"/>
            </a:xfrm>
            <a:prstGeom prst="donut">
              <a:avLst>
                <a:gd name="adj" fmla="val 6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800600" y="1447800"/>
              <a:ext cx="1447800" cy="1143000"/>
            </a:xfrm>
            <a:prstGeom prst="donut">
              <a:avLst>
                <a:gd name="adj" fmla="val 6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876800" y="5715000"/>
              <a:ext cx="1447800" cy="1143000"/>
            </a:xfrm>
            <a:prstGeom prst="donut">
              <a:avLst>
                <a:gd name="adj" fmla="val 6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5105400" y="3124200"/>
              <a:ext cx="1447800" cy="1143000"/>
            </a:xfrm>
            <a:prstGeom prst="donut">
              <a:avLst>
                <a:gd name="adj" fmla="val 6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0" y="457200"/>
            <a:ext cx="2362200" cy="2362200"/>
          </a:xfrm>
        </p:spPr>
        <p:txBody>
          <a:bodyPr>
            <a:noAutofit/>
          </a:bodyPr>
          <a:lstStyle/>
          <a:p>
            <a:pPr algn="l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kapang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konidia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spora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vol8no2_Benkee_Isolatn_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28576"/>
            <a:ext cx="6010275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3239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Fungi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dimorfik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049000" cy="449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fungi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dimorfik</a:t>
            </a:r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Fungi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: yeast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mold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berbeda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Fungi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patogen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yeast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2500" b="1" baseline="300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mold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temperatur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25-30</a:t>
            </a:r>
            <a:r>
              <a:rPr lang="en-US" sz="2500" b="1" baseline="300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Fungi non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patogen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morfogenesisnya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nutrien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karbondioksida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Histoplasma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capsulatum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Coccidioides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immitis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Blastomyces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dermatidis</a:t>
            </a:r>
            <a:endParaRPr lang="en-US" sz="2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KLASIFIKASI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Berdasarkan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ifat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oloni,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ifa dan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pora 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86000"/>
            <a:ext cx="11125200" cy="4267199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id-ID" sz="3600" b="1" dirty="0">
                <a:latin typeface="Times New Roman" pitchFamily="18" charset="0"/>
                <a:cs typeface="Times New Roman" pitchFamily="18" charset="0"/>
              </a:rPr>
              <a:t>1. Zygomycota </a:t>
            </a:r>
          </a:p>
          <a:p>
            <a:pPr>
              <a:buFont typeface="Wingdings 2" pitchFamily="18" charset="2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id-ID" sz="3600" b="1" dirty="0">
                <a:latin typeface="Times New Roman" pitchFamily="18" charset="0"/>
                <a:cs typeface="Times New Roman" pitchFamily="18" charset="0"/>
              </a:rPr>
              <a:t>Ascomycota </a:t>
            </a:r>
          </a:p>
          <a:p>
            <a:pPr>
              <a:buFont typeface="Wingdings 2" pitchFamily="18" charset="2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d-ID" sz="3600" b="1" dirty="0">
                <a:latin typeface="Times New Roman" pitchFamily="18" charset="0"/>
                <a:cs typeface="Times New Roman" pitchFamily="18" charset="0"/>
              </a:rPr>
              <a:t>Basidiomycota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Deuteromycota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0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Zygomycota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Zygomycetes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00050" y="1959558"/>
            <a:ext cx="10744200" cy="393192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sexual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zigot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zygospore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penggabungan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ujung-ujung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eproduksi  asexual melalui </a:t>
            </a:r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sporangia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Hifa vegetatif </a:t>
            </a:r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jarang yang bersep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</a:t>
            </a:r>
          </a:p>
          <a:p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: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id-ID" sz="2800" i="1" dirty="0">
                <a:latin typeface="Times New Roman" pitchFamily="18" charset="0"/>
                <a:cs typeface="Times New Roman" pitchFamily="18" charset="0"/>
              </a:rPr>
              <a:t>Rhizopus,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id-ID" sz="2800" i="1" dirty="0">
                <a:latin typeface="Times New Roman" pitchFamily="18" charset="0"/>
                <a:cs typeface="Times New Roman" pitchFamily="18" charset="0"/>
              </a:rPr>
              <a:t>Absidia,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id-ID" sz="2800" i="1" dirty="0">
                <a:latin typeface="Times New Roman" pitchFamily="18" charset="0"/>
                <a:cs typeface="Times New Roman" pitchFamily="18" charset="0"/>
              </a:rPr>
              <a:t>Mucor,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id-ID" sz="2800" i="1" dirty="0">
                <a:latin typeface="Times New Roman" pitchFamily="18" charset="0"/>
                <a:cs typeface="Times New Roman" pitchFamily="18" charset="0"/>
              </a:rPr>
              <a:t>Pilobolus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21371"/>
      </p:ext>
    </p:extLst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078"/>
            <a:ext cx="7848600" cy="792162"/>
          </a:xfrm>
        </p:spPr>
        <p:txBody>
          <a:bodyPr>
            <a:normAutofit/>
          </a:bodyPr>
          <a:lstStyle/>
          <a:p>
            <a:pPr algn="l"/>
            <a:r>
              <a:rPr lang="en-US" sz="3500" dirty="0" err="1">
                <a:latin typeface="Aharoni" pitchFamily="2" charset="-79"/>
                <a:cs typeface="Aharoni" pitchFamily="2" charset="-79"/>
              </a:rPr>
              <a:t>Morfologi</a:t>
            </a:r>
            <a:r>
              <a:rPr lang="en-US" sz="3500" dirty="0">
                <a:latin typeface="Aharoni" pitchFamily="2" charset="-79"/>
                <a:cs typeface="Aharoni" pitchFamily="2" charset="-79"/>
              </a:rPr>
              <a:t> Fungi</a:t>
            </a:r>
            <a:endParaRPr lang="id-ID" sz="3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100675"/>
            <a:ext cx="11353799" cy="3048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Eukariota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nucleus,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nuclear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kromosom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yang linear</a:t>
            </a:r>
          </a:p>
          <a:p>
            <a:pPr eaLnBrk="1" hangingPunct="1"/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khlorofil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hijau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Bertumbuh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ragi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/yeast (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uniseluler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kapang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mould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multiseluler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Reproduksi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pembelahan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vegetatif</a:t>
            </a:r>
            <a:endParaRPr lang="id-ID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spora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aseksual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63859-07FF-9216-D0E5-E6503570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24350"/>
            <a:ext cx="3810000" cy="2533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9C267-71B1-A9B0-09CC-0296B335A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297679"/>
            <a:ext cx="4616875" cy="25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058400" cy="13716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id-ID" sz="3500" b="1" dirty="0">
                <a:latin typeface="Times New Roman" pitchFamily="18" charset="0"/>
                <a:cs typeface="Times New Roman" pitchFamily="18" charset="0"/>
              </a:rPr>
              <a:t>Ascomycota (Ascomycetes)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201400" cy="4724400"/>
          </a:xfrm>
        </p:spPr>
        <p:txBody>
          <a:bodyPr>
            <a:normAutofit/>
          </a:bodyPr>
          <a:lstStyle/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biak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sexual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spora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didalam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askus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wadah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merupakan tempat dimana karyogamy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 meiosis terjadi, sehingga dihasilkan </a:t>
            </a:r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Reproduksi Asexual adalah melalui </a:t>
            </a:r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conidia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Bentuk vegetatifnya memiliki </a:t>
            </a:r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hifa yang bersepta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Ajellomyces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(anamorphic genera, </a:t>
            </a: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Blastomyces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Histoplasma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),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Arthroderma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(anamorphic genera, </a:t>
            </a: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),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Coccidioides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yeasts (</a:t>
            </a: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Saccharomyces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08507"/>
      </p:ext>
    </p:extLst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d-ID" sz="3500" b="1" dirty="0">
                <a:latin typeface="Times New Roman" pitchFamily="18" charset="0"/>
                <a:cs typeface="Times New Roman" pitchFamily="18" charset="0"/>
              </a:rPr>
              <a:t>Basidiomycota (Basidomycetes)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biak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sexual</a:t>
            </a:r>
          </a:p>
          <a:p>
            <a:pPr>
              <a:buFont typeface="Arial" charset="0"/>
              <a:buChar char="•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Spora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diluar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tubuhnya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pemukul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raket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basidia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Hifa memiliki bentuk </a:t>
            </a:r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septa yang kompleks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Filobasidiella neoformans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Cryptococcus neoformans</a:t>
            </a:r>
            <a:endParaRPr lang="id-ID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3414"/>
      </p:ext>
    </p:extLst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Deuteromycota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Deuteromycetes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biak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asexual </a:t>
            </a: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Jamur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sempurna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Fungi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Imperfekta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Dijumpai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jamur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penyebab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Penggolongan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jamur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pathogen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diutamakan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infeksinya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Mikosis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Superfisial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Mikosis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Subcutan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Mikosis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Oportunis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1"/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Epidermophyton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Sporothrix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Candida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23661"/>
      </p:ext>
    </p:extLst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177" y="152400"/>
            <a:ext cx="8229600" cy="990600"/>
          </a:xfrm>
        </p:spPr>
        <p:txBody>
          <a:bodyPr/>
          <a:lstStyle/>
          <a:p>
            <a:r>
              <a:rPr lang="id-ID" dirty="0"/>
              <a:t>Medical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1353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2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98CA-4CDA-16C0-9778-E5F19F61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262406"/>
          </a:xfrm>
        </p:spPr>
        <p:txBody>
          <a:bodyPr/>
          <a:lstStyle/>
          <a:p>
            <a:r>
              <a:rPr lang="en-US" b="1" dirty="0" err="1"/>
              <a:t>Respon</a:t>
            </a:r>
            <a:r>
              <a:rPr lang="en-US" b="1" dirty="0"/>
              <a:t> </a:t>
            </a:r>
            <a:r>
              <a:rPr lang="en-US" b="1" dirty="0" err="1"/>
              <a:t>Imun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Jamur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3051A-55A5-BAA1-7508-5226B0C4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5791200" cy="4456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EE125-532A-8E5D-64ED-E29345C5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1" y="2133600"/>
            <a:ext cx="5951220" cy="44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4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7B55-A0D5-0C34-0D6D-A9F63259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11277600" cy="2438400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spesies</a:t>
            </a:r>
            <a:r>
              <a:rPr lang="en-US" sz="3200" dirty="0"/>
              <a:t> </a:t>
            </a:r>
            <a:r>
              <a:rPr lang="en-US" sz="3200" dirty="0" err="1"/>
              <a:t>jamur</a:t>
            </a:r>
            <a:r>
              <a:rPr lang="en-US" sz="3200" dirty="0"/>
              <a:t> sangat </a:t>
            </a:r>
            <a:r>
              <a:rPr lang="en-US" sz="3200" dirty="0" err="1"/>
              <a:t>banyak</a:t>
            </a:r>
            <a:r>
              <a:rPr lang="en-US" sz="3200" dirty="0"/>
              <a:t>, </a:t>
            </a:r>
            <a:r>
              <a:rPr lang="en-US" sz="3200" dirty="0" err="1"/>
              <a:t>namun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sedikit</a:t>
            </a:r>
            <a:r>
              <a:rPr lang="en-US" sz="3200" dirty="0"/>
              <a:t> yang pathogen/</a:t>
            </a: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 err="1">
                <a:sym typeface="Wingdings" panose="05000000000000000000" pitchFamily="2" charset="2"/>
              </a:rPr>
              <a:t>sebagian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besar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merupakan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oportunistik</a:t>
            </a:r>
            <a:r>
              <a:rPr lang="en-US" sz="3200" dirty="0">
                <a:sym typeface="Wingdings" panose="05000000000000000000" pitchFamily="2" charset="2"/>
              </a:rPr>
              <a:t> (</a:t>
            </a:r>
            <a:r>
              <a:rPr lang="en-US" sz="3200" dirty="0" err="1">
                <a:sym typeface="Wingdings" panose="05000000000000000000" pitchFamily="2" charset="2"/>
              </a:rPr>
              <a:t>menyebabkan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penyakit</a:t>
            </a:r>
            <a:r>
              <a:rPr lang="en-US" sz="3200" dirty="0">
                <a:sym typeface="Wingdings" panose="05000000000000000000" pitchFamily="2" charset="2"/>
              </a:rPr>
              <a:t> pada host </a:t>
            </a:r>
            <a:r>
              <a:rPr lang="en-US" sz="3200" dirty="0" err="1">
                <a:sym typeface="Wingdings" panose="05000000000000000000" pitchFamily="2" charset="2"/>
              </a:rPr>
              <a:t>dengan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sistem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imun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lemah</a:t>
            </a:r>
            <a:r>
              <a:rPr lang="en-US" sz="3200" dirty="0">
                <a:sym typeface="Wingdings" panose="05000000000000000000" pitchFamily="2" charset="2"/>
              </a:rPr>
              <a:t>/immunocompromised/Immunodeficiency)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713D3-B876-7214-B084-8B79E4A1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4114800"/>
            <a:ext cx="5257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86800" cy="914400"/>
          </a:xfrm>
        </p:spPr>
        <p:txBody>
          <a:bodyPr/>
          <a:lstStyle/>
          <a:p>
            <a:r>
              <a:rPr lang="en-GB" dirty="0" err="1"/>
              <a:t>Sel-sel</a:t>
            </a:r>
            <a:r>
              <a:rPr lang="en-GB" dirty="0"/>
              <a:t> </a:t>
            </a:r>
            <a:r>
              <a:rPr lang="en-GB" dirty="0" err="1"/>
              <a:t>Immunitas</a:t>
            </a:r>
            <a:r>
              <a:rPr lang="en-GB" dirty="0"/>
              <a:t> innate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3471576"/>
              </p:ext>
            </p:extLst>
          </p:nvPr>
        </p:nvGraphicFramePr>
        <p:xfrm>
          <a:off x="1981200" y="990600"/>
          <a:ext cx="9372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44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0058400" cy="1371600"/>
          </a:xfrm>
        </p:spPr>
        <p:txBody>
          <a:bodyPr/>
          <a:lstStyle/>
          <a:p>
            <a:r>
              <a:rPr lang="en-GB" dirty="0" err="1"/>
              <a:t>Immunitas</a:t>
            </a:r>
            <a:r>
              <a:rPr lang="en-GB" dirty="0"/>
              <a:t> </a:t>
            </a:r>
            <a:r>
              <a:rPr lang="en-GB" dirty="0" err="1"/>
              <a:t>Adaptif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11353800" cy="4587240"/>
          </a:xfrm>
        </p:spPr>
        <p:txBody>
          <a:bodyPr>
            <a:noAutofit/>
          </a:bodyPr>
          <a:lstStyle/>
          <a:p>
            <a:r>
              <a:rPr lang="en-GB" sz="2400" dirty="0" err="1"/>
              <a:t>Distimulasi</a:t>
            </a:r>
            <a:r>
              <a:rPr lang="en-GB" sz="2400" dirty="0"/>
              <a:t> oleh </a:t>
            </a:r>
            <a:r>
              <a:rPr lang="en-GB" sz="2400" dirty="0" err="1"/>
              <a:t>paparan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agen</a:t>
            </a:r>
            <a:r>
              <a:rPr lang="en-GB" sz="2400" dirty="0"/>
              <a:t> </a:t>
            </a:r>
            <a:r>
              <a:rPr lang="en-GB" sz="2400" dirty="0" err="1"/>
              <a:t>infeksius</a:t>
            </a:r>
            <a:r>
              <a:rPr lang="en-GB" sz="2400" dirty="0"/>
              <a:t>, yang </a:t>
            </a:r>
            <a:r>
              <a:rPr lang="en-GB" sz="2400" dirty="0" err="1"/>
              <a:t>kekuatan</a:t>
            </a:r>
            <a:r>
              <a:rPr lang="en-GB" sz="2400" dirty="0"/>
              <a:t> dan </a:t>
            </a:r>
            <a:r>
              <a:rPr lang="en-GB" sz="2400" dirty="0" err="1"/>
              <a:t>kemampuan</a:t>
            </a:r>
            <a:r>
              <a:rPr lang="en-GB" sz="2400" dirty="0"/>
              <a:t> </a:t>
            </a:r>
            <a:r>
              <a:rPr lang="en-GB" sz="2400" dirty="0" err="1"/>
              <a:t>defensifnya</a:t>
            </a:r>
            <a:r>
              <a:rPr lang="en-GB" sz="2400" dirty="0"/>
              <a:t> </a:t>
            </a:r>
            <a:r>
              <a:rPr lang="en-GB" sz="2400" dirty="0" err="1"/>
              <a:t>meningkat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masing2 </a:t>
            </a:r>
            <a:r>
              <a:rPr lang="en-GB" sz="2400" dirty="0" err="1"/>
              <a:t>paparan</a:t>
            </a:r>
            <a:r>
              <a:rPr lang="en-GB" sz="2400" dirty="0"/>
              <a:t> </a:t>
            </a:r>
            <a:r>
              <a:rPr lang="en-GB" sz="2400" dirty="0" err="1"/>
              <a:t>mikroba</a:t>
            </a:r>
            <a:r>
              <a:rPr lang="en-GB" sz="2400" dirty="0"/>
              <a:t> </a:t>
            </a:r>
            <a:r>
              <a:rPr lang="en-GB" sz="2400" dirty="0" err="1"/>
              <a:t>tertentu</a:t>
            </a:r>
            <a:r>
              <a:rPr lang="en-GB" sz="2400" dirty="0"/>
              <a:t> </a:t>
            </a:r>
            <a:r>
              <a:rPr lang="en-GB" sz="2400" dirty="0" err="1"/>
              <a:t>berturut-turut</a:t>
            </a:r>
            <a:r>
              <a:rPr lang="en-GB" sz="2400" dirty="0"/>
              <a:t>, </a:t>
            </a:r>
            <a:r>
              <a:rPr lang="en-GB" sz="2400" dirty="0" err="1"/>
              <a:t>karena</a:t>
            </a:r>
            <a:r>
              <a:rPr lang="en-GB" sz="2400" dirty="0"/>
              <a:t> </a:t>
            </a:r>
            <a:r>
              <a:rPr lang="en-GB" sz="2400" dirty="0" err="1"/>
              <a:t>bentuk</a:t>
            </a:r>
            <a:r>
              <a:rPr lang="en-GB" sz="2400" dirty="0"/>
              <a:t> </a:t>
            </a:r>
            <a:r>
              <a:rPr lang="en-GB" sz="2400" dirty="0" err="1"/>
              <a:t>imunitas</a:t>
            </a:r>
            <a:r>
              <a:rPr lang="en-GB" sz="2400" dirty="0"/>
              <a:t> </a:t>
            </a:r>
            <a:r>
              <a:rPr lang="en-GB" sz="2400" dirty="0" err="1"/>
              <a:t>ini</a:t>
            </a:r>
            <a:r>
              <a:rPr lang="en-GB" sz="2400" dirty="0"/>
              <a:t> </a:t>
            </a:r>
            <a:r>
              <a:rPr lang="en-GB" sz="2400" dirty="0" err="1"/>
              <a:t>berkembang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respon</a:t>
            </a:r>
            <a:r>
              <a:rPr lang="en-GB" sz="2400" dirty="0"/>
              <a:t> dan </a:t>
            </a:r>
            <a:r>
              <a:rPr lang="en-GB" sz="2400" dirty="0" err="1"/>
              <a:t>adaptasi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infeksi</a:t>
            </a:r>
            <a:endParaRPr lang="en-GB" sz="2400" dirty="0"/>
          </a:p>
          <a:p>
            <a:r>
              <a:rPr lang="en-GB" sz="2400" dirty="0" err="1"/>
              <a:t>Karakteristik</a:t>
            </a:r>
            <a:r>
              <a:rPr lang="en-GB" sz="2400" dirty="0"/>
              <a:t> </a:t>
            </a:r>
            <a:r>
              <a:rPr lang="en-GB" sz="2400" dirty="0" err="1"/>
              <a:t>yg</a:t>
            </a:r>
            <a:r>
              <a:rPr lang="en-GB" sz="2400" dirty="0"/>
              <a:t> </a:t>
            </a:r>
            <a:r>
              <a:rPr lang="en-GB" sz="2400" dirty="0" err="1"/>
              <a:t>mendefinisikan</a:t>
            </a:r>
            <a:r>
              <a:rPr lang="en-GB" sz="2400" dirty="0"/>
              <a:t> </a:t>
            </a:r>
            <a:r>
              <a:rPr lang="en-GB" sz="2400" dirty="0" err="1"/>
              <a:t>imunitas</a:t>
            </a:r>
            <a:r>
              <a:rPr lang="en-GB" sz="2400" dirty="0"/>
              <a:t> </a:t>
            </a:r>
            <a:r>
              <a:rPr lang="en-GB" sz="2400" dirty="0" err="1"/>
              <a:t>adaptif</a:t>
            </a:r>
            <a:r>
              <a:rPr lang="en-GB" sz="2400" dirty="0"/>
              <a:t> </a:t>
            </a:r>
            <a:r>
              <a:rPr lang="en-GB" sz="2400" dirty="0" err="1"/>
              <a:t>ialah</a:t>
            </a:r>
            <a:r>
              <a:rPr lang="en-GB" sz="2400" dirty="0"/>
              <a:t> </a:t>
            </a:r>
            <a:r>
              <a:rPr lang="en-GB" sz="2400" b="1" dirty="0" err="1"/>
              <a:t>spesifisitas</a:t>
            </a:r>
            <a:r>
              <a:rPr lang="en-GB" sz="2400" b="1" dirty="0"/>
              <a:t> </a:t>
            </a:r>
            <a:r>
              <a:rPr lang="en-GB" sz="2400" b="1" dirty="0" err="1"/>
              <a:t>yg</a:t>
            </a:r>
            <a:r>
              <a:rPr lang="en-GB" sz="2400" b="1" dirty="0"/>
              <a:t> </a:t>
            </a:r>
            <a:r>
              <a:rPr lang="en-GB" sz="2400" b="1" dirty="0" err="1"/>
              <a:t>sangat</a:t>
            </a:r>
            <a:r>
              <a:rPr lang="en-GB" sz="2400" b="1" dirty="0"/>
              <a:t> </a:t>
            </a:r>
            <a:r>
              <a:rPr lang="en-GB" sz="2400" b="1" dirty="0" err="1"/>
              <a:t>hebat</a:t>
            </a:r>
            <a:r>
              <a:rPr lang="en-GB" sz="2400" b="1" dirty="0"/>
              <a:t> </a:t>
            </a:r>
            <a:r>
              <a:rPr lang="en-GB" sz="2400" b="1" dirty="0" err="1"/>
              <a:t>untuk</a:t>
            </a:r>
            <a:r>
              <a:rPr lang="en-GB" sz="2400" b="1" dirty="0"/>
              <a:t> </a:t>
            </a:r>
            <a:r>
              <a:rPr lang="en-GB" sz="2400" b="1" dirty="0" err="1"/>
              <a:t>molekul</a:t>
            </a:r>
            <a:r>
              <a:rPr lang="en-GB" sz="2400" b="1" dirty="0"/>
              <a:t> </a:t>
            </a:r>
            <a:r>
              <a:rPr lang="en-GB" sz="2400" b="1" dirty="0" err="1"/>
              <a:t>yg</a:t>
            </a:r>
            <a:r>
              <a:rPr lang="en-GB" sz="2400" b="1" dirty="0"/>
              <a:t> </a:t>
            </a:r>
            <a:r>
              <a:rPr lang="en-GB" sz="2400" b="1" dirty="0" err="1"/>
              <a:t>berbeda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kemampuan</a:t>
            </a:r>
            <a:r>
              <a:rPr lang="en-GB" sz="2400" b="1" dirty="0"/>
              <a:t> </a:t>
            </a:r>
            <a:r>
              <a:rPr lang="en-GB" sz="2400" b="1" dirty="0" err="1"/>
              <a:t>untuk</a:t>
            </a:r>
            <a:r>
              <a:rPr lang="en-GB" sz="2400" b="1" dirty="0"/>
              <a:t> “</a:t>
            </a:r>
            <a:r>
              <a:rPr lang="en-GB" sz="2400" b="1" dirty="0" err="1"/>
              <a:t>mengingat</a:t>
            </a:r>
            <a:r>
              <a:rPr lang="en-GB" sz="2400" b="1" dirty="0"/>
              <a:t>”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merespon</a:t>
            </a:r>
            <a:r>
              <a:rPr lang="en-GB" sz="2400" b="1" dirty="0"/>
              <a:t> </a:t>
            </a:r>
            <a:r>
              <a:rPr lang="en-GB" sz="2400" b="1" dirty="0" err="1"/>
              <a:t>lebih</a:t>
            </a:r>
            <a:r>
              <a:rPr lang="en-GB" sz="2400" b="1" dirty="0"/>
              <a:t> </a:t>
            </a:r>
            <a:r>
              <a:rPr lang="en-GB" sz="2400" b="1" dirty="0" err="1"/>
              <a:t>keras</a:t>
            </a:r>
            <a:r>
              <a:rPr lang="en-GB" sz="2400" b="1" dirty="0"/>
              <a:t> </a:t>
            </a:r>
            <a:r>
              <a:rPr lang="en-GB" sz="2400" b="1" dirty="0" err="1"/>
              <a:t>terhadap</a:t>
            </a:r>
            <a:r>
              <a:rPr lang="en-GB" sz="2400" b="1" dirty="0"/>
              <a:t> </a:t>
            </a:r>
            <a:r>
              <a:rPr lang="en-GB" sz="2400" b="1" dirty="0" err="1"/>
              <a:t>paparan</a:t>
            </a:r>
            <a:r>
              <a:rPr lang="en-GB" sz="2400" b="1" dirty="0"/>
              <a:t> </a:t>
            </a:r>
            <a:r>
              <a:rPr lang="en-GB" sz="2400" b="1" dirty="0" err="1"/>
              <a:t>berulang</a:t>
            </a:r>
            <a:r>
              <a:rPr lang="en-GB" sz="2400" b="1" dirty="0"/>
              <a:t> </a:t>
            </a:r>
            <a:r>
              <a:rPr lang="en-GB" sz="2400" b="1" dirty="0" err="1"/>
              <a:t>dari</a:t>
            </a:r>
            <a:r>
              <a:rPr lang="en-GB" sz="2400" b="1" dirty="0"/>
              <a:t> </a:t>
            </a:r>
            <a:r>
              <a:rPr lang="en-GB" sz="2400" b="1" dirty="0" err="1"/>
              <a:t>mikroba</a:t>
            </a:r>
            <a:r>
              <a:rPr lang="en-GB" sz="2400" b="1" dirty="0"/>
              <a:t> </a:t>
            </a:r>
            <a:r>
              <a:rPr lang="en-GB" sz="2400" b="1" dirty="0" err="1"/>
              <a:t>yg</a:t>
            </a:r>
            <a:r>
              <a:rPr lang="en-GB" sz="2400" b="1" dirty="0"/>
              <a:t> </a:t>
            </a:r>
            <a:r>
              <a:rPr lang="en-GB" sz="2400" b="1" dirty="0" err="1"/>
              <a:t>sama</a:t>
            </a:r>
            <a:endParaRPr lang="en-GB" sz="2400" b="1" dirty="0"/>
          </a:p>
          <a:p>
            <a:r>
              <a:rPr lang="en-GB" sz="2400" dirty="0" err="1"/>
              <a:t>Sistem</a:t>
            </a:r>
            <a:r>
              <a:rPr lang="en-GB" sz="2400" dirty="0"/>
              <a:t> </a:t>
            </a:r>
            <a:r>
              <a:rPr lang="en-GB" sz="2400" dirty="0" err="1"/>
              <a:t>immun</a:t>
            </a:r>
            <a:r>
              <a:rPr lang="en-GB" sz="2400" dirty="0"/>
              <a:t> </a:t>
            </a:r>
            <a:r>
              <a:rPr lang="en-GB" sz="2400" dirty="0" err="1"/>
              <a:t>adaptif</a:t>
            </a:r>
            <a:r>
              <a:rPr lang="en-GB" sz="2400" dirty="0"/>
              <a:t> </a:t>
            </a:r>
            <a:r>
              <a:rPr lang="en-GB" sz="2400" dirty="0" err="1"/>
              <a:t>mampu</a:t>
            </a:r>
            <a:r>
              <a:rPr lang="en-GB" sz="2400" dirty="0"/>
              <a:t> </a:t>
            </a:r>
            <a:r>
              <a:rPr lang="en-GB" sz="2400" dirty="0" err="1"/>
              <a:t>mengenali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bereaksi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sejumlah</a:t>
            </a:r>
            <a:r>
              <a:rPr lang="en-GB" sz="2400" dirty="0"/>
              <a:t> </a:t>
            </a:r>
            <a:r>
              <a:rPr lang="en-GB" sz="2400" dirty="0" err="1"/>
              <a:t>besar</a:t>
            </a:r>
            <a:r>
              <a:rPr lang="en-GB" sz="2400" dirty="0"/>
              <a:t> </a:t>
            </a:r>
            <a:r>
              <a:rPr lang="en-GB" sz="2400" dirty="0" err="1"/>
              <a:t>mikroba</a:t>
            </a:r>
            <a:r>
              <a:rPr lang="en-GB" sz="2400" dirty="0"/>
              <a:t> &amp; </a:t>
            </a:r>
            <a:r>
              <a:rPr lang="en-GB" sz="2400" dirty="0" err="1"/>
              <a:t>zat</a:t>
            </a:r>
            <a:r>
              <a:rPr lang="en-GB" sz="2400" dirty="0"/>
              <a:t> </a:t>
            </a:r>
            <a:r>
              <a:rPr lang="en-GB" sz="2400" dirty="0" err="1"/>
              <a:t>antimikroba</a:t>
            </a:r>
            <a:r>
              <a:rPr lang="en-GB" sz="2400" dirty="0"/>
              <a:t>, &amp; </a:t>
            </a:r>
            <a:r>
              <a:rPr lang="en-GB" sz="2400" dirty="0" err="1"/>
              <a:t>memiliki</a:t>
            </a:r>
            <a:r>
              <a:rPr lang="en-GB" sz="2400" dirty="0"/>
              <a:t> </a:t>
            </a:r>
            <a:r>
              <a:rPr lang="en-GB" sz="2400" dirty="0" err="1"/>
              <a:t>kapasitas</a:t>
            </a:r>
            <a:r>
              <a:rPr lang="en-GB" sz="2400" dirty="0"/>
              <a:t> </a:t>
            </a:r>
            <a:r>
              <a:rPr lang="en-GB" sz="2400" dirty="0" err="1"/>
              <a:t>yg</a:t>
            </a:r>
            <a:r>
              <a:rPr lang="en-GB" sz="2400" dirty="0"/>
              <a:t> </a:t>
            </a:r>
            <a:r>
              <a:rPr lang="en-GB" sz="2400" dirty="0" err="1"/>
              <a:t>luar</a:t>
            </a:r>
            <a:r>
              <a:rPr lang="en-GB" sz="2400" dirty="0"/>
              <a:t> </a:t>
            </a:r>
            <a:r>
              <a:rPr lang="en-GB" sz="2400" dirty="0" err="1"/>
              <a:t>biasa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membedakan</a:t>
            </a:r>
            <a:r>
              <a:rPr lang="en-GB" sz="2400" dirty="0"/>
              <a:t> </a:t>
            </a:r>
            <a:r>
              <a:rPr lang="en-GB" sz="2400" dirty="0" err="1"/>
              <a:t>mikroba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molekul</a:t>
            </a:r>
            <a:r>
              <a:rPr lang="en-GB" sz="2400" dirty="0"/>
              <a:t> </a:t>
            </a:r>
            <a:r>
              <a:rPr lang="en-GB" sz="2400" dirty="0" err="1"/>
              <a:t>yg</a:t>
            </a:r>
            <a:r>
              <a:rPr lang="en-GB" sz="2400" dirty="0"/>
              <a:t> </a:t>
            </a:r>
            <a:r>
              <a:rPr lang="en-GB" sz="2400" dirty="0" err="1"/>
              <a:t>berbeda</a:t>
            </a:r>
            <a:r>
              <a:rPr lang="en-GB" sz="2400" dirty="0"/>
              <a:t> </a:t>
            </a:r>
            <a:r>
              <a:rPr lang="en-GB" sz="2400" dirty="0" err="1"/>
              <a:t>meskipun</a:t>
            </a:r>
            <a:r>
              <a:rPr lang="en-GB" sz="2400" dirty="0"/>
              <a:t> </a:t>
            </a:r>
            <a:r>
              <a:rPr lang="en-GB" sz="2400" dirty="0" err="1"/>
              <a:t>keduanya</a:t>
            </a:r>
            <a:r>
              <a:rPr lang="en-GB" sz="2400" dirty="0"/>
              <a:t> </a:t>
            </a:r>
            <a:r>
              <a:rPr lang="en-GB" sz="2400" dirty="0" err="1"/>
              <a:t>sangat</a:t>
            </a:r>
            <a:r>
              <a:rPr lang="en-GB" sz="2400" dirty="0"/>
              <a:t> </a:t>
            </a:r>
            <a:r>
              <a:rPr lang="en-GB" sz="2400" dirty="0" err="1"/>
              <a:t>mirip</a:t>
            </a:r>
            <a:r>
              <a:rPr lang="en-GB" sz="2400" dirty="0"/>
              <a:t>, </a:t>
            </a:r>
            <a:r>
              <a:rPr lang="en-GB" sz="2400" dirty="0" err="1"/>
              <a:t>karena</a:t>
            </a:r>
            <a:r>
              <a:rPr lang="en-GB" sz="2400" dirty="0"/>
              <a:t> </a:t>
            </a:r>
            <a:r>
              <a:rPr lang="en-GB" sz="2400" dirty="0" err="1"/>
              <a:t>itu</a:t>
            </a:r>
            <a:r>
              <a:rPr lang="en-GB" sz="2400" dirty="0"/>
              <a:t> </a:t>
            </a:r>
            <a:r>
              <a:rPr lang="en-GB" sz="2400" dirty="0" err="1"/>
              <a:t>dinamakan</a:t>
            </a:r>
            <a:r>
              <a:rPr lang="en-GB" sz="2400" dirty="0"/>
              <a:t> </a:t>
            </a:r>
            <a:r>
              <a:rPr lang="en-GB" sz="2400" b="1" dirty="0" err="1"/>
              <a:t>immunitas</a:t>
            </a:r>
            <a:r>
              <a:rPr lang="en-GB" sz="2400" b="1" dirty="0"/>
              <a:t> </a:t>
            </a:r>
            <a:r>
              <a:rPr lang="en-GB" sz="2400" b="1" dirty="0" err="1"/>
              <a:t>spesifik</a:t>
            </a:r>
            <a:r>
              <a:rPr lang="en-GB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623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Immunitas</a:t>
            </a:r>
            <a:r>
              <a:rPr lang="en-GB" dirty="0"/>
              <a:t> </a:t>
            </a:r>
            <a:r>
              <a:rPr lang="en-GB" dirty="0" err="1"/>
              <a:t>Adaptif</a:t>
            </a:r>
            <a:r>
              <a:rPr lang="en-GB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03120"/>
            <a:ext cx="11430000" cy="3931920"/>
          </a:xfrm>
        </p:spPr>
        <p:txBody>
          <a:bodyPr>
            <a:noAutofit/>
          </a:bodyPr>
          <a:lstStyle/>
          <a:p>
            <a:r>
              <a:rPr lang="en-GB" sz="2400" dirty="0" err="1"/>
              <a:t>Komponen</a:t>
            </a:r>
            <a:r>
              <a:rPr lang="en-GB" sz="2400" dirty="0"/>
              <a:t> </a:t>
            </a:r>
            <a:r>
              <a:rPr lang="en-GB" sz="2400" dirty="0" err="1"/>
              <a:t>utama</a:t>
            </a:r>
            <a:r>
              <a:rPr lang="en-GB" sz="2400" dirty="0"/>
              <a:t> </a:t>
            </a:r>
            <a:r>
              <a:rPr lang="en-GB" sz="2400" dirty="0" err="1"/>
              <a:t>imunitas</a:t>
            </a:r>
            <a:r>
              <a:rPr lang="en-GB" sz="2400" dirty="0"/>
              <a:t> </a:t>
            </a:r>
            <a:r>
              <a:rPr lang="en-GB" sz="2400" dirty="0" err="1"/>
              <a:t>adaptif</a:t>
            </a:r>
            <a:r>
              <a:rPr lang="en-GB" sz="2400" dirty="0"/>
              <a:t> </a:t>
            </a:r>
            <a:r>
              <a:rPr lang="en-GB" sz="2400" dirty="0" err="1"/>
              <a:t>ialah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 </a:t>
            </a:r>
            <a:r>
              <a:rPr lang="en-GB" sz="2400" dirty="0" err="1"/>
              <a:t>limfosit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produk</a:t>
            </a:r>
            <a:r>
              <a:rPr lang="en-GB" sz="2400" dirty="0"/>
              <a:t> yang </a:t>
            </a:r>
            <a:r>
              <a:rPr lang="en-GB" sz="2400" dirty="0" err="1"/>
              <a:t>dihasilkannya</a:t>
            </a:r>
            <a:r>
              <a:rPr lang="en-GB" sz="2400" dirty="0"/>
              <a:t>, </a:t>
            </a:r>
            <a:r>
              <a:rPr lang="en-GB" sz="2400" dirty="0" err="1"/>
              <a:t>spt</a:t>
            </a:r>
            <a:r>
              <a:rPr lang="en-GB" sz="2400" dirty="0"/>
              <a:t> </a:t>
            </a:r>
            <a:r>
              <a:rPr lang="en-GB" sz="2400" dirty="0" err="1"/>
              <a:t>antibodi</a:t>
            </a:r>
            <a:endParaRPr lang="en-GB" sz="2400" dirty="0"/>
          </a:p>
          <a:p>
            <a:r>
              <a:rPr lang="en-GB" sz="2400" dirty="0"/>
              <a:t>Antigen: </a:t>
            </a:r>
            <a:r>
              <a:rPr lang="en-GB" sz="2400" dirty="0" err="1"/>
              <a:t>zat</a:t>
            </a:r>
            <a:r>
              <a:rPr lang="en-GB" sz="2400" dirty="0"/>
              <a:t> </a:t>
            </a:r>
            <a:r>
              <a:rPr lang="en-GB" sz="2400" dirty="0" err="1"/>
              <a:t>asing</a:t>
            </a:r>
            <a:r>
              <a:rPr lang="en-GB" sz="2400" dirty="0"/>
              <a:t> </a:t>
            </a:r>
            <a:r>
              <a:rPr lang="en-GB" sz="2400" dirty="0" err="1"/>
              <a:t>yg</a:t>
            </a:r>
            <a:r>
              <a:rPr lang="en-GB" sz="2400" dirty="0"/>
              <a:t> </a:t>
            </a:r>
            <a:r>
              <a:rPr lang="en-GB" sz="2400" dirty="0" err="1"/>
              <a:t>menginduksi</a:t>
            </a:r>
            <a:r>
              <a:rPr lang="en-GB" sz="2400" dirty="0"/>
              <a:t> </a:t>
            </a:r>
            <a:r>
              <a:rPr lang="en-GB" sz="2400" dirty="0" err="1"/>
              <a:t>respon</a:t>
            </a:r>
            <a:r>
              <a:rPr lang="en-GB" sz="2400" dirty="0"/>
              <a:t> </a:t>
            </a:r>
            <a:r>
              <a:rPr lang="en-GB" sz="2400" dirty="0" err="1"/>
              <a:t>imun</a:t>
            </a:r>
            <a:r>
              <a:rPr lang="en-GB" sz="2400" dirty="0"/>
              <a:t> </a:t>
            </a:r>
            <a:r>
              <a:rPr lang="en-GB" sz="2400" dirty="0" err="1"/>
              <a:t>spesifik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target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respon</a:t>
            </a:r>
            <a:r>
              <a:rPr lang="en-GB" sz="2400" dirty="0"/>
              <a:t> </a:t>
            </a:r>
            <a:r>
              <a:rPr lang="en-GB" sz="2400" dirty="0" err="1"/>
              <a:t>tersebut</a:t>
            </a:r>
            <a:endParaRPr lang="en-GB" sz="2400" dirty="0"/>
          </a:p>
          <a:p>
            <a:r>
              <a:rPr lang="en-GB" sz="2400" dirty="0" err="1"/>
              <a:t>Mekanisme</a:t>
            </a:r>
            <a:r>
              <a:rPr lang="en-GB" sz="2400" dirty="0"/>
              <a:t> </a:t>
            </a:r>
            <a:r>
              <a:rPr lang="en-GB" sz="2400" dirty="0" err="1"/>
              <a:t>immunitas</a:t>
            </a:r>
            <a:r>
              <a:rPr lang="en-GB" sz="2400" dirty="0"/>
              <a:t> innate </a:t>
            </a:r>
            <a:r>
              <a:rPr lang="en-GB" sz="2400" dirty="0" err="1"/>
              <a:t>menyediakan</a:t>
            </a:r>
            <a:r>
              <a:rPr lang="en-GB" sz="2400" dirty="0"/>
              <a:t> </a:t>
            </a:r>
            <a:r>
              <a:rPr lang="en-GB" sz="2400" dirty="0" err="1"/>
              <a:t>pertahanan</a:t>
            </a:r>
            <a:r>
              <a:rPr lang="en-GB" sz="2400" dirty="0"/>
              <a:t> </a:t>
            </a:r>
            <a:r>
              <a:rPr lang="en-GB" sz="2400" dirty="0" err="1"/>
              <a:t>awal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infeksi</a:t>
            </a:r>
            <a:r>
              <a:rPr lang="en-GB" sz="2400" dirty="0"/>
              <a:t> </a:t>
            </a:r>
            <a:r>
              <a:rPr lang="en-GB" sz="2400" dirty="0" err="1"/>
              <a:t>yg</a:t>
            </a:r>
            <a:r>
              <a:rPr lang="en-GB" sz="2400" dirty="0"/>
              <a:t> </a:t>
            </a:r>
            <a:r>
              <a:rPr lang="en-GB" sz="2400" dirty="0" err="1"/>
              <a:t>efektif</a:t>
            </a:r>
            <a:r>
              <a:rPr lang="en-GB" sz="2400" dirty="0"/>
              <a:t>, </a:t>
            </a:r>
            <a:r>
              <a:rPr lang="en-GB" sz="2400" dirty="0" err="1"/>
              <a:t>namun</a:t>
            </a:r>
            <a:r>
              <a:rPr lang="en-GB" sz="2400" dirty="0"/>
              <a:t> </a:t>
            </a:r>
            <a:r>
              <a:rPr lang="en-GB" sz="2400" dirty="0" err="1"/>
              <a:t>banyak</a:t>
            </a:r>
            <a:r>
              <a:rPr lang="en-GB" sz="2400" dirty="0"/>
              <a:t> </a:t>
            </a:r>
            <a:r>
              <a:rPr lang="en-GB" sz="2400" dirty="0" err="1"/>
              <a:t>mikroba</a:t>
            </a:r>
            <a:r>
              <a:rPr lang="en-GB" sz="2400" dirty="0"/>
              <a:t> </a:t>
            </a:r>
            <a:r>
              <a:rPr lang="en-GB" sz="2400" dirty="0" err="1"/>
              <a:t>patogen</a:t>
            </a:r>
            <a:r>
              <a:rPr lang="en-GB" sz="2400" dirty="0"/>
              <a:t> </a:t>
            </a:r>
            <a:r>
              <a:rPr lang="en-GB" sz="2400" dirty="0" err="1"/>
              <a:t>berevolusi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melawan</a:t>
            </a:r>
            <a:r>
              <a:rPr lang="en-GB" sz="2400" dirty="0"/>
              <a:t> </a:t>
            </a:r>
            <a:r>
              <a:rPr lang="en-GB" sz="2400" dirty="0" err="1"/>
              <a:t>immunitas</a:t>
            </a:r>
            <a:r>
              <a:rPr lang="en-GB" sz="2400" dirty="0"/>
              <a:t> innate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mengeliminasinya</a:t>
            </a:r>
            <a:r>
              <a:rPr lang="en-GB" sz="2400" dirty="0"/>
              <a:t> </a:t>
            </a:r>
            <a:r>
              <a:rPr lang="en-GB" sz="2400" dirty="0" err="1"/>
              <a:t>perlu</a:t>
            </a:r>
            <a:r>
              <a:rPr lang="en-GB" sz="2400" dirty="0"/>
              <a:t> </a:t>
            </a:r>
            <a:r>
              <a:rPr lang="en-GB" sz="2400" dirty="0" err="1"/>
              <a:t>mekanisme</a:t>
            </a:r>
            <a:r>
              <a:rPr lang="en-GB" sz="2400" dirty="0"/>
              <a:t> </a:t>
            </a:r>
            <a:r>
              <a:rPr lang="en-GB" sz="2400" dirty="0" err="1"/>
              <a:t>yg</a:t>
            </a:r>
            <a:r>
              <a:rPr lang="en-GB" sz="2400" dirty="0"/>
              <a:t>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kuat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immunitas</a:t>
            </a:r>
            <a:r>
              <a:rPr lang="en-GB" sz="2400" dirty="0"/>
              <a:t> </a:t>
            </a:r>
            <a:r>
              <a:rPr lang="en-GB" sz="2400" dirty="0" err="1"/>
              <a:t>adaptif</a:t>
            </a:r>
            <a:endParaRPr lang="en-GB" sz="2400" dirty="0"/>
          </a:p>
          <a:p>
            <a:r>
              <a:rPr lang="en-GB" sz="2400" dirty="0" err="1"/>
              <a:t>Respon</a:t>
            </a:r>
            <a:r>
              <a:rPr lang="en-GB" sz="2400" dirty="0"/>
              <a:t> </a:t>
            </a:r>
            <a:r>
              <a:rPr lang="en-GB" sz="2400" dirty="0" err="1"/>
              <a:t>imun</a:t>
            </a:r>
            <a:r>
              <a:rPr lang="en-GB" sz="2400" dirty="0"/>
              <a:t> innate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menstimulasi</a:t>
            </a:r>
            <a:r>
              <a:rPr lang="en-GB" sz="2400" dirty="0"/>
              <a:t> </a:t>
            </a:r>
            <a:r>
              <a:rPr lang="en-GB" sz="2400" dirty="0" err="1"/>
              <a:t>respon</a:t>
            </a:r>
            <a:r>
              <a:rPr lang="en-GB" sz="2400" dirty="0"/>
              <a:t> </a:t>
            </a:r>
            <a:r>
              <a:rPr lang="en-GB" sz="2400" dirty="0" err="1"/>
              <a:t>imun</a:t>
            </a:r>
            <a:r>
              <a:rPr lang="en-GB" sz="2400" dirty="0"/>
              <a:t> </a:t>
            </a:r>
            <a:r>
              <a:rPr lang="en-GB" sz="2400" dirty="0" err="1"/>
              <a:t>adaptif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mempengaruhi</a:t>
            </a:r>
            <a:r>
              <a:rPr lang="en-GB" sz="2400" dirty="0"/>
              <a:t> </a:t>
            </a:r>
            <a:r>
              <a:rPr lang="en-GB" sz="2400" dirty="0" err="1"/>
              <a:t>sifat</a:t>
            </a:r>
            <a:r>
              <a:rPr lang="en-GB" sz="2400" dirty="0"/>
              <a:t> </a:t>
            </a:r>
            <a:r>
              <a:rPr lang="en-GB" sz="2400" dirty="0" err="1"/>
              <a:t>alami</a:t>
            </a:r>
            <a:r>
              <a:rPr lang="en-GB" sz="2400" dirty="0"/>
              <a:t> </a:t>
            </a:r>
            <a:r>
              <a:rPr lang="en-GB" sz="2400" dirty="0" err="1"/>
              <a:t>respon</a:t>
            </a:r>
            <a:r>
              <a:rPr lang="en-GB" sz="2400" dirty="0"/>
              <a:t> </a:t>
            </a:r>
            <a:r>
              <a:rPr lang="en-GB" sz="2400" dirty="0" err="1"/>
              <a:t>imun</a:t>
            </a:r>
            <a:r>
              <a:rPr lang="en-GB" sz="2400" dirty="0"/>
              <a:t> </a:t>
            </a:r>
            <a:r>
              <a:rPr lang="en-GB" sz="2400" dirty="0" err="1"/>
              <a:t>adaptif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4397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FB9-39C5-643B-D098-7FDC67BC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67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Jamur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1620-C7E1-F51E-0B97-DF1A2D3C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3120"/>
            <a:ext cx="11430000" cy="4373880"/>
          </a:xfrm>
        </p:spPr>
        <p:txBody>
          <a:bodyPr>
            <a:normAutofit/>
          </a:bodyPr>
          <a:lstStyle/>
          <a:p>
            <a:r>
              <a:rPr lang="en-US" sz="2400" dirty="0" err="1"/>
              <a:t>Jamur</a:t>
            </a:r>
            <a:r>
              <a:rPr lang="en-US" sz="2400" dirty="0"/>
              <a:t> </a:t>
            </a:r>
            <a:r>
              <a:rPr lang="en-US" sz="2400" dirty="0" err="1"/>
              <a:t>dikenali</a:t>
            </a:r>
            <a:r>
              <a:rPr lang="en-US" sz="2400" dirty="0"/>
              <a:t> oleh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imun</a:t>
            </a:r>
            <a:r>
              <a:rPr lang="en-US" sz="2400" dirty="0"/>
              <a:t> </a:t>
            </a:r>
            <a:r>
              <a:rPr lang="en-US" sz="2400" dirty="0" err="1"/>
              <a:t>alamiah</a:t>
            </a:r>
            <a:r>
              <a:rPr lang="en-US" sz="2400" dirty="0"/>
              <a:t> (</a:t>
            </a:r>
            <a:r>
              <a:rPr lang="en-US" sz="2400" dirty="0" err="1"/>
              <a:t>cth</a:t>
            </a:r>
            <a:r>
              <a:rPr lang="en-US" sz="2400" dirty="0"/>
              <a:t>: </a:t>
            </a:r>
            <a:r>
              <a:rPr lang="en-US" sz="2400" dirty="0" err="1"/>
              <a:t>sel</a:t>
            </a:r>
            <a:r>
              <a:rPr lang="en-US" sz="2400" dirty="0"/>
              <a:t> dendritic dan </a:t>
            </a:r>
            <a:r>
              <a:rPr lang="en-US" sz="2400" dirty="0" err="1"/>
              <a:t>makrofag</a:t>
            </a:r>
            <a:r>
              <a:rPr lang="en-US" sz="2400" dirty="0"/>
              <a:t>) yang </a:t>
            </a:r>
            <a:r>
              <a:rPr lang="en-US" sz="2400" dirty="0" err="1"/>
              <a:t>melekat</a:t>
            </a:r>
            <a:r>
              <a:rPr lang="en-US" sz="2400" dirty="0"/>
              <a:t> pada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jamur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PRRs (Pattern recognition receptors) pd </a:t>
            </a:r>
            <a:r>
              <a:rPr lang="en-US" sz="2400" dirty="0" err="1"/>
              <a:t>permukaannya</a:t>
            </a:r>
            <a:r>
              <a:rPr lang="en-US" sz="2400" dirty="0"/>
              <a:t>.</a:t>
            </a:r>
          </a:p>
          <a:p>
            <a:r>
              <a:rPr lang="en-ID" sz="2400" dirty="0"/>
              <a:t>PRRs pada </a:t>
            </a:r>
            <a:r>
              <a:rPr lang="en-ID" sz="2400" dirty="0" err="1"/>
              <a:t>pertahanan</a:t>
            </a:r>
            <a:r>
              <a:rPr lang="en-ID" sz="2400" dirty="0"/>
              <a:t> anti-</a:t>
            </a:r>
            <a:r>
              <a:rPr lang="en-ID" sz="2400" dirty="0" err="1"/>
              <a:t>jamur</a:t>
            </a:r>
            <a:r>
              <a:rPr lang="en-ID" sz="2400" dirty="0"/>
              <a:t>: C- type lectin receptors (CLRs, e.g. Dectin-1), TLRs (</a:t>
            </a:r>
            <a:r>
              <a:rPr lang="en-ID" sz="2400" i="1" dirty="0"/>
              <a:t>Toll like receptors, </a:t>
            </a:r>
            <a:r>
              <a:rPr lang="en-ID" sz="2400" dirty="0" err="1"/>
              <a:t>eg</a:t>
            </a:r>
            <a:r>
              <a:rPr lang="en-ID" sz="2400" dirty="0"/>
              <a:t>: TLR2, TLR4), MBL, SP-A, SP-D</a:t>
            </a:r>
          </a:p>
          <a:p>
            <a:r>
              <a:rPr lang="en-ID" sz="2400" dirty="0" err="1"/>
              <a:t>Saat</a:t>
            </a:r>
            <a:r>
              <a:rPr lang="en-ID" sz="2400" dirty="0"/>
              <a:t> PRRs </a:t>
            </a:r>
            <a:r>
              <a:rPr lang="en-ID" sz="2400" dirty="0" err="1"/>
              <a:t>melekat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jamur</a:t>
            </a:r>
            <a:r>
              <a:rPr lang="en-ID" sz="2400" dirty="0"/>
              <a:t> </a:t>
            </a:r>
            <a:r>
              <a:rPr lang="en-ID" sz="2400" dirty="0">
                <a:sym typeface="Wingdings" panose="05000000000000000000" pitchFamily="2" charset="2"/>
              </a:rPr>
              <a:t> </a:t>
            </a:r>
            <a:r>
              <a:rPr lang="en-ID" sz="2400" dirty="0" err="1">
                <a:sym typeface="Wingdings" panose="05000000000000000000" pitchFamily="2" charset="2"/>
              </a:rPr>
              <a:t>ada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sinyal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dari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molekul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terkait</a:t>
            </a:r>
            <a:r>
              <a:rPr lang="en-ID" sz="2400" dirty="0">
                <a:sym typeface="Wingdings" panose="05000000000000000000" pitchFamily="2" charset="2"/>
              </a:rPr>
              <a:t>  </a:t>
            </a:r>
            <a:r>
              <a:rPr lang="en-ID" sz="2400" dirty="0" err="1">
                <a:sym typeface="Wingdings" panose="05000000000000000000" pitchFamily="2" charset="2"/>
              </a:rPr>
              <a:t>fagositosis</a:t>
            </a:r>
            <a:r>
              <a:rPr lang="en-ID" sz="2400" dirty="0">
                <a:sym typeface="Wingdings" panose="05000000000000000000" pitchFamily="2" charset="2"/>
              </a:rPr>
              <a:t>, </a:t>
            </a:r>
            <a:r>
              <a:rPr lang="en-ID" sz="2400" i="1" dirty="0">
                <a:sym typeface="Wingdings" panose="05000000000000000000" pitchFamily="2" charset="2"/>
              </a:rPr>
              <a:t>killing mechanisms </a:t>
            </a:r>
            <a:r>
              <a:rPr lang="en-ID" sz="2400" dirty="0">
                <a:sym typeface="Wingdings" panose="05000000000000000000" pitchFamily="2" charset="2"/>
              </a:rPr>
              <a:t>(</a:t>
            </a:r>
            <a:r>
              <a:rPr lang="en-ID" sz="2400" dirty="0" err="1">
                <a:sym typeface="Wingdings" panose="05000000000000000000" pitchFamily="2" charset="2"/>
              </a:rPr>
              <a:t>cthh</a:t>
            </a:r>
            <a:r>
              <a:rPr lang="en-ID" sz="2400" dirty="0">
                <a:sym typeface="Wingdings" panose="05000000000000000000" pitchFamily="2" charset="2"/>
              </a:rPr>
              <a:t>: </a:t>
            </a:r>
            <a:r>
              <a:rPr lang="en-ID" sz="2400" dirty="0" err="1">
                <a:sym typeface="Wingdings" panose="05000000000000000000" pitchFamily="2" charset="2"/>
              </a:rPr>
              <a:t>produksi</a:t>
            </a:r>
            <a:r>
              <a:rPr lang="en-ID" sz="2400" dirty="0">
                <a:sym typeface="Wingdings" panose="05000000000000000000" pitchFamily="2" charset="2"/>
              </a:rPr>
              <a:t> ROS) dan </a:t>
            </a:r>
            <a:r>
              <a:rPr lang="en-ID" sz="2400" dirty="0" err="1">
                <a:sym typeface="Wingdings" panose="05000000000000000000" pitchFamily="2" charset="2"/>
              </a:rPr>
              <a:t>jg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mendorong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terbentuknya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imunitas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adaptif</a:t>
            </a:r>
            <a:endParaRPr lang="en-ID" sz="2400" i="1" dirty="0"/>
          </a:p>
        </p:txBody>
      </p:sp>
    </p:spTree>
    <p:extLst>
      <p:ext uri="{BB962C8B-B14F-4D97-AF65-F5344CB8AC3E}">
        <p14:creationId xmlns:p14="http://schemas.microsoft.com/office/powerpoint/2010/main" val="309371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10400" cy="1020762"/>
          </a:xfrm>
        </p:spPr>
        <p:txBody>
          <a:bodyPr>
            <a:normAutofit/>
          </a:bodyPr>
          <a:lstStyle/>
          <a:p>
            <a:pPr algn="l"/>
            <a:r>
              <a:rPr lang="en-US" sz="3500" dirty="0" err="1">
                <a:latin typeface="Aharoni" pitchFamily="2" charset="-79"/>
                <a:cs typeface="Aharoni" pitchFamily="2" charset="-79"/>
              </a:rPr>
              <a:t>Struktur</a:t>
            </a:r>
            <a:r>
              <a:rPr lang="en-US" sz="35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500" dirty="0" err="1">
                <a:latin typeface="Aharoni" pitchFamily="2" charset="-79"/>
                <a:cs typeface="Aharoni" pitchFamily="2" charset="-79"/>
              </a:rPr>
              <a:t>umum</a:t>
            </a:r>
            <a:r>
              <a:rPr lang="en-US" sz="3500" dirty="0">
                <a:latin typeface="Aharoni" pitchFamily="2" charset="-79"/>
                <a:cs typeface="Aharoni" pitchFamily="2" charset="-79"/>
              </a:rPr>
              <a:t> fungi : </a:t>
            </a:r>
            <a:endParaRPr lang="id-ID" sz="3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1"/>
            <a:ext cx="10744200" cy="47545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somatik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thalus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filamen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miselium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spora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Memp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padat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bantalan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tumbuh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Sklerotium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Jalinan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padat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pada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ekstrem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Protoplasma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vakuola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khromatin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pigmen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dll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terserap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osmosis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dinding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66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ABB8-2EE2-E79D-B75A-CEB94D20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375894"/>
            <a:ext cx="10058400" cy="13716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Respon</a:t>
            </a:r>
            <a:r>
              <a:rPr lang="en-US" sz="3200" b="1" dirty="0"/>
              <a:t> </a:t>
            </a:r>
            <a:r>
              <a:rPr lang="en-US" sz="3200" b="1" dirty="0" err="1"/>
              <a:t>imun</a:t>
            </a:r>
            <a:r>
              <a:rPr lang="en-US" sz="3200" b="1" dirty="0"/>
              <a:t> </a:t>
            </a:r>
            <a:r>
              <a:rPr lang="en-US" sz="3200" b="1" dirty="0" err="1"/>
              <a:t>adaptif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E657-2C83-DA76-2A14-CD8F89AC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10058400" cy="3230880"/>
          </a:xfrm>
        </p:spPr>
        <p:txBody>
          <a:bodyPr>
            <a:normAutofit/>
          </a:bodyPr>
          <a:lstStyle/>
          <a:p>
            <a:pPr marL="176530" indent="0" algn="just">
              <a:spcAft>
                <a:spcPts val="7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reaksi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utama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imun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seluler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mengeliminasi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ID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 helper CD4+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mengekspresikan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molekul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merekrut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mengaktivasi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leukosit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memfagositosis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menghancurkan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mikroba</a:t>
            </a:r>
            <a:endParaRPr lang="en-ID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sitotoksik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CD8+ (CTL)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membunuh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terinfeksi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protein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sitosol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mengeliminasi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seluler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infeksi</a:t>
            </a:r>
            <a:endParaRPr lang="en-ID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620577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71174-AF3A-8EFD-CCCC-B5E2D602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45920"/>
            <a:ext cx="10058400" cy="1783080"/>
          </a:xfrm>
        </p:spPr>
        <p:txBody>
          <a:bodyPr>
            <a:noAutofit/>
          </a:bodyPr>
          <a:lstStyle/>
          <a:p>
            <a:pPr marL="176530" indent="0" algn="just">
              <a:spcAft>
                <a:spcPts val="70"/>
              </a:spcAft>
              <a:buNone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 CD4 +</a:t>
            </a:r>
            <a:endParaRPr lang="en-ID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350" algn="just">
              <a:spcAft>
                <a:spcPts val="7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 CD4 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berdiferensiasi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subset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efektor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memproduksi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rangkaian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sitokin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berbeda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berfungsi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pertahanan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infeksi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mikroba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berbeda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subset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keempat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mengaktivasi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di organ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limfoid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sekunder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Subset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efektor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Th1, Th2, Th17, dan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Tfh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D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139720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D0FA-32E2-057F-67D1-4422A90A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8934-2EF1-8736-5F4F-FA3DF120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D3051-0BC3-E7DE-238A-4CA3FF9D1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32" y="0"/>
            <a:ext cx="970033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450FA-AA56-4D27-8269-0D1F8DE193E1}"/>
              </a:ext>
            </a:extLst>
          </p:cNvPr>
          <p:cNvSpPr txBox="1"/>
          <p:nvPr/>
        </p:nvSpPr>
        <p:spPr>
          <a:xfrm>
            <a:off x="1295400" y="3352800"/>
            <a:ext cx="9144000" cy="990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160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C90D79-0818-45EF-E61D-8EDE8BF82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079527"/>
              </p:ext>
            </p:extLst>
          </p:nvPr>
        </p:nvGraphicFramePr>
        <p:xfrm>
          <a:off x="304800" y="1143000"/>
          <a:ext cx="11125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DA7EB2-34DC-5777-AE24-B3B5C94DB49D}"/>
              </a:ext>
            </a:extLst>
          </p:cNvPr>
          <p:cNvSpPr txBox="1"/>
          <p:nvPr/>
        </p:nvSpPr>
        <p:spPr>
          <a:xfrm>
            <a:off x="228600" y="27051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Pengenalan</a:t>
            </a:r>
            <a:r>
              <a:rPr lang="en-US" sz="2400" b="1" dirty="0"/>
              <a:t> </a:t>
            </a:r>
            <a:r>
              <a:rPr lang="en-US" sz="2400" b="1" dirty="0" err="1"/>
              <a:t>jamur</a:t>
            </a:r>
            <a:r>
              <a:rPr lang="en-US" sz="2400" b="1" dirty="0"/>
              <a:t> oleh </a:t>
            </a:r>
            <a:r>
              <a:rPr lang="en-US" sz="2400" b="1" dirty="0" err="1"/>
              <a:t>makrofag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reseptor</a:t>
            </a:r>
            <a:r>
              <a:rPr lang="en-US" sz="2400" b="1" dirty="0"/>
              <a:t>, dan </a:t>
            </a:r>
            <a:r>
              <a:rPr lang="en-US" sz="2400" b="1" dirty="0" err="1"/>
              <a:t>respon</a:t>
            </a:r>
            <a:r>
              <a:rPr lang="en-US" sz="2400" b="1" dirty="0"/>
              <a:t> </a:t>
            </a:r>
            <a:r>
              <a:rPr lang="en-US" sz="2400" b="1" dirty="0" err="1"/>
              <a:t>imun</a:t>
            </a:r>
            <a:r>
              <a:rPr lang="en-US" sz="2400" b="1" dirty="0"/>
              <a:t> </a:t>
            </a:r>
            <a:r>
              <a:rPr lang="en-US" sz="2400" b="1" dirty="0" err="1"/>
              <a:t>alamiah</a:t>
            </a:r>
            <a:r>
              <a:rPr lang="en-US" sz="2400" b="1" dirty="0"/>
              <a:t>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diinduksi</a:t>
            </a:r>
            <a:r>
              <a:rPr lang="en-US" sz="2400" b="1" dirty="0"/>
              <a:t> (pd </a:t>
            </a:r>
            <a:r>
              <a:rPr lang="en-US" sz="2400" b="1" dirty="0" err="1"/>
              <a:t>cth</a:t>
            </a:r>
            <a:r>
              <a:rPr lang="en-US" sz="2400" b="1" dirty="0"/>
              <a:t> </a:t>
            </a:r>
            <a:r>
              <a:rPr lang="en-US" sz="2400" b="1" i="1" dirty="0"/>
              <a:t>Aspergillus</a:t>
            </a:r>
            <a:r>
              <a:rPr lang="en-US" sz="2400" b="1" dirty="0"/>
              <a:t> </a:t>
            </a:r>
            <a:r>
              <a:rPr lang="en-US" sz="2400" b="1" dirty="0" err="1"/>
              <a:t>sp</a:t>
            </a:r>
            <a:r>
              <a:rPr lang="en-US" sz="2400" b="1" dirty="0"/>
              <a:t>)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88475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2A25-979E-BE2F-A3E4-46FEA6A4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4075-86DA-3D53-AAD6-DED052122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769E7-2E78-64ED-6D31-71602031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199"/>
            <a:ext cx="1216062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4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E3FE35-58E6-9C77-5B2D-2445EB0935C8}"/>
              </a:ext>
            </a:extLst>
          </p:cNvPr>
          <p:cNvSpPr/>
          <p:nvPr/>
        </p:nvSpPr>
        <p:spPr>
          <a:xfrm>
            <a:off x="800100" y="1687830"/>
            <a:ext cx="22098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Eradikasi</a:t>
            </a:r>
            <a:r>
              <a:rPr lang="en-US" b="1" dirty="0"/>
              <a:t> </a:t>
            </a:r>
            <a:r>
              <a:rPr lang="en-US" b="1" dirty="0" err="1"/>
              <a:t>jamur</a:t>
            </a:r>
            <a:r>
              <a:rPr lang="en-US" b="1" dirty="0"/>
              <a:t> oleh </a:t>
            </a:r>
            <a:r>
              <a:rPr lang="en-US" b="1" dirty="0" err="1"/>
              <a:t>respon</a:t>
            </a:r>
            <a:r>
              <a:rPr lang="en-US" b="1" dirty="0"/>
              <a:t> </a:t>
            </a:r>
            <a:r>
              <a:rPr lang="en-US" b="1" dirty="0" err="1"/>
              <a:t>imun</a:t>
            </a:r>
            <a:r>
              <a:rPr lang="en-US" b="1" dirty="0"/>
              <a:t> </a:t>
            </a:r>
            <a:r>
              <a:rPr lang="en-US" b="1" dirty="0" err="1"/>
              <a:t>alami</a:t>
            </a:r>
            <a:endParaRPr lang="en-ID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F1076E-3F3B-E2B3-3971-7ECBB673990B}"/>
              </a:ext>
            </a:extLst>
          </p:cNvPr>
          <p:cNvSpPr/>
          <p:nvPr/>
        </p:nvSpPr>
        <p:spPr>
          <a:xfrm>
            <a:off x="4267200" y="609600"/>
            <a:ext cx="2590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Konidia</a:t>
            </a:r>
            <a:r>
              <a:rPr lang="en-US" b="1" dirty="0"/>
              <a:t>: </a:t>
            </a:r>
            <a:r>
              <a:rPr lang="en-US" b="1" dirty="0" err="1"/>
              <a:t>fagositosis</a:t>
            </a:r>
            <a:r>
              <a:rPr lang="en-US" b="1" dirty="0"/>
              <a:t>, </a:t>
            </a:r>
            <a:r>
              <a:rPr lang="en-US" b="1" dirty="0" err="1"/>
              <a:t>konidia</a:t>
            </a:r>
            <a:r>
              <a:rPr lang="en-US" b="1" dirty="0"/>
              <a:t> </a:t>
            </a:r>
            <a:r>
              <a:rPr lang="en-US" b="1" dirty="0" err="1"/>
              <a:t>mati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24 jam</a:t>
            </a:r>
            <a:endParaRPr lang="en-ID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C721BC-177B-91DA-2C70-51C501ED898F}"/>
              </a:ext>
            </a:extLst>
          </p:cNvPr>
          <p:cNvSpPr/>
          <p:nvPr/>
        </p:nvSpPr>
        <p:spPr>
          <a:xfrm>
            <a:off x="4267200" y="3303270"/>
            <a:ext cx="2590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Hifa</a:t>
            </a:r>
            <a:r>
              <a:rPr lang="en-US" b="1" dirty="0"/>
              <a:t>: sist </a:t>
            </a:r>
            <a:r>
              <a:rPr lang="en-US" b="1" dirty="0" err="1"/>
              <a:t>imun</a:t>
            </a:r>
            <a:r>
              <a:rPr lang="en-US" b="1" dirty="0"/>
              <a:t> </a:t>
            </a:r>
            <a:r>
              <a:rPr lang="en-US" b="1" dirty="0" err="1"/>
              <a:t>ekstraseluler</a:t>
            </a:r>
            <a:endParaRPr lang="en-ID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2061A-EE62-CD63-2B80-1C80CE530222}"/>
              </a:ext>
            </a:extLst>
          </p:cNvPr>
          <p:cNvSpPr/>
          <p:nvPr/>
        </p:nvSpPr>
        <p:spPr>
          <a:xfrm>
            <a:off x="7789545" y="5562600"/>
            <a:ext cx="2590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Inflamasi</a:t>
            </a:r>
            <a:r>
              <a:rPr lang="en-US" b="1" dirty="0"/>
              <a:t>: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sitokin</a:t>
            </a:r>
            <a:r>
              <a:rPr lang="en-US" b="1" dirty="0"/>
              <a:t> TNF-a, IL-15 &amp; IL-8</a:t>
            </a:r>
            <a:endParaRPr lang="en-ID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2485F8-6874-4800-C162-A55B0CD9E766}"/>
              </a:ext>
            </a:extLst>
          </p:cNvPr>
          <p:cNvSpPr/>
          <p:nvPr/>
        </p:nvSpPr>
        <p:spPr>
          <a:xfrm>
            <a:off x="5774055" y="5562600"/>
            <a:ext cx="1845945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Sekresi</a:t>
            </a:r>
            <a:r>
              <a:rPr lang="en-US" b="1" dirty="0"/>
              <a:t> ROI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ekstraselular</a:t>
            </a:r>
            <a:endParaRPr lang="en-ID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826FFE-AD6C-ADBE-DE30-BBEF962B4C7B}"/>
              </a:ext>
            </a:extLst>
          </p:cNvPr>
          <p:cNvSpPr/>
          <p:nvPr/>
        </p:nvSpPr>
        <p:spPr>
          <a:xfrm>
            <a:off x="3013710" y="5532120"/>
            <a:ext cx="2590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peptida</a:t>
            </a:r>
            <a:r>
              <a:rPr lang="en-US" b="1" dirty="0"/>
              <a:t> </a:t>
            </a:r>
            <a:r>
              <a:rPr lang="en-US" b="1" dirty="0" err="1"/>
              <a:t>antimikroba</a:t>
            </a:r>
            <a:endParaRPr lang="en-ID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9261D9-C2E9-5AFA-164C-240B5898E67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009900" y="1028700"/>
            <a:ext cx="1257300" cy="13449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2A1C3E-19D3-BC6F-B3C6-DD2AF835837C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3009900" y="2373630"/>
            <a:ext cx="1257300" cy="1424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641A9-3CC7-CD62-505A-2945675F78F7}"/>
              </a:ext>
            </a:extLst>
          </p:cNvPr>
          <p:cNvSpPr/>
          <p:nvPr/>
        </p:nvSpPr>
        <p:spPr>
          <a:xfrm>
            <a:off x="4267200" y="1786890"/>
            <a:ext cx="2590800" cy="118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10% </a:t>
            </a:r>
            <a:r>
              <a:rPr lang="en-US" b="1" dirty="0" err="1"/>
              <a:t>konidia</a:t>
            </a:r>
            <a:r>
              <a:rPr lang="en-US" b="1" dirty="0"/>
              <a:t> </a:t>
            </a:r>
            <a:r>
              <a:rPr lang="en-US" b="1" dirty="0" err="1"/>
              <a:t>berkembang</a:t>
            </a:r>
            <a:r>
              <a:rPr lang="en-US" b="1" dirty="0"/>
              <a:t> </a:t>
            </a:r>
            <a:r>
              <a:rPr lang="en-US" b="1" dirty="0" err="1"/>
              <a:t>mjd</a:t>
            </a:r>
            <a:r>
              <a:rPr lang="en-US" b="1" dirty="0"/>
              <a:t> </a:t>
            </a:r>
            <a:r>
              <a:rPr lang="en-US" b="1" dirty="0" err="1"/>
              <a:t>hifa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i="1" dirty="0"/>
              <a:t>resting conidia</a:t>
            </a:r>
            <a:endParaRPr lang="en-ID" b="1" i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04878D-2311-26E1-69F8-C7FA520EE951}"/>
              </a:ext>
            </a:extLst>
          </p:cNvPr>
          <p:cNvCxnSpPr>
            <a:stCxn id="5" idx="2"/>
            <a:endCxn id="14" idx="0"/>
          </p:cNvCxnSpPr>
          <p:nvPr/>
        </p:nvCxnSpPr>
        <p:spPr>
          <a:xfrm>
            <a:off x="5562600" y="1447800"/>
            <a:ext cx="0" cy="3390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B4F2CF-A6B4-8401-D28E-4144EEFBA479}"/>
              </a:ext>
            </a:extLst>
          </p:cNvPr>
          <p:cNvCxnSpPr>
            <a:stCxn id="14" idx="2"/>
            <a:endCxn id="6" idx="0"/>
          </p:cNvCxnSpPr>
          <p:nvPr/>
        </p:nvCxnSpPr>
        <p:spPr>
          <a:xfrm>
            <a:off x="5562600" y="2967990"/>
            <a:ext cx="0" cy="3352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1F3B0D-F2E4-4C83-4085-D4671E7A485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562600" y="4293870"/>
            <a:ext cx="3522345" cy="1268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F5303A-B6D7-1296-64DE-3F8A16CEA489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5562600" y="4293870"/>
            <a:ext cx="1134428" cy="1268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5558A6-0F4D-8B1D-C597-D03BDB8769CB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4309110" y="4293870"/>
            <a:ext cx="1253490" cy="1238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ECC209-59FB-BD28-F2D7-BD12A31710C5}"/>
              </a:ext>
            </a:extLst>
          </p:cNvPr>
          <p:cNvSpPr/>
          <p:nvPr/>
        </p:nvSpPr>
        <p:spPr>
          <a:xfrm>
            <a:off x="304800" y="5562600"/>
            <a:ext cx="2590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Hifa</a:t>
            </a:r>
            <a:r>
              <a:rPr lang="en-US" b="1" dirty="0"/>
              <a:t>: </a:t>
            </a:r>
            <a:r>
              <a:rPr lang="en-US" b="1" dirty="0" err="1"/>
              <a:t>aktivasi</a:t>
            </a:r>
            <a:r>
              <a:rPr lang="en-US" b="1" dirty="0"/>
              <a:t> </a:t>
            </a:r>
            <a:r>
              <a:rPr lang="en-US" b="1" dirty="0" err="1"/>
              <a:t>komplemen</a:t>
            </a:r>
            <a:r>
              <a:rPr lang="en-US" b="1" dirty="0"/>
              <a:t> </a:t>
            </a:r>
            <a:r>
              <a:rPr lang="en-US" b="1" dirty="0" err="1"/>
              <a:t>jalur</a:t>
            </a:r>
            <a:r>
              <a:rPr lang="en-US" b="1" dirty="0"/>
              <a:t> </a:t>
            </a:r>
            <a:r>
              <a:rPr lang="en-US" b="1" dirty="0" err="1"/>
              <a:t>klasik</a:t>
            </a:r>
            <a:endParaRPr lang="en-ID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4CCADC6-89F1-5951-FC59-C59F434A146F}"/>
              </a:ext>
            </a:extLst>
          </p:cNvPr>
          <p:cNvSpPr/>
          <p:nvPr/>
        </p:nvSpPr>
        <p:spPr>
          <a:xfrm>
            <a:off x="7696200" y="533400"/>
            <a:ext cx="2590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konidia</a:t>
            </a:r>
            <a:r>
              <a:rPr lang="en-US" b="1" dirty="0"/>
              <a:t>: </a:t>
            </a:r>
            <a:r>
              <a:rPr lang="en-US" b="1" dirty="0" err="1"/>
              <a:t>aktivasi</a:t>
            </a:r>
            <a:r>
              <a:rPr lang="en-US" b="1" dirty="0"/>
              <a:t> </a:t>
            </a:r>
            <a:r>
              <a:rPr lang="en-US" b="1" dirty="0" err="1"/>
              <a:t>komplemen</a:t>
            </a:r>
            <a:r>
              <a:rPr lang="en-US" b="1" dirty="0"/>
              <a:t> </a:t>
            </a:r>
            <a:r>
              <a:rPr lang="en-US" b="1" dirty="0" err="1"/>
              <a:t>jalur</a:t>
            </a:r>
            <a:r>
              <a:rPr lang="en-US" b="1" dirty="0"/>
              <a:t> </a:t>
            </a:r>
            <a:r>
              <a:rPr lang="en-US" b="1" dirty="0" err="1"/>
              <a:t>alternatif</a:t>
            </a:r>
            <a:endParaRPr lang="en-ID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55C8AB-DD58-15D9-3B6A-4D7BCC4ACF2F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flipH="1">
            <a:off x="1600200" y="4293870"/>
            <a:ext cx="3962400" cy="1268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3E6F117-299A-127A-13FA-A592514B29A6}"/>
              </a:ext>
            </a:extLst>
          </p:cNvPr>
          <p:cNvCxnSpPr>
            <a:stCxn id="5" idx="3"/>
            <a:endCxn id="26" idx="1"/>
          </p:cNvCxnSpPr>
          <p:nvPr/>
        </p:nvCxnSpPr>
        <p:spPr>
          <a:xfrm>
            <a:off x="6858000" y="1028700"/>
            <a:ext cx="838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E071BC1-0397-16FF-0D23-C323AC5C11EF}"/>
              </a:ext>
            </a:extLst>
          </p:cNvPr>
          <p:cNvSpPr/>
          <p:nvPr/>
        </p:nvSpPr>
        <p:spPr>
          <a:xfrm>
            <a:off x="7789545" y="3295650"/>
            <a:ext cx="2590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Resting conidia</a:t>
            </a:r>
            <a:r>
              <a:rPr lang="en-US" b="1" dirty="0"/>
              <a:t>: </a:t>
            </a:r>
            <a:r>
              <a:rPr lang="en-US" b="1" dirty="0" err="1"/>
              <a:t>sulit</a:t>
            </a:r>
            <a:r>
              <a:rPr lang="en-US" b="1" dirty="0"/>
              <a:t> </a:t>
            </a:r>
            <a:r>
              <a:rPr lang="en-US" b="1" dirty="0" err="1"/>
              <a:t>dieradikasi</a:t>
            </a:r>
            <a:r>
              <a:rPr lang="en-US" b="1" dirty="0"/>
              <a:t> sist </a:t>
            </a:r>
            <a:r>
              <a:rPr lang="en-US" b="1" dirty="0" err="1"/>
              <a:t>imun</a:t>
            </a:r>
            <a:endParaRPr lang="en-ID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CB7C2E-E9CA-C3C6-CFAE-0994DBC5668D}"/>
              </a:ext>
            </a:extLst>
          </p:cNvPr>
          <p:cNvCxnSpPr>
            <a:stCxn id="14" idx="2"/>
            <a:endCxn id="36" idx="0"/>
          </p:cNvCxnSpPr>
          <p:nvPr/>
        </p:nvCxnSpPr>
        <p:spPr>
          <a:xfrm>
            <a:off x="5562600" y="2967990"/>
            <a:ext cx="3522345" cy="327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07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C90D79-0818-45EF-E61D-8EDE8BF82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944443"/>
              </p:ext>
            </p:extLst>
          </p:nvPr>
        </p:nvGraphicFramePr>
        <p:xfrm>
          <a:off x="304800" y="1143000"/>
          <a:ext cx="11125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DA7EB2-34DC-5777-AE24-B3B5C94DB49D}"/>
              </a:ext>
            </a:extLst>
          </p:cNvPr>
          <p:cNvSpPr txBox="1"/>
          <p:nvPr/>
        </p:nvSpPr>
        <p:spPr>
          <a:xfrm>
            <a:off x="228600" y="27051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Pengenalan</a:t>
            </a:r>
            <a:r>
              <a:rPr lang="en-US" sz="2400" b="1" dirty="0"/>
              <a:t> </a:t>
            </a:r>
            <a:r>
              <a:rPr lang="en-US" sz="2400" b="1" dirty="0" err="1"/>
              <a:t>jamur</a:t>
            </a:r>
            <a:r>
              <a:rPr lang="en-US" sz="2400" b="1" dirty="0"/>
              <a:t> oleh </a:t>
            </a:r>
            <a:r>
              <a:rPr lang="en-US" sz="2400" b="1" dirty="0" err="1"/>
              <a:t>sel</a:t>
            </a:r>
            <a:r>
              <a:rPr lang="en-US" sz="2400" b="1" dirty="0"/>
              <a:t> </a:t>
            </a:r>
            <a:r>
              <a:rPr lang="en-US" sz="2400" b="1" dirty="0" err="1"/>
              <a:t>dendritik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reseptor</a:t>
            </a:r>
            <a:r>
              <a:rPr lang="en-US" sz="2400" b="1" dirty="0"/>
              <a:t>, dan </a:t>
            </a:r>
            <a:r>
              <a:rPr lang="en-US" sz="2400" b="1" dirty="0" err="1"/>
              <a:t>respon</a:t>
            </a:r>
            <a:r>
              <a:rPr lang="en-US" sz="2400" b="1" dirty="0"/>
              <a:t> </a:t>
            </a:r>
            <a:r>
              <a:rPr lang="en-US" sz="2400" b="1" dirty="0" err="1"/>
              <a:t>imun</a:t>
            </a:r>
            <a:r>
              <a:rPr lang="en-US" sz="2400" b="1" dirty="0"/>
              <a:t> </a:t>
            </a:r>
            <a:r>
              <a:rPr lang="en-US" sz="2400" b="1" dirty="0" err="1"/>
              <a:t>adaptif</a:t>
            </a:r>
            <a:r>
              <a:rPr lang="en-US" sz="2400" b="1" dirty="0"/>
              <a:t>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diinduksi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652174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Referensi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4800">
              <a:lnSpc>
                <a:spcPct val="107000"/>
              </a:lnSpc>
              <a:spcAft>
                <a:spcPts val="800"/>
              </a:spcAft>
            </a:pPr>
            <a:r>
              <a:rPr lang="en-ID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Brooks, G. F., Carroll, K. C.,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r>
              <a:rPr lang="en-ID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S., Morse, S. A., &amp;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Mietzner</a:t>
            </a:r>
            <a:r>
              <a:rPr lang="en-ID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 A. (2013). </a:t>
            </a:r>
            <a:r>
              <a:rPr lang="en-ID" sz="18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Mikrobiologi</a:t>
            </a:r>
            <a:r>
              <a:rPr lang="en-ID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Kedokteran</a:t>
            </a:r>
            <a:r>
              <a:rPr lang="en-ID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ID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Melnick, </a:t>
            </a:r>
            <a:r>
              <a:rPr lang="en-ID" sz="18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Adelberg</a:t>
            </a:r>
            <a:r>
              <a:rPr lang="en-ID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(25th ed.). EGC.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lnSpc>
                <a:spcPct val="107000"/>
              </a:lnSpc>
              <a:spcAft>
                <a:spcPts val="800"/>
              </a:spcAft>
            </a:pPr>
            <a:r>
              <a:rPr lang="en-ID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Ryan, K. J. and C. G. R. (2004). </a:t>
            </a:r>
            <a:r>
              <a:rPr lang="en-ID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</a:t>
            </a:r>
            <a:r>
              <a:rPr lang="en-ID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(4th ed.). McGraw-Hill Medical Publishing Division.</a:t>
            </a:r>
          </a:p>
          <a:p>
            <a:pPr indent="-304800">
              <a:lnSpc>
                <a:spcPct val="107000"/>
              </a:lnSpc>
              <a:spcAft>
                <a:spcPts val="800"/>
              </a:spcAft>
            </a:pPr>
            <a:r>
              <a:rPr lang="en-ID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Ahsani</a:t>
            </a:r>
            <a:r>
              <a:rPr lang="en-ID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N. (2014). RESPON IMUN PADA INFEKSI JAMUR. In </a:t>
            </a:r>
            <a:r>
              <a:rPr lang="en-ID" i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JKKI</a:t>
            </a:r>
            <a:r>
              <a:rPr lang="en-ID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(Vol. 6, Issue 2). Mei-</a:t>
            </a:r>
            <a:r>
              <a:rPr lang="en-ID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Agustus</a:t>
            </a:r>
            <a:r>
              <a:rPr lang="en-ID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lnSpc>
                <a:spcPct val="107000"/>
              </a:lnSpc>
              <a:spcAft>
                <a:spcPts val="800"/>
              </a:spcAft>
            </a:pP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d-ID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49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500" dirty="0" err="1">
                <a:latin typeface="Aharoni" pitchFamily="2" charset="-79"/>
                <a:cs typeface="Aharoni" pitchFamily="2" charset="-79"/>
              </a:rPr>
              <a:t>Dinding</a:t>
            </a:r>
            <a:r>
              <a:rPr lang="en-US" sz="35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500" dirty="0" err="1">
                <a:latin typeface="Aharoni" pitchFamily="2" charset="-79"/>
                <a:cs typeface="Aharoni" pitchFamily="2" charset="-79"/>
              </a:rPr>
              <a:t>sel</a:t>
            </a:r>
            <a:r>
              <a:rPr lang="en-US" sz="3500" dirty="0">
                <a:latin typeface="Aharoni" pitchFamily="2" charset="-79"/>
                <a:cs typeface="Aharoni" pitchFamily="2" charset="-79"/>
              </a:rPr>
              <a:t> </a:t>
            </a:r>
            <a:endParaRPr lang="id-ID" sz="3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982980"/>
            <a:ext cx="8839200" cy="5257800"/>
          </a:xfrm>
        </p:spPr>
        <p:txBody>
          <a:bodyPr>
            <a:noAutofit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emiliki lapisan dinding yang rigid/kaku yang turut menentukan bentuk jamur tersebut </a:t>
            </a:r>
          </a:p>
          <a:p>
            <a:pPr marL="640080" lvl="1" indent="-246888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Selulosa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Chitin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campuran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( 90 % )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Protein 10 % (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40080" lvl="1" indent="-246888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ektraseluler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intraselluler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40080" lvl="1" indent="-246888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tambahan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Kapsul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lendir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Polisakarida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kekeringan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patogenitas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40080" lvl="1" indent="-246888" algn="just">
              <a:lnSpc>
                <a:spcPct val="120000"/>
              </a:lnSpc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Jamur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berkapsul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makroskopik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koloninya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basah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Ex: 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Cryptococcus </a:t>
            </a:r>
            <a:r>
              <a:rPr lang="en-US" sz="2100" b="1" i="1" dirty="0" err="1">
                <a:latin typeface="Times New Roman" pitchFamily="18" charset="0"/>
                <a:cs typeface="Times New Roman" pitchFamily="18" charset="0"/>
              </a:rPr>
              <a:t>neoformans</a:t>
            </a:r>
            <a:endParaRPr lang="en-US" sz="2100" b="1" i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olisakarida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akan dikenali sebagai 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benda asing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oleh tubuh</a:t>
            </a:r>
            <a:r>
              <a:rPr lang="id-ID" sz="21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merangsang 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aktivasi cascade komplemen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dan mencetuskan 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reaksi inflamasi 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dapat merangsang respon imun 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seluler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endParaRPr lang="id-ID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5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0058400" cy="1371600"/>
          </a:xfrm>
        </p:spPr>
        <p:txBody>
          <a:bodyPr>
            <a:normAutofit/>
          </a:bodyPr>
          <a:lstStyle/>
          <a:p>
            <a:r>
              <a:rPr lang="id-ID" sz="3500" dirty="0">
                <a:latin typeface="Times New Roman" pitchFamily="18" charset="0"/>
                <a:cs typeface="Times New Roman" pitchFamily="18" charset="0"/>
              </a:rPr>
              <a:t>Struktur dinding sel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228600"/>
            <a:ext cx="7848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5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3581400"/>
            <a:ext cx="10668000" cy="3086100"/>
          </a:xfrm>
        </p:spPr>
        <p:txBody>
          <a:bodyPr>
            <a:normAutofit/>
          </a:bodyPr>
          <a:lstStyle/>
          <a:p>
            <a:pPr algn="just"/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Mannoproteins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 adalah polimer berbasis mannos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 (mannan) ditemukan di permukaan dan di matriks dinding sel yang terikat dengan dengan protein . </a:t>
            </a:r>
          </a:p>
          <a:p>
            <a:pPr algn="just"/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Glukan 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adalah polimer glucosyl, beberapa diantaranya membentuk fibril yang meningkatkan kekuatan dinding sel jamur.</a:t>
            </a:r>
          </a:p>
          <a:p>
            <a:pPr algn="just"/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Kitin</a:t>
            </a:r>
            <a:r>
              <a:rPr lang="id-ID" sz="2500" dirty="0">
                <a:latin typeface="Times New Roman" pitchFamily="18" charset="0"/>
                <a:cs typeface="Times New Roman" pitchFamily="18" charset="0"/>
              </a:rPr>
              <a:t> terdiri dari rantai bercabang poli–N asetilglukosamin yang dapat memberikan sifat inert, tidak terlarut dan kaku sehingga memberikan dukungan struktural pada dinding sel.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E8BAA-557C-1DF7-3502-20BF0BD6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"/>
            <a:ext cx="9677400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8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353800" cy="9906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haroni" pitchFamily="2" charset="-79"/>
                <a:cs typeface="Aharoni" pitchFamily="2" charset="-79"/>
              </a:rPr>
              <a:t>Hifa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kapang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filamentosa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multiseluler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tubulus2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silinder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bercabang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diameter 2-10 um.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049000" cy="5169852"/>
          </a:xfrm>
        </p:spPr>
        <p:txBody>
          <a:bodyPr>
            <a:noAutofit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1. Raket h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ifa</a:t>
            </a:r>
            <a:endParaRPr lang="id-ID" sz="21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	Adalah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berbentuk </a:t>
            </a:r>
            <a:r>
              <a:rPr lang="id-ID" sz="2100" i="1" dirty="0">
                <a:latin typeface="Times New Roman" pitchFamily="18" charset="0"/>
                <a:cs typeface="Times New Roman" pitchFamily="18" charset="0"/>
              </a:rPr>
              <a:t>clubbing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dan mengecil di bagian ujung sehingga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bentuknya menyerupai raket tenis.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2. Spiral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hifa</a:t>
            </a:r>
            <a:endParaRPr lang="id-ID" sz="21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	Adalah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berbentuk spiral dan dapat ditemukan pada kultur </a:t>
            </a:r>
            <a:r>
              <a:rPr lang="id-ID" sz="2100" b="1" i="1" dirty="0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100" b="1" i="1" dirty="0">
                <a:latin typeface="Times New Roman" pitchFamily="18" charset="0"/>
                <a:cs typeface="Times New Roman" pitchFamily="18" charset="0"/>
              </a:rPr>
              <a:t>mentagrophytes.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3. Septa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hifa</a:t>
            </a:r>
            <a:endParaRPr lang="id-ID" sz="21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	Struktur dasar jamur berbentuk seperti tabung disebut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. Jika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hifa</a:t>
            </a:r>
            <a:endParaRPr lang="id-ID" sz="21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	dibatasi sekat disebut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 bersepta.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4. Asepta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hifa</a:t>
            </a:r>
            <a:endParaRPr lang="id-ID" sz="21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	Jika h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ifa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2100" dirty="0">
                <a:latin typeface="Times New Roman" pitchFamily="18" charset="0"/>
                <a:cs typeface="Times New Roman" pitchFamily="18" charset="0"/>
              </a:rPr>
              <a:t>tidak dibatasi sekat disebut </a:t>
            </a:r>
            <a:r>
              <a:rPr lang="nn-NO" sz="2100" b="1" dirty="0">
                <a:latin typeface="Times New Roman" pitchFamily="18" charset="0"/>
                <a:cs typeface="Times New Roman" pitchFamily="18" charset="0"/>
              </a:rPr>
              <a:t>asepta hifa.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b="1" dirty="0">
                <a:latin typeface="Times New Roman" pitchFamily="18" charset="0"/>
                <a:cs typeface="Times New Roman" pitchFamily="18" charset="0"/>
              </a:rPr>
              <a:t>5. Mycelium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	Kumpulan dari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, baik yang bersepta maupun yang tidak bersepta (asepta)</a:t>
            </a: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108966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207258"/>
            <a:ext cx="68002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bersepta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non-septa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82214-D482-5042-B141-86126D59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510178"/>
            <a:ext cx="4678680" cy="3140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3FD745-7427-7EC8-8525-0AFE46445855}"/>
              </a:ext>
            </a:extLst>
          </p:cNvPr>
          <p:cNvSpPr txBox="1"/>
          <p:nvPr/>
        </p:nvSpPr>
        <p:spPr>
          <a:xfrm>
            <a:off x="8735740" y="50614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Spiral </a:t>
            </a:r>
            <a:r>
              <a:rPr lang="en-US" b="1" dirty="0" err="1"/>
              <a:t>hifa</a:t>
            </a:r>
            <a:endParaRPr lang="en-ID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7ACEB4-01A8-2879-04EC-7A6114633B7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6781800" y="5246132"/>
            <a:ext cx="1953940" cy="1007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304800"/>
            <a:ext cx="8915400" cy="3352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Yeast /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khamir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42950" lvl="1" indent="-342900"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Fungi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Uniselluler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342900">
              <a:defRPr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koloninya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halus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mirip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bakteri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342900">
              <a:defRPr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Morfologi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Smooth,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krem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keputih-putihan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diameter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1-3 mm,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cembung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ragi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342900">
              <a:defRPr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Reproduksi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budding (tunas),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walaupun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binnary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fission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063" t="27334" r="45312" b="44666"/>
          <a:stretch>
            <a:fillRect/>
          </a:stretch>
        </p:blipFill>
        <p:spPr bwMode="auto">
          <a:xfrm>
            <a:off x="2590800" y="36576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39063" t="55334" r="45312" b="15333"/>
          <a:stretch>
            <a:fillRect/>
          </a:stretch>
        </p:blipFill>
        <p:spPr bwMode="auto">
          <a:xfrm>
            <a:off x="6672464" y="3705626"/>
            <a:ext cx="2971800" cy="249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185975" y="6168390"/>
            <a:ext cx="178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Morfologi</a:t>
            </a:r>
            <a:r>
              <a:rPr lang="en-US" dirty="0"/>
              <a:t> </a:t>
            </a:r>
            <a:r>
              <a:rPr lang="en-US" dirty="0" err="1"/>
              <a:t>koloni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200374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Morfologi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49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1439</TotalTime>
  <Words>1708</Words>
  <Application>Microsoft Office PowerPoint</Application>
  <PresentationFormat>Widescreen</PresentationFormat>
  <Paragraphs>185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Aharoni</vt:lpstr>
      <vt:lpstr>Arial</vt:lpstr>
      <vt:lpstr>Calibri</vt:lpstr>
      <vt:lpstr>Century Gothic</vt:lpstr>
      <vt:lpstr>Garamond</vt:lpstr>
      <vt:lpstr>Symbol</vt:lpstr>
      <vt:lpstr>Times New Roman</vt:lpstr>
      <vt:lpstr>Wingdings</vt:lpstr>
      <vt:lpstr>Wingdings 2</vt:lpstr>
      <vt:lpstr>Savon</vt:lpstr>
      <vt:lpstr>STRUKTUR JAMUR DAN RESPON IMUN TERHADAP JAMUR</vt:lpstr>
      <vt:lpstr>Morfologi Fungi</vt:lpstr>
      <vt:lpstr>Struktur umum fungi : </vt:lpstr>
      <vt:lpstr>Dinding sel </vt:lpstr>
      <vt:lpstr>Struktur dinding sel</vt:lpstr>
      <vt:lpstr>PowerPoint Presentation</vt:lpstr>
      <vt:lpstr>Hifa: Pertumbuhan kapang, terbentuk koloni filamentosa multiseluler, terdiri dari tubulus2 silinder bercabang, diameter 2-10 um.  </vt:lpstr>
      <vt:lpstr>PowerPoint Presentation</vt:lpstr>
      <vt:lpstr>PowerPoint Presentation</vt:lpstr>
      <vt:lpstr>Struktur dan reproduksi yeast</vt:lpstr>
      <vt:lpstr>PowerPoint Presentation</vt:lpstr>
      <vt:lpstr>PowerPoint Presentation</vt:lpstr>
      <vt:lpstr>PowerPoint Presentation</vt:lpstr>
      <vt:lpstr>Morfologi dari kapang </vt:lpstr>
      <vt:lpstr>PowerPoint Presentation</vt:lpstr>
      <vt:lpstr>Contoh dari beberapa kapang berdasarkan  bentuk konidia dan spora</vt:lpstr>
      <vt:lpstr>Fungi dimorfik </vt:lpstr>
      <vt:lpstr>KLASIFIKASI Berdasarkan Sifat Koloni, Hifa dan Spora </vt:lpstr>
      <vt:lpstr>1. Zygomycota (Zygomycetes)</vt:lpstr>
      <vt:lpstr>2. Ascomycota (Ascomycetes)</vt:lpstr>
      <vt:lpstr>3. Basidiomycota (Basidomycetes)</vt:lpstr>
      <vt:lpstr>4. Deuteromycota (Deuteromycetes)</vt:lpstr>
      <vt:lpstr>Medical Classification</vt:lpstr>
      <vt:lpstr>Respon Imun Terhadap Jamur</vt:lpstr>
      <vt:lpstr>PowerPoint Presentation</vt:lpstr>
      <vt:lpstr>Sel-sel Immunitas innate</vt:lpstr>
      <vt:lpstr>Immunitas Adaptif</vt:lpstr>
      <vt:lpstr>Immunitas Adaptif (2)</vt:lpstr>
      <vt:lpstr>Respon imun alamiah terhadap Jamur</vt:lpstr>
      <vt:lpstr>Respon imun adaptif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Faisal Faisal</cp:lastModifiedBy>
  <cp:revision>57</cp:revision>
  <dcterms:created xsi:type="dcterms:W3CDTF">2016-03-05T03:43:09Z</dcterms:created>
  <dcterms:modified xsi:type="dcterms:W3CDTF">2023-10-04T02:30:44Z</dcterms:modified>
</cp:coreProperties>
</file>