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8" r:id="rId2"/>
    <p:sldId id="279" r:id="rId3"/>
    <p:sldId id="307" r:id="rId4"/>
    <p:sldId id="319" r:id="rId5"/>
    <p:sldId id="308" r:id="rId6"/>
    <p:sldId id="287" r:id="rId7"/>
    <p:sldId id="309" r:id="rId8"/>
    <p:sldId id="310" r:id="rId9"/>
    <p:sldId id="286" r:id="rId10"/>
    <p:sldId id="321" r:id="rId11"/>
    <p:sldId id="322" r:id="rId12"/>
    <p:sldId id="323" r:id="rId13"/>
    <p:sldId id="324" r:id="rId14"/>
    <p:sldId id="32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66"/>
    <a:srgbClr val="5B9BD5"/>
    <a:srgbClr val="2C3B38"/>
    <a:srgbClr val="B3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81" autoAdjust="0"/>
  </p:normalViewPr>
  <p:slideViewPr>
    <p:cSldViewPr snapToGrid="0">
      <p:cViewPr varScale="1">
        <p:scale>
          <a:sx n="71" d="100"/>
          <a:sy n="71" d="100"/>
        </p:scale>
        <p:origin x="10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33F8-E628-407E-BEA7-03187385A4CD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4BB9-4B5D-44E8-8D8A-505D59B11D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92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B3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5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5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66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31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22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9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86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9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6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D8CF0A-1072-47BF-B759-11F043B18301}" type="datetimeFigureOut">
              <a:rPr lang="zh-CN" altLang="en-US" smtClean="0"/>
              <a:pPr/>
              <a:t>2020/8/29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79BD14-09F0-4091-8447-1340D55E30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6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7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6384"/>
            <a:ext cx="3057144" cy="466344"/>
          </a:xfrm>
        </p:spPr>
        <p:txBody>
          <a:bodyPr/>
          <a:lstStyle/>
          <a:p>
            <a:r>
              <a:rPr lang="en-US" sz="1800" dirty="0" err="1" smtClean="0">
                <a:latin typeface="Arial Rounded MT Bold" panose="020F0704030504030204" pitchFamily="34" charset="0"/>
              </a:rPr>
              <a:t>Giri</a:t>
            </a:r>
            <a:r>
              <a:rPr lang="en-US" sz="1800" dirty="0" smtClean="0">
                <a:latin typeface="Arial Rounded MT Bold" panose="020F0704030504030204" pitchFamily="34" charset="0"/>
              </a:rPr>
              <a:t> </a:t>
            </a:r>
            <a:r>
              <a:rPr lang="en-US" sz="1800" dirty="0" err="1" smtClean="0">
                <a:latin typeface="Arial Rounded MT Bold" panose="020F0704030504030204" pitchFamily="34" charset="0"/>
              </a:rPr>
              <a:t>Widakdo</a:t>
            </a:r>
            <a:r>
              <a:rPr lang="en-US" sz="1800" dirty="0" smtClean="0">
                <a:latin typeface="Arial Rounded MT Bold" panose="020F0704030504030204" pitchFamily="34" charset="0"/>
              </a:rPr>
              <a:t>, </a:t>
            </a:r>
            <a:r>
              <a:rPr lang="en-US" sz="1800" dirty="0" err="1" smtClean="0">
                <a:latin typeface="Arial Rounded MT Bold" panose="020F0704030504030204" pitchFamily="34" charset="0"/>
              </a:rPr>
              <a:t>S.Kp</a:t>
            </a:r>
            <a:r>
              <a:rPr lang="en-US" sz="1800" dirty="0" smtClean="0">
                <a:latin typeface="Arial Rounded MT Bold" panose="020F0704030504030204" pitchFamily="34" charset="0"/>
              </a:rPr>
              <a:t>., MKM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69" y="1278011"/>
            <a:ext cx="8677656" cy="4892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1992" y="1536192"/>
            <a:ext cx="7461504" cy="19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PENGETAHUAN TENTANG PENTINGNYA KESEHATAN TUBUH SEBAGAI UPAYA PENCEGAHAN HIPOTERMI</a:t>
            </a:r>
            <a:endParaRPr lang="en-US" sz="2800" b="1" dirty="0">
              <a:solidFill>
                <a:srgbClr val="C0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394" y="354370"/>
            <a:ext cx="10080812" cy="1463671"/>
          </a:xfrm>
        </p:spPr>
        <p:txBody>
          <a:bodyPr/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INSTRUMEN </a:t>
            </a:r>
            <a:r>
              <a:rPr lang="en-US" sz="2400" b="1" dirty="0" smtClean="0">
                <a:latin typeface="Arial Rounded MT Bold" panose="020F0704030504030204" pitchFamily="34" charset="0"/>
              </a:rPr>
              <a:t>KELENGKAPAN </a:t>
            </a:r>
            <a:br>
              <a:rPr lang="en-US" sz="2400" b="1" dirty="0" smtClean="0">
                <a:latin typeface="Arial Rounded MT Bold" panose="020F0704030504030204" pitchFamily="34" charset="0"/>
              </a:rPr>
            </a:br>
            <a:r>
              <a:rPr lang="en-US" sz="2400" b="1" dirty="0" smtClean="0">
                <a:latin typeface="Arial Rounded MT Bold" panose="020F0704030504030204" pitchFamily="34" charset="0"/>
              </a:rPr>
              <a:t>MENDAKI GUNUNG </a:t>
            </a:r>
            <a:br>
              <a:rPr lang="en-US" sz="2400" b="1" dirty="0" smtClean="0"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Beri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T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anda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Chek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list (V) 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Pada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Pernyataan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dibawah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ini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2648023"/>
              </p:ext>
            </p:extLst>
          </p:nvPr>
        </p:nvGraphicFramePr>
        <p:xfrm>
          <a:off x="1140311" y="1936381"/>
          <a:ext cx="4776395" cy="4240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063">
                  <a:extLst>
                    <a:ext uri="{9D8B030D-6E8A-4147-A177-3AD203B41FA5}">
                      <a16:colId xmlns:a16="http://schemas.microsoft.com/office/drawing/2014/main" val="3088641681"/>
                    </a:ext>
                  </a:extLst>
                </a:gridCol>
                <a:gridCol w="3254547">
                  <a:extLst>
                    <a:ext uri="{9D8B030D-6E8A-4147-A177-3AD203B41FA5}">
                      <a16:colId xmlns:a16="http://schemas.microsoft.com/office/drawing/2014/main" val="2449059055"/>
                    </a:ext>
                  </a:extLst>
                </a:gridCol>
                <a:gridCol w="560716">
                  <a:extLst>
                    <a:ext uri="{9D8B030D-6E8A-4147-A177-3AD203B41FA5}">
                      <a16:colId xmlns:a16="http://schemas.microsoft.com/office/drawing/2014/main" val="3445517912"/>
                    </a:ext>
                  </a:extLst>
                </a:gridCol>
                <a:gridCol w="552069">
                  <a:extLst>
                    <a:ext uri="{9D8B030D-6E8A-4147-A177-3AD203B41FA5}">
                      <a16:colId xmlns:a16="http://schemas.microsoft.com/office/drawing/2014/main" val="970524070"/>
                    </a:ext>
                  </a:extLst>
                </a:gridCol>
              </a:tblGrid>
              <a:tr h="430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Nama Perlengkapan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Tidak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711802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Tenda, terpal, atau karung bivy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162105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Trekking pool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683583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Matras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903945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Sleeping Bag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072118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Kotak P3K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9778692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Fire Starter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118290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Survival Kit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918648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Emergency Shelter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230820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Penerangan (Senter, lampu tenda dll)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148083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Pakaian Baselayer / Manset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571419"/>
                  </a:ext>
                </a:extLst>
              </a:tr>
              <a:tr h="346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Kemeja, Sweater, Jaket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022256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703612"/>
              </p:ext>
            </p:extLst>
          </p:nvPr>
        </p:nvGraphicFramePr>
        <p:xfrm>
          <a:off x="6281420" y="1936385"/>
          <a:ext cx="4559935" cy="424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525">
                  <a:extLst>
                    <a:ext uri="{9D8B030D-6E8A-4147-A177-3AD203B41FA5}">
                      <a16:colId xmlns:a16="http://schemas.microsoft.com/office/drawing/2014/main" val="98788243"/>
                    </a:ext>
                  </a:extLst>
                </a:gridCol>
                <a:gridCol w="3107055">
                  <a:extLst>
                    <a:ext uri="{9D8B030D-6E8A-4147-A177-3AD203B41FA5}">
                      <a16:colId xmlns:a16="http://schemas.microsoft.com/office/drawing/2014/main" val="1163947886"/>
                    </a:ext>
                  </a:extLst>
                </a:gridCol>
                <a:gridCol w="535305">
                  <a:extLst>
                    <a:ext uri="{9D8B030D-6E8A-4147-A177-3AD203B41FA5}">
                      <a16:colId xmlns:a16="http://schemas.microsoft.com/office/drawing/2014/main" val="2055548038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984563020"/>
                    </a:ext>
                  </a:extLst>
                </a:gridCol>
              </a:tblGrid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Peralatan Masak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 smtClean="0">
                          <a:effectLst/>
                        </a:rPr>
                        <a:t>Tidak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189825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Peralatan Makan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117227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Perangkat pemberi sinyal: peluit, ponsel, dll.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687190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Sun Protection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299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Tisu toilet / Tisu basah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827323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Pack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51934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Jas hujan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81348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Tali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145418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Navigasi (Kompas, Map, GPS, jam tangan, dll)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682399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Perlengkapan Mandi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901128"/>
                  </a:ext>
                </a:extLst>
              </a:tr>
              <a:tr h="32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Pakaian Ekstra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838762"/>
                  </a:ext>
                </a:extLst>
              </a:tr>
              <a:tr h="669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Aksesoris Tambahan (Kaos kaki, sarung tangan, penutup kepala, buff/masker, dll)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686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2754854" cy="527757"/>
          </a:xfrm>
        </p:spPr>
        <p:txBody>
          <a:bodyPr/>
          <a:lstStyle/>
          <a:p>
            <a:r>
              <a:rPr lang="en-US" sz="3600" dirty="0" err="1" smtClean="0">
                <a:latin typeface="Arial Rounded MT Bold" panose="020F0704030504030204" pitchFamily="34" charset="0"/>
              </a:rPr>
              <a:t>Refferensi</a:t>
            </a:r>
            <a:r>
              <a:rPr lang="en-US" sz="3600" dirty="0" smtClean="0">
                <a:latin typeface="Arial Rounded MT Bold" panose="020F0704030504030204" pitchFamily="34" charset="0"/>
              </a:rPr>
              <a:t> :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405"/>
            <a:ext cx="10515600" cy="42815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Berko</a:t>
            </a:r>
            <a:r>
              <a:rPr lang="en-US" sz="2400" dirty="0"/>
              <a:t>, Jeffrey, Deborah D Ingram, </a:t>
            </a:r>
            <a:r>
              <a:rPr lang="en-US" sz="2400" dirty="0" err="1"/>
              <a:t>Shubhayu</a:t>
            </a:r>
            <a:r>
              <a:rPr lang="en-US" sz="2400" dirty="0"/>
              <a:t> S &amp; Jennifer D Parker. (2014). </a:t>
            </a:r>
            <a:r>
              <a:rPr lang="en-US" sz="2400" i="1" dirty="0"/>
              <a:t>National Health Statistics Reports: Death Attributed to Heat, Cold, and Other Weather Events In the United States, 2006-2010</a:t>
            </a:r>
            <a:r>
              <a:rPr lang="en-US" sz="2400" dirty="0"/>
              <a:t>. Hyattsville: U.S Department of Health &amp; Human Services.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Cho, Rina </a:t>
            </a:r>
            <a:r>
              <a:rPr lang="en-US" sz="2400" dirty="0" err="1"/>
              <a:t>Verina</a:t>
            </a:r>
            <a:r>
              <a:rPr lang="en-US" sz="2400" dirty="0"/>
              <a:t>. (2019). </a:t>
            </a:r>
            <a:r>
              <a:rPr lang="en-US" sz="2400" i="1" dirty="0"/>
              <a:t>Hand Book P3K 99 </a:t>
            </a:r>
            <a:r>
              <a:rPr lang="en-US" sz="2400" i="1" dirty="0" err="1"/>
              <a:t>Pertolongan</a:t>
            </a:r>
            <a:r>
              <a:rPr lang="en-US" sz="2400" i="1" dirty="0"/>
              <a:t> </a:t>
            </a:r>
            <a:r>
              <a:rPr lang="en-US" sz="2400" i="1" dirty="0" err="1"/>
              <a:t>Pertama</a:t>
            </a:r>
            <a:r>
              <a:rPr lang="en-US" sz="2400" i="1" dirty="0"/>
              <a:t> </a:t>
            </a:r>
            <a:r>
              <a:rPr lang="en-US" sz="2400" i="1" dirty="0" err="1"/>
              <a:t>pada</a:t>
            </a:r>
            <a:r>
              <a:rPr lang="en-US" sz="2400" i="1" dirty="0"/>
              <a:t> </a:t>
            </a:r>
            <a:r>
              <a:rPr lang="en-US" sz="2400" i="1" dirty="0" err="1"/>
              <a:t>Kecelakaan</a:t>
            </a:r>
            <a:r>
              <a:rPr lang="en-US" sz="2400" i="1" dirty="0"/>
              <a:t>. </a:t>
            </a:r>
            <a:r>
              <a:rPr lang="en-US" sz="2400" dirty="0"/>
              <a:t>Yogyakarta: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Febrianto</a:t>
            </a:r>
            <a:r>
              <a:rPr lang="en-US" sz="2400" dirty="0"/>
              <a:t>, Nanda. (2019). </a:t>
            </a:r>
            <a:r>
              <a:rPr lang="en-US" sz="2400" i="1" dirty="0" err="1"/>
              <a:t>Ancaman</a:t>
            </a:r>
            <a:r>
              <a:rPr lang="en-US" sz="2400" i="1" dirty="0"/>
              <a:t> </a:t>
            </a:r>
            <a:r>
              <a:rPr lang="en-US" sz="2400" i="1" dirty="0" err="1"/>
              <a:t>Hipotermia</a:t>
            </a:r>
            <a:r>
              <a:rPr lang="en-US" sz="2400" i="1" dirty="0"/>
              <a:t> di </a:t>
            </a:r>
            <a:r>
              <a:rPr lang="en-US" sz="2400" i="1" dirty="0" err="1"/>
              <a:t>Enam</a:t>
            </a:r>
            <a:r>
              <a:rPr lang="en-US" sz="2400" i="1" dirty="0"/>
              <a:t> </a:t>
            </a:r>
            <a:r>
              <a:rPr lang="en-US" sz="2400" i="1" dirty="0" err="1"/>
              <a:t>Gunung</a:t>
            </a:r>
            <a:r>
              <a:rPr lang="en-US" sz="2400" i="1" dirty="0"/>
              <a:t> Indonesia. </a:t>
            </a:r>
            <a:r>
              <a:rPr lang="en-US" sz="2400" dirty="0"/>
              <a:t>https://tagar.id/ </a:t>
            </a:r>
            <a:r>
              <a:rPr lang="en-US" sz="2400" dirty="0" err="1"/>
              <a:t>diakses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27 </a:t>
            </a:r>
            <a:r>
              <a:rPr lang="en-US" sz="2400" dirty="0" err="1"/>
              <a:t>Februari</a:t>
            </a:r>
            <a:r>
              <a:rPr lang="en-US" sz="2400" dirty="0"/>
              <a:t> 2020.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Haryono</a:t>
            </a:r>
            <a:r>
              <a:rPr lang="en-US" sz="2400" dirty="0"/>
              <a:t>, Rudi, Maria </a:t>
            </a:r>
            <a:r>
              <a:rPr lang="en-US" sz="2400" dirty="0" err="1"/>
              <a:t>Putri</a:t>
            </a:r>
            <a:r>
              <a:rPr lang="en-US" sz="2400" dirty="0"/>
              <a:t> Sari </a:t>
            </a:r>
            <a:r>
              <a:rPr lang="en-US" sz="2400" dirty="0" err="1"/>
              <a:t>Utami</a:t>
            </a:r>
            <a:r>
              <a:rPr lang="en-US" sz="2400" dirty="0"/>
              <a:t>. (2019). </a:t>
            </a:r>
            <a:r>
              <a:rPr lang="en-US" sz="2400" i="1" dirty="0" err="1"/>
              <a:t>Keperawatan</a:t>
            </a:r>
            <a:r>
              <a:rPr lang="en-US" sz="2400" i="1" dirty="0"/>
              <a:t> </a:t>
            </a:r>
            <a:r>
              <a:rPr lang="en-US" sz="2400" i="1" dirty="0" err="1"/>
              <a:t>medikal</a:t>
            </a:r>
            <a:r>
              <a:rPr lang="en-US" sz="2400" i="1" dirty="0"/>
              <a:t> </a:t>
            </a:r>
            <a:r>
              <a:rPr lang="en-US" sz="2400" i="1" dirty="0" err="1"/>
              <a:t>bedah</a:t>
            </a:r>
            <a:r>
              <a:rPr lang="en-US" sz="2400" i="1" dirty="0"/>
              <a:t> 2.</a:t>
            </a:r>
            <a:r>
              <a:rPr lang="en-US" sz="2400" dirty="0"/>
              <a:t> Yogyakarta: PT.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502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06" y="289931"/>
            <a:ext cx="9617336" cy="601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Musliha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(2010).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gawat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darurat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Yogyakarta: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Nuha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Medika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Nurlitasari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Rohmatun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(2017).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Antara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Kematangan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Pendaki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 Sultan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Semarang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Fakultas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Islam Sultan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Semarang, Vol.12 (1) 2017, 57-66.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Pandhu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Bawono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Fajar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(2017).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Pendaki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Pertolongan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Wisata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Cemoro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Sewu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Kawasan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Lawu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Kecamatan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Plaosan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Magetan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Ponorogo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Muhammadiyah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Ponorogo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Rosandrani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 N. (2016).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Pendaki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Tewas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Pyramid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Carstensz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www.nationalgeographic.co.id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7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3346" y="150607"/>
            <a:ext cx="8563088" cy="813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Sari, Lela. (2018).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Pencinta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(MAPALA UPI)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Pendakian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Bandung: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Arif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(2016).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Hypotermia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Puncak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Lawu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Sri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Dievakuasi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www.okezone.com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Tempo.co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(2016).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Perempuan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Kedinginan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Dibanding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https://cantik.tempo.co/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07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Ulfah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Maria. (2018). </a:t>
            </a:r>
            <a:r>
              <a:rPr lang="id-ID" sz="24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Hipotermia, Penurunan Suhu Tubuh yang Bisa Sebabkan Kematian</a:t>
            </a:r>
            <a:r>
              <a:rPr lang="en-US" sz="2400" i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https://tirto.id/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diakses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4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nung Patuh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513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022433" y="720758"/>
            <a:ext cx="5981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HATUR NUHUN</a:t>
            </a:r>
            <a:endParaRPr lang="zh-CN" alt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8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>
            <a:spLocks/>
          </p:cNvSpPr>
          <p:nvPr/>
        </p:nvSpPr>
        <p:spPr bwMode="auto">
          <a:xfrm>
            <a:off x="1" y="1"/>
            <a:ext cx="2036618" cy="1787235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929384" y="283464"/>
            <a:ext cx="10063942" cy="1503770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HIPOTERMI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A1363-BF05-464A-B2B6-4AF4D650DCA9}"/>
              </a:ext>
            </a:extLst>
          </p:cNvPr>
          <p:cNvSpPr txBox="1"/>
          <p:nvPr/>
        </p:nvSpPr>
        <p:spPr>
          <a:xfrm>
            <a:off x="1490472" y="1787234"/>
            <a:ext cx="9381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enurunan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berpotensi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berbahaya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biasanya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paparan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dingin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terlalu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lama.</a:t>
            </a:r>
          </a:p>
          <a:p>
            <a:pPr algn="just">
              <a:buClr>
                <a:srgbClr val="FF0000"/>
              </a:buClr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didefinisikan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dimana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(internal)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≤ 35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paparan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dingin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ketidakmampuan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mempertahankan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buClr>
                <a:srgbClr val="FF0000"/>
              </a:buClr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457331" y="1307592"/>
            <a:ext cx="2054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Haryono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2019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>
            <a:spLocks/>
          </p:cNvSpPr>
          <p:nvPr/>
        </p:nvSpPr>
        <p:spPr bwMode="auto">
          <a:xfrm>
            <a:off x="0" y="1"/>
            <a:ext cx="3191255" cy="3141232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923522" y="129093"/>
            <a:ext cx="10060660" cy="1763716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TANDA &amp; </a:t>
            </a:r>
            <a:r>
              <a:rPr lang="en-US" altLang="zh-CN" sz="3600" b="1" dirty="0" smtClean="0"/>
              <a:t>GEJALA HIPOTERMI</a:t>
            </a:r>
            <a:endParaRPr lang="zh-CN" alt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A1363-BF05-464A-B2B6-4AF4D650DCA9}"/>
              </a:ext>
            </a:extLst>
          </p:cNvPr>
          <p:cNvSpPr txBox="1"/>
          <p:nvPr/>
        </p:nvSpPr>
        <p:spPr>
          <a:xfrm>
            <a:off x="2086984" y="2323651"/>
            <a:ext cx="8670663" cy="369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3455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US" sz="3200" dirty="0" err="1" smtClean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ervariasi</a:t>
            </a:r>
            <a:r>
              <a:rPr lang="en-US" sz="3200" dirty="0" smtClean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tergantung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tingkat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keparahan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cedera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dingin</a:t>
            </a:r>
            <a:r>
              <a:rPr lang="en-US" sz="3200" dirty="0" smtClean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973455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Secara</a:t>
            </a:r>
            <a:r>
              <a:rPr lang="en-US" sz="3200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umum</a:t>
            </a:r>
            <a:r>
              <a:rPr lang="en-US" sz="3200" dirty="0" smtClean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berupa</a:t>
            </a:r>
            <a:r>
              <a:rPr lang="en-US" sz="3200" dirty="0" smtClean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kesemutan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mati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rasa,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perubahan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warna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dan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tekstur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kulit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3200" dirty="0" err="1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Hardisman</a:t>
            </a:r>
            <a:r>
              <a:rPr lang="en-US" sz="3200" dirty="0"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2014). </a:t>
            </a:r>
          </a:p>
        </p:txBody>
      </p:sp>
    </p:spTree>
    <p:extLst>
      <p:ext uri="{BB962C8B-B14F-4D97-AF65-F5344CB8AC3E}">
        <p14:creationId xmlns:p14="http://schemas.microsoft.com/office/powerpoint/2010/main" val="21140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>
            <a:spLocks/>
          </p:cNvSpPr>
          <p:nvPr/>
        </p:nvSpPr>
        <p:spPr bwMode="auto">
          <a:xfrm>
            <a:off x="0" y="1"/>
            <a:ext cx="3191255" cy="3141232"/>
          </a:xfrm>
          <a:custGeom>
            <a:avLst/>
            <a:gdLst>
              <a:gd name="T0" fmla="*/ 1903431 w 6068"/>
              <a:gd name="T1" fmla="*/ 1142937 h 6067"/>
              <a:gd name="T2" fmla="*/ 1141808 w 6068"/>
              <a:gd name="T3" fmla="*/ 1142937 h 6067"/>
              <a:gd name="T4" fmla="*/ 1141808 w 6068"/>
              <a:gd name="T5" fmla="*/ 1523812 h 6067"/>
              <a:gd name="T6" fmla="*/ 761310 w 6068"/>
              <a:gd name="T7" fmla="*/ 1905000 h 6067"/>
              <a:gd name="T8" fmla="*/ 761310 w 6068"/>
              <a:gd name="T9" fmla="*/ 1142937 h 6067"/>
              <a:gd name="T10" fmla="*/ 380498 w 6068"/>
              <a:gd name="T11" fmla="*/ 1142937 h 6067"/>
              <a:gd name="T12" fmla="*/ 0 w 6068"/>
              <a:gd name="T13" fmla="*/ 761749 h 6067"/>
              <a:gd name="T14" fmla="*/ 761310 w 6068"/>
              <a:gd name="T15" fmla="*/ 761749 h 6067"/>
              <a:gd name="T16" fmla="*/ 761310 w 6068"/>
              <a:gd name="T17" fmla="*/ 380874 h 6067"/>
              <a:gd name="T18" fmla="*/ 1141808 w 6068"/>
              <a:gd name="T19" fmla="*/ 0 h 6067"/>
              <a:gd name="T20" fmla="*/ 1141808 w 6068"/>
              <a:gd name="T21" fmla="*/ 761749 h 6067"/>
              <a:gd name="T22" fmla="*/ 1522306 w 6068"/>
              <a:gd name="T23" fmla="*/ 761749 h 6067"/>
              <a:gd name="T24" fmla="*/ 1903431 w 6068"/>
              <a:gd name="T25" fmla="*/ 1142937 h 6067"/>
              <a:gd name="T26" fmla="*/ 1073738 w 6068"/>
              <a:gd name="T27" fmla="*/ 830513 h 6067"/>
              <a:gd name="T28" fmla="*/ 832202 w 6068"/>
              <a:gd name="T29" fmla="*/ 830513 h 6067"/>
              <a:gd name="T30" fmla="*/ 832202 w 6068"/>
              <a:gd name="T31" fmla="*/ 1071661 h 6067"/>
              <a:gd name="T32" fmla="*/ 1073738 w 6068"/>
              <a:gd name="T33" fmla="*/ 1071661 h 6067"/>
              <a:gd name="T34" fmla="*/ 1073738 w 6068"/>
              <a:gd name="T35" fmla="*/ 830513 h 60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68" h="6067">
                <a:moveTo>
                  <a:pt x="6068" y="3640"/>
                </a:moveTo>
                <a:lnTo>
                  <a:pt x="3640" y="3640"/>
                </a:lnTo>
                <a:lnTo>
                  <a:pt x="3640" y="4853"/>
                </a:lnTo>
                <a:lnTo>
                  <a:pt x="2427" y="6067"/>
                </a:lnTo>
                <a:lnTo>
                  <a:pt x="2427" y="3640"/>
                </a:lnTo>
                <a:lnTo>
                  <a:pt x="1213" y="3640"/>
                </a:lnTo>
                <a:lnTo>
                  <a:pt x="0" y="2426"/>
                </a:lnTo>
                <a:lnTo>
                  <a:pt x="2427" y="2426"/>
                </a:lnTo>
                <a:lnTo>
                  <a:pt x="2427" y="1213"/>
                </a:lnTo>
                <a:lnTo>
                  <a:pt x="3640" y="0"/>
                </a:lnTo>
                <a:lnTo>
                  <a:pt x="3640" y="2426"/>
                </a:lnTo>
                <a:lnTo>
                  <a:pt x="4853" y="2426"/>
                </a:lnTo>
                <a:lnTo>
                  <a:pt x="6068" y="3640"/>
                </a:lnTo>
                <a:close/>
                <a:moveTo>
                  <a:pt x="3423" y="2645"/>
                </a:moveTo>
                <a:lnTo>
                  <a:pt x="2653" y="2645"/>
                </a:lnTo>
                <a:lnTo>
                  <a:pt x="2653" y="3413"/>
                </a:lnTo>
                <a:lnTo>
                  <a:pt x="3423" y="3413"/>
                </a:lnTo>
                <a:lnTo>
                  <a:pt x="3423" y="264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923522" y="129093"/>
            <a:ext cx="10060660" cy="1763716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TANDA &amp; </a:t>
            </a:r>
            <a:r>
              <a:rPr lang="en-US" altLang="zh-CN" sz="3600" b="1" dirty="0" smtClean="0"/>
              <a:t>GEJALA HIPOTERMI </a:t>
            </a:r>
            <a:r>
              <a:rPr lang="en-US" altLang="zh-CN" sz="2800" b="1" dirty="0" smtClean="0"/>
              <a:t>( </a:t>
            </a:r>
            <a:r>
              <a:rPr lang="en-US" altLang="zh-CN" sz="2800" b="1" dirty="0" err="1"/>
              <a:t>S</a:t>
            </a:r>
            <a:r>
              <a:rPr lang="en-US" altLang="zh-CN" sz="2800" b="1" dirty="0" err="1" smtClean="0"/>
              <a:t>etiati</a:t>
            </a:r>
            <a:r>
              <a:rPr lang="en-US" altLang="zh-CN" sz="2800" b="1" dirty="0" smtClean="0"/>
              <a:t> 2014)</a:t>
            </a:r>
            <a:endParaRPr lang="zh-CN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A1363-BF05-464A-B2B6-4AF4D650DCA9}"/>
              </a:ext>
            </a:extLst>
          </p:cNvPr>
          <p:cNvSpPr txBox="1"/>
          <p:nvPr/>
        </p:nvSpPr>
        <p:spPr>
          <a:xfrm>
            <a:off x="1011219" y="2259106"/>
            <a:ext cx="10709727" cy="372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indent="283845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r>
              <a:rPr lang="en-US" sz="2000" dirty="0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klinis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2000" dirty="0" smtClean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0" indent="-276225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(35 – 32 ˚C) :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takikardi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takipnea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hiperventilasi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berjalan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berbicara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mengigil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berkemih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“cold diuresis”.</a:t>
            </a:r>
          </a:p>
          <a:p>
            <a:pPr marL="900113" lvl="0" indent="-276225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(32 – 28 ˚C) :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berkurang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pernapasan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dangkal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pelan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berhenti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menggigil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refleks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melambat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disorientasi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aritmia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00113" lvl="0" indent="-276225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28˚C) :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hipotensi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lemah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edema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paru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aritmia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ventrikel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henti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jantung</a:t>
            </a:r>
            <a:r>
              <a:rPr lang="en-US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7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923522" y="193638"/>
            <a:ext cx="10060660" cy="1323189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atin typeface="Arial Rounded MT Bold" panose="020F0704030504030204" pitchFamily="34" charset="0"/>
              </a:rPr>
              <a:t>     DAMPAK  HIPOTERMI </a:t>
            </a:r>
            <a:r>
              <a:rPr lang="en-US" altLang="zh-CN" sz="3600" b="1" dirty="0" smtClean="0"/>
              <a:t>		 </a:t>
            </a:r>
            <a:r>
              <a:rPr lang="en-US" altLang="zh-CN" b="1" dirty="0" smtClean="0"/>
              <a:t>HARYONO, 2019</a:t>
            </a:r>
            <a:endParaRPr lang="zh-CN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A1363-BF05-464A-B2B6-4AF4D650DCA9}"/>
              </a:ext>
            </a:extLst>
          </p:cNvPr>
          <p:cNvSpPr txBox="1"/>
          <p:nvPr/>
        </p:nvSpPr>
        <p:spPr>
          <a:xfrm>
            <a:off x="1018310" y="1787234"/>
            <a:ext cx="10702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Hipotermia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fisiologis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disemua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sistem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organ: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penurunan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progresif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apati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penilaian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buruk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ataksia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disartria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kantuk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edeme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paru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kelainan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asam-basa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Koagulopati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jantung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tekanan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mungkin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sangat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lemah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denyut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perifer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terdeteksi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Disritmia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jantung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Abnormalitas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fisiologis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mungkin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hipoksema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asidosis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07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923522" y="432353"/>
            <a:ext cx="7457146" cy="783262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PENURUNAN SUHU</a:t>
            </a:r>
            <a:endParaRPr lang="zh-CN" altLang="en-US" sz="36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CFE782-176F-426E-AB19-CBF81C59C22A}"/>
              </a:ext>
            </a:extLst>
          </p:cNvPr>
          <p:cNvCxnSpPr/>
          <p:nvPr/>
        </p:nvCxnSpPr>
        <p:spPr>
          <a:xfrm>
            <a:off x="7599853" y="7580226"/>
            <a:ext cx="819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47F25B-6CAC-4611-A284-D3FAAFDCB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78204"/>
              </p:ext>
            </p:extLst>
          </p:nvPr>
        </p:nvGraphicFramePr>
        <p:xfrm>
          <a:off x="1424757" y="1434257"/>
          <a:ext cx="9558803" cy="491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060">
                  <a:extLst>
                    <a:ext uri="{9D8B030D-6E8A-4147-A177-3AD203B41FA5}">
                      <a16:colId xmlns:a16="http://schemas.microsoft.com/office/drawing/2014/main" val="1511196211"/>
                    </a:ext>
                  </a:extLst>
                </a:gridCol>
                <a:gridCol w="943060">
                  <a:extLst>
                    <a:ext uri="{9D8B030D-6E8A-4147-A177-3AD203B41FA5}">
                      <a16:colId xmlns:a16="http://schemas.microsoft.com/office/drawing/2014/main" val="1644496218"/>
                    </a:ext>
                  </a:extLst>
                </a:gridCol>
                <a:gridCol w="5486457">
                  <a:extLst>
                    <a:ext uri="{9D8B030D-6E8A-4147-A177-3AD203B41FA5}">
                      <a16:colId xmlns:a16="http://schemas.microsoft.com/office/drawing/2014/main" val="2005549577"/>
                    </a:ext>
                  </a:extLst>
                </a:gridCol>
                <a:gridCol w="1244116">
                  <a:extLst>
                    <a:ext uri="{9D8B030D-6E8A-4147-A177-3AD203B41FA5}">
                      <a16:colId xmlns:a16="http://schemas.microsoft.com/office/drawing/2014/main" val="3186870730"/>
                    </a:ext>
                  </a:extLst>
                </a:gridCol>
                <a:gridCol w="942110">
                  <a:extLst>
                    <a:ext uri="{9D8B030D-6E8A-4147-A177-3AD203B41FA5}">
                      <a16:colId xmlns:a16="http://schemas.microsoft.com/office/drawing/2014/main" val="1174983628"/>
                    </a:ext>
                  </a:extLst>
                </a:gridCol>
              </a:tblGrid>
              <a:tr h="491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CT (°C)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Tingkat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Gejala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Peringatan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7918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8A4E70-7B5A-4222-8B74-D0CC907AE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29132"/>
              </p:ext>
            </p:extLst>
          </p:nvPr>
        </p:nvGraphicFramePr>
        <p:xfrm>
          <a:off x="1424757" y="1891478"/>
          <a:ext cx="9558802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059">
                  <a:extLst>
                    <a:ext uri="{9D8B030D-6E8A-4147-A177-3AD203B41FA5}">
                      <a16:colId xmlns:a16="http://schemas.microsoft.com/office/drawing/2014/main" val="2494148402"/>
                    </a:ext>
                  </a:extLst>
                </a:gridCol>
                <a:gridCol w="943059">
                  <a:extLst>
                    <a:ext uri="{9D8B030D-6E8A-4147-A177-3AD203B41FA5}">
                      <a16:colId xmlns:a16="http://schemas.microsoft.com/office/drawing/2014/main" val="2216527310"/>
                    </a:ext>
                  </a:extLst>
                </a:gridCol>
                <a:gridCol w="5486458">
                  <a:extLst>
                    <a:ext uri="{9D8B030D-6E8A-4147-A177-3AD203B41FA5}">
                      <a16:colId xmlns:a16="http://schemas.microsoft.com/office/drawing/2014/main" val="473989930"/>
                    </a:ext>
                  </a:extLst>
                </a:gridCol>
                <a:gridCol w="1244117">
                  <a:extLst>
                    <a:ext uri="{9D8B030D-6E8A-4147-A177-3AD203B41FA5}">
                      <a16:colId xmlns:a16="http://schemas.microsoft.com/office/drawing/2014/main" val="4200126122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95049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Ringan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Menggigil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maksimum</a:t>
                      </a:r>
                      <a:r>
                        <a:rPr lang="en-US" sz="1600" b="1" dirty="0">
                          <a:effectLst/>
                        </a:rPr>
                        <a:t>; </a:t>
                      </a:r>
                      <a:r>
                        <a:rPr lang="en-US" sz="1600" b="1" dirty="0" err="1">
                          <a:effectLst/>
                        </a:rPr>
                        <a:t>peningkatan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laju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metabolisme</a:t>
                      </a:r>
                      <a:r>
                        <a:rPr lang="en-US" sz="1600" b="1" dirty="0">
                          <a:effectLst/>
                        </a:rPr>
                        <a:t> dan </a:t>
                      </a:r>
                      <a:r>
                        <a:rPr lang="en-US" sz="1600" b="1" dirty="0" err="1">
                          <a:effectLst/>
                        </a:rPr>
                        <a:t>tekanan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darah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Peringatan menggigil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Zona </a:t>
                      </a:r>
                      <a:r>
                        <a:rPr lang="en-US" sz="1600" dirty="0" err="1">
                          <a:effectLst/>
                        </a:rPr>
                        <a:t>aman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875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Takikardia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bradikardia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progresif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stimulasi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pernapasan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maksimum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amnesia,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disartria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penilaian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buruk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perilaku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maladaptif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tekanan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darah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normal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0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Ataksia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apatis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depresi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linier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metabolisme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serebral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takipnea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kemudian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penurunan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progresif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dalam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volume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menit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pernapasan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diuresis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dingin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552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7B36D-F0BA-44FC-9247-36990991C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25177"/>
              </p:ext>
            </p:extLst>
          </p:nvPr>
        </p:nvGraphicFramePr>
        <p:xfrm>
          <a:off x="1424754" y="4085276"/>
          <a:ext cx="9558804" cy="203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059">
                  <a:extLst>
                    <a:ext uri="{9D8B030D-6E8A-4147-A177-3AD203B41FA5}">
                      <a16:colId xmlns:a16="http://schemas.microsoft.com/office/drawing/2014/main" val="1333106337"/>
                    </a:ext>
                  </a:extLst>
                </a:gridCol>
                <a:gridCol w="943059">
                  <a:extLst>
                    <a:ext uri="{9D8B030D-6E8A-4147-A177-3AD203B41FA5}">
                      <a16:colId xmlns:a16="http://schemas.microsoft.com/office/drawing/2014/main" val="326422140"/>
                    </a:ext>
                  </a:extLst>
                </a:gridCol>
                <a:gridCol w="5486460">
                  <a:extLst>
                    <a:ext uri="{9D8B030D-6E8A-4147-A177-3AD203B41FA5}">
                      <a16:colId xmlns:a16="http://schemas.microsoft.com/office/drawing/2014/main" val="2781660514"/>
                    </a:ext>
                  </a:extLst>
                </a:gridCol>
                <a:gridCol w="1244116">
                  <a:extLst>
                    <a:ext uri="{9D8B030D-6E8A-4147-A177-3AD203B41FA5}">
                      <a16:colId xmlns:a16="http://schemas.microsoft.com/office/drawing/2014/main" val="2292311082"/>
                    </a:ext>
                  </a:extLst>
                </a:gridCol>
                <a:gridCol w="942110">
                  <a:extLst>
                    <a:ext uri="{9D8B030D-6E8A-4147-A177-3AD203B41FA5}">
                      <a16:colId xmlns:a16="http://schemas.microsoft.com/office/drawing/2014/main" val="3443656639"/>
                    </a:ext>
                  </a:extLst>
                </a:gridCol>
              </a:tblGrid>
              <a:tr h="339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Sedang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Stupor; 25% penurunan konsumsi oksigen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Mengantuk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tidak menggigil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Zona </a:t>
                      </a:r>
                      <a:r>
                        <a:rPr lang="en-US" sz="1600" dirty="0" err="1">
                          <a:effectLst/>
                        </a:rPr>
                        <a:t>Bahaya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411995"/>
                  </a:ext>
                </a:extLst>
              </a:tr>
              <a:tr h="339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Termogenesis menggigil padam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25926"/>
                  </a:ext>
                </a:extLst>
              </a:tr>
              <a:tr h="67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Fibrilasi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atrium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disritmia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lainnya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poikilothermia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curah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jantung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dua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pertiga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normal; insulin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tidak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efektif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480747"/>
                  </a:ext>
                </a:extLst>
              </a:tr>
              <a:tr h="67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Penurunan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tingkat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kesadaran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denyut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nadi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, dan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pernapasan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secara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progresif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pupil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melebar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membuka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baju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paradoks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5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923522" y="365760"/>
            <a:ext cx="7500177" cy="849853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PENURUNAN SUHU</a:t>
            </a:r>
            <a:endParaRPr lang="zh-CN" altLang="en-US" sz="36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CFE782-176F-426E-AB19-CBF81C59C22A}"/>
              </a:ext>
            </a:extLst>
          </p:cNvPr>
          <p:cNvCxnSpPr/>
          <p:nvPr/>
        </p:nvCxnSpPr>
        <p:spPr>
          <a:xfrm>
            <a:off x="7599853" y="7580226"/>
            <a:ext cx="819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47F25B-6CAC-4611-A284-D3FAAFDCB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3196"/>
              </p:ext>
            </p:extLst>
          </p:nvPr>
        </p:nvGraphicFramePr>
        <p:xfrm>
          <a:off x="1424756" y="1434257"/>
          <a:ext cx="9461984" cy="491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508">
                  <a:extLst>
                    <a:ext uri="{9D8B030D-6E8A-4147-A177-3AD203B41FA5}">
                      <a16:colId xmlns:a16="http://schemas.microsoft.com/office/drawing/2014/main" val="1511196211"/>
                    </a:ext>
                  </a:extLst>
                </a:gridCol>
                <a:gridCol w="933508">
                  <a:extLst>
                    <a:ext uri="{9D8B030D-6E8A-4147-A177-3AD203B41FA5}">
                      <a16:colId xmlns:a16="http://schemas.microsoft.com/office/drawing/2014/main" val="1644496218"/>
                    </a:ext>
                  </a:extLst>
                </a:gridCol>
                <a:gridCol w="5430886">
                  <a:extLst>
                    <a:ext uri="{9D8B030D-6E8A-4147-A177-3AD203B41FA5}">
                      <a16:colId xmlns:a16="http://schemas.microsoft.com/office/drawing/2014/main" val="2005549577"/>
                    </a:ext>
                  </a:extLst>
                </a:gridCol>
                <a:gridCol w="1231514">
                  <a:extLst>
                    <a:ext uri="{9D8B030D-6E8A-4147-A177-3AD203B41FA5}">
                      <a16:colId xmlns:a16="http://schemas.microsoft.com/office/drawing/2014/main" val="3186870730"/>
                    </a:ext>
                  </a:extLst>
                </a:gridCol>
                <a:gridCol w="932568">
                  <a:extLst>
                    <a:ext uri="{9D8B030D-6E8A-4147-A177-3AD203B41FA5}">
                      <a16:colId xmlns:a16="http://schemas.microsoft.com/office/drawing/2014/main" val="1174983628"/>
                    </a:ext>
                  </a:extLst>
                </a:gridCol>
              </a:tblGrid>
              <a:tr h="491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 (°C)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Tingkat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Gejala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Peringatan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79189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52C515A-89A0-4B94-A6F4-67A16CD45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3283"/>
              </p:ext>
            </p:extLst>
          </p:nvPr>
        </p:nvGraphicFramePr>
        <p:xfrm>
          <a:off x="1424756" y="1925780"/>
          <a:ext cx="9461983" cy="4270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507">
                  <a:extLst>
                    <a:ext uri="{9D8B030D-6E8A-4147-A177-3AD203B41FA5}">
                      <a16:colId xmlns:a16="http://schemas.microsoft.com/office/drawing/2014/main" val="2012465262"/>
                    </a:ext>
                  </a:extLst>
                </a:gridCol>
                <a:gridCol w="933507">
                  <a:extLst>
                    <a:ext uri="{9D8B030D-6E8A-4147-A177-3AD203B41FA5}">
                      <a16:colId xmlns:a16="http://schemas.microsoft.com/office/drawing/2014/main" val="3326483978"/>
                    </a:ext>
                  </a:extLst>
                </a:gridCol>
                <a:gridCol w="5430887">
                  <a:extLst>
                    <a:ext uri="{9D8B030D-6E8A-4147-A177-3AD203B41FA5}">
                      <a16:colId xmlns:a16="http://schemas.microsoft.com/office/drawing/2014/main" val="2207152444"/>
                    </a:ext>
                  </a:extLst>
                </a:gridCol>
                <a:gridCol w="1231515">
                  <a:extLst>
                    <a:ext uri="{9D8B030D-6E8A-4147-A177-3AD203B41FA5}">
                      <a16:colId xmlns:a16="http://schemas.microsoft.com/office/drawing/2014/main" val="2383773127"/>
                    </a:ext>
                  </a:extLst>
                </a:gridCol>
                <a:gridCol w="932567">
                  <a:extLst>
                    <a:ext uri="{9D8B030D-6E8A-4147-A177-3AD203B41FA5}">
                      <a16:colId xmlns:a16="http://schemas.microsoft.com/office/drawing/2014/main" val="3176803877"/>
                    </a:ext>
                  </a:extLst>
                </a:gridCol>
              </a:tblGrid>
              <a:tr h="71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Berat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Mengurangi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ambang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batas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fibrilasi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ventrikel</a:t>
                      </a:r>
                      <a:r>
                        <a:rPr lang="en-US" sz="1600" dirty="0">
                          <a:effectLst/>
                        </a:rPr>
                        <a:t>; 50% </a:t>
                      </a:r>
                      <a:r>
                        <a:rPr lang="en-US" sz="1600" dirty="0" err="1">
                          <a:effectLst/>
                        </a:rPr>
                        <a:t>penurunan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konsumsi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oksigen</a:t>
                      </a:r>
                      <a:r>
                        <a:rPr lang="en-US" sz="1600" dirty="0">
                          <a:effectLst/>
                        </a:rPr>
                        <a:t> dan </a:t>
                      </a:r>
                      <a:r>
                        <a:rPr lang="en-US" sz="1600" dirty="0" err="1">
                          <a:effectLst/>
                        </a:rPr>
                        <a:t>denyut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nadi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hipoventilasi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Bawah </a:t>
                      </a:r>
                      <a:r>
                        <a:rPr lang="en-US" sz="1600" dirty="0" err="1">
                          <a:effectLst/>
                        </a:rPr>
                        <a:t>sadar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536081"/>
                  </a:ext>
                </a:extLst>
              </a:tr>
              <a:tr h="35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Hilangnya refleks dan gerakan sengaja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594841"/>
                  </a:ext>
                </a:extLst>
              </a:tr>
              <a:tr h="71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Gangguan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asam-basa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utama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tidak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ada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refleks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respons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terhadap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rasa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sakit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70472"/>
                  </a:ext>
                </a:extLst>
              </a:tr>
              <a:tr h="1067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Aliran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darah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otak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sepertiga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normal;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kehilangan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autoregulasi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serebrovaskular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curah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jantung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45%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normal, edema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paru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dapat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terjadi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61097"/>
                  </a:ext>
                </a:extLst>
              </a:tr>
              <a:tr h="35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Hipotensi dan bradikardia yang signifikan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91084"/>
                  </a:ext>
                </a:extLst>
              </a:tr>
              <a:tr h="35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Tidak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ada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refleks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kornea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atau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oculocephalic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areflexia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58512"/>
                  </a:ext>
                </a:extLst>
              </a:tr>
              <a:tr h="35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Risiko maksimum fibrilasi ventrikel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85139"/>
                  </a:ext>
                </a:extLst>
              </a:tr>
              <a:tr h="355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Penurunan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konsumsi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oksigen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75%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5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1923522" y="705731"/>
            <a:ext cx="7349570" cy="800340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PENURUNAN SUHU</a:t>
            </a:r>
            <a:endParaRPr lang="zh-CN" altLang="en-US" sz="36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CFE782-176F-426E-AB19-CBF81C59C22A}"/>
              </a:ext>
            </a:extLst>
          </p:cNvPr>
          <p:cNvCxnSpPr/>
          <p:nvPr/>
        </p:nvCxnSpPr>
        <p:spPr>
          <a:xfrm>
            <a:off x="7599853" y="7580226"/>
            <a:ext cx="819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47F25B-6CAC-4611-A284-D3FAAFDCB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21826"/>
              </p:ext>
            </p:extLst>
          </p:nvPr>
        </p:nvGraphicFramePr>
        <p:xfrm>
          <a:off x="1424756" y="1667435"/>
          <a:ext cx="9558804" cy="611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060">
                  <a:extLst>
                    <a:ext uri="{9D8B030D-6E8A-4147-A177-3AD203B41FA5}">
                      <a16:colId xmlns:a16="http://schemas.microsoft.com/office/drawing/2014/main" val="1511196211"/>
                    </a:ext>
                  </a:extLst>
                </a:gridCol>
                <a:gridCol w="943060">
                  <a:extLst>
                    <a:ext uri="{9D8B030D-6E8A-4147-A177-3AD203B41FA5}">
                      <a16:colId xmlns:a16="http://schemas.microsoft.com/office/drawing/2014/main" val="1644496218"/>
                    </a:ext>
                  </a:extLst>
                </a:gridCol>
                <a:gridCol w="5486458">
                  <a:extLst>
                    <a:ext uri="{9D8B030D-6E8A-4147-A177-3AD203B41FA5}">
                      <a16:colId xmlns:a16="http://schemas.microsoft.com/office/drawing/2014/main" val="2005549577"/>
                    </a:ext>
                  </a:extLst>
                </a:gridCol>
                <a:gridCol w="1244116">
                  <a:extLst>
                    <a:ext uri="{9D8B030D-6E8A-4147-A177-3AD203B41FA5}">
                      <a16:colId xmlns:a16="http://schemas.microsoft.com/office/drawing/2014/main" val="3186870730"/>
                    </a:ext>
                  </a:extLst>
                </a:gridCol>
                <a:gridCol w="942110">
                  <a:extLst>
                    <a:ext uri="{9D8B030D-6E8A-4147-A177-3AD203B41FA5}">
                      <a16:colId xmlns:a16="http://schemas.microsoft.com/office/drawing/2014/main" val="1174983628"/>
                    </a:ext>
                  </a:extLst>
                </a:gridCol>
              </a:tblGrid>
              <a:tr h="61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CT (°C)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Tingkat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Gejala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Peringatan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79189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926AAC-D7C8-44FF-B58D-466D5F116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49038"/>
              </p:ext>
            </p:extLst>
          </p:nvPr>
        </p:nvGraphicFramePr>
        <p:xfrm>
          <a:off x="1424757" y="2278533"/>
          <a:ext cx="9558802" cy="3810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059">
                  <a:extLst>
                    <a:ext uri="{9D8B030D-6E8A-4147-A177-3AD203B41FA5}">
                      <a16:colId xmlns:a16="http://schemas.microsoft.com/office/drawing/2014/main" val="1464084733"/>
                    </a:ext>
                  </a:extLst>
                </a:gridCol>
                <a:gridCol w="943059">
                  <a:extLst>
                    <a:ext uri="{9D8B030D-6E8A-4147-A177-3AD203B41FA5}">
                      <a16:colId xmlns:a16="http://schemas.microsoft.com/office/drawing/2014/main" val="3550488655"/>
                    </a:ext>
                  </a:extLst>
                </a:gridCol>
                <a:gridCol w="5486458">
                  <a:extLst>
                    <a:ext uri="{9D8B030D-6E8A-4147-A177-3AD203B41FA5}">
                      <a16:colId xmlns:a16="http://schemas.microsoft.com/office/drawing/2014/main" val="2804946517"/>
                    </a:ext>
                  </a:extLst>
                </a:gridCol>
                <a:gridCol w="1244117">
                  <a:extLst>
                    <a:ext uri="{9D8B030D-6E8A-4147-A177-3AD203B41FA5}">
                      <a16:colId xmlns:a16="http://schemas.microsoft.com/office/drawing/2014/main" val="631696861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3154965534"/>
                    </a:ext>
                  </a:extLst>
                </a:gridCol>
              </a:tblGrid>
              <a:tr h="106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Sangat Berat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Terpendeknya kembali aktivitas elektromekanis jantung, nadi 20% dari normal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Tidak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bernafas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677269"/>
                  </a:ext>
                </a:extLst>
              </a:tr>
              <a:tr h="517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Mendiamkan elektroensefalografi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3991"/>
                  </a:ext>
                </a:extLst>
              </a:tr>
              <a:tr h="517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Asistol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09187"/>
                  </a:ext>
                </a:extLst>
              </a:tr>
              <a:tr h="67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13,7 ° C terendah kelangsungan hidup dewasa kecelakaan hipotermia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149385"/>
                  </a:ext>
                </a:extLst>
              </a:tr>
              <a:tr h="517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Penurunan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konsumsi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oksigen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92%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46750"/>
                  </a:ext>
                </a:extLst>
              </a:tr>
              <a:tr h="517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Kelangsungan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hidup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terapi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hipotermia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terendah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10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2152184" y="175705"/>
            <a:ext cx="7839309" cy="793542"/>
          </a:xfrm>
          <a:custGeom>
            <a:avLst/>
            <a:gdLst>
              <a:gd name="connsiteX0" fmla="*/ 777922 w 4148920"/>
              <a:gd name="connsiteY0" fmla="*/ 0 h 713382"/>
              <a:gd name="connsiteX1" fmla="*/ 4148920 w 4148920"/>
              <a:gd name="connsiteY1" fmla="*/ 0 h 713382"/>
              <a:gd name="connsiteX2" fmla="*/ 4148920 w 4148920"/>
              <a:gd name="connsiteY2" fmla="*/ 713382 h 713382"/>
              <a:gd name="connsiteX3" fmla="*/ 777922 w 4148920"/>
              <a:gd name="connsiteY3" fmla="*/ 713382 h 713382"/>
              <a:gd name="connsiteX4" fmla="*/ 0 w 4148920"/>
              <a:gd name="connsiteY4" fmla="*/ 1 h 713382"/>
              <a:gd name="connsiteX5" fmla="*/ 777922 w 4148920"/>
              <a:gd name="connsiteY5" fmla="*/ 1 h 71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920" h="713382">
                <a:moveTo>
                  <a:pt x="777922" y="0"/>
                </a:moveTo>
                <a:lnTo>
                  <a:pt x="4148920" y="0"/>
                </a:lnTo>
                <a:lnTo>
                  <a:pt x="4148920" y="713382"/>
                </a:lnTo>
                <a:lnTo>
                  <a:pt x="777922" y="713382"/>
                </a:lnTo>
                <a:lnTo>
                  <a:pt x="0" y="1"/>
                </a:lnTo>
                <a:lnTo>
                  <a:pt x="777922" y="1"/>
                </a:lnTo>
                <a:close/>
              </a:path>
            </a:pathLst>
          </a:custGeom>
          <a:solidFill>
            <a:srgbClr val="2C3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/>
              <a:t>PENATALAKSANAAN</a:t>
            </a:r>
            <a:endParaRPr lang="zh-CN" altLang="en-US" sz="3600" b="1" dirty="0"/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386D4899-9358-46AC-936E-796B9B09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6240971"/>
            <a:ext cx="55903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Setiati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(2014),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Musliha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(2010),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(2010).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32">
            <a:extLst>
              <a:ext uri="{FF2B5EF4-FFF2-40B4-BE49-F238E27FC236}">
                <a16:creationId xmlns:a16="http://schemas.microsoft.com/office/drawing/2014/main" id="{642605B6-83F6-44F2-883E-6F9E73306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479" y="1241556"/>
            <a:ext cx="1847850" cy="419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Pendaki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Gunung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B0FA53-988E-4FDE-A020-EFF246AF75D6}"/>
              </a:ext>
            </a:extLst>
          </p:cNvPr>
          <p:cNvCxnSpPr/>
          <p:nvPr/>
        </p:nvCxnSpPr>
        <p:spPr>
          <a:xfrm>
            <a:off x="5908358" y="1643841"/>
            <a:ext cx="0" cy="254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5">
            <a:extLst>
              <a:ext uri="{FF2B5EF4-FFF2-40B4-BE49-F238E27FC236}">
                <a16:creationId xmlns:a16="http://schemas.microsoft.com/office/drawing/2014/main" id="{244A1788-BD82-47CB-9794-E7629926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1899729"/>
            <a:ext cx="2870200" cy="27638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Kejadian Yang Sering Terjadi di Gunung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Dehidrasi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 terkait panas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Kram Panas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Kelelahan panas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Heatstroke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 Terkait Dingin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Kejadian Hipotermia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Frostbite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Immersion Foot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 Gunung Akut (AMS)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90">
            <a:extLst>
              <a:ext uri="{FF2B5EF4-FFF2-40B4-BE49-F238E27FC236}">
                <a16:creationId xmlns:a16="http://schemas.microsoft.com/office/drawing/2014/main" id="{1D5F816D-723D-4B99-93AB-C9066595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1083754"/>
            <a:ext cx="2524125" cy="1169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 yang mempengaruhi hipotermia :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 Kelamin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Perlengkapan Mendaki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3">
            <a:extLst>
              <a:ext uri="{FF2B5EF4-FFF2-40B4-BE49-F238E27FC236}">
                <a16:creationId xmlns:a16="http://schemas.microsoft.com/office/drawing/2014/main" id="{87E148CD-5C6A-4DEB-BA96-B2EBDCAD2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2582354"/>
            <a:ext cx="1847850" cy="19462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Tanda dan Gejala :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Takikardi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Takipnea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Hiperventilasi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 berjalan dan berbicara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mengigil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sering berkemih karena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cold diuresis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50C23D0E-4EAA-4C24-B681-A5A61CAA6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4969954"/>
            <a:ext cx="4665663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Penatalaksanaan: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Pindahkan pasien ke dalam tenda atau tempat yang kering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Pakaian yang basah harus segera dilepaskan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Selimuti korban dengan kain yang tebal/pakai sleeping bag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Jaga agar tetap sadar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 minuman hangat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Lakukan Manajemen Hipotermi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Pengkajian ABCDE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BA46AEAC-77FE-4AB0-B4F6-9A8D703A1AB2}"/>
              </a:ext>
            </a:extLst>
          </p:cNvPr>
          <p:cNvCxnSpPr/>
          <p:nvPr/>
        </p:nvCxnSpPr>
        <p:spPr>
          <a:xfrm>
            <a:off x="7223125" y="3629006"/>
            <a:ext cx="627380" cy="863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7914D3-61B3-43C1-A794-8C68DD8879BD}"/>
              </a:ext>
            </a:extLst>
          </p:cNvPr>
          <p:cNvCxnSpPr/>
          <p:nvPr/>
        </p:nvCxnSpPr>
        <p:spPr>
          <a:xfrm>
            <a:off x="7530465" y="3673538"/>
            <a:ext cx="0" cy="129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F512ABA-C26F-4050-BCED-FAE6FCB2B598}"/>
              </a:ext>
            </a:extLst>
          </p:cNvPr>
          <p:cNvCxnSpPr/>
          <p:nvPr/>
        </p:nvCxnSpPr>
        <p:spPr>
          <a:xfrm flipV="1">
            <a:off x="7584281" y="1895456"/>
            <a:ext cx="137795" cy="1816100"/>
          </a:xfrm>
          <a:prstGeom prst="bentConnector3">
            <a:avLst>
              <a:gd name="adj1" fmla="val -3177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0">
            <a:extLst>
              <a:ext uri="{FF2B5EF4-FFF2-40B4-BE49-F238E27FC236}">
                <a16:creationId xmlns:a16="http://schemas.microsoft.com/office/drawing/2014/main" id="{7A0190D9-BA12-416F-B800-4C279BB6B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6170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9B467D2-560D-4DFD-BA2D-8A39CB956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0742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1165</Words>
  <Application>Microsoft Office PowerPoint</Application>
  <PresentationFormat>Widescreen</PresentationFormat>
  <Paragraphs>256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Unicode MS</vt:lpstr>
      <vt:lpstr>SimSun</vt:lpstr>
      <vt:lpstr>Arial</vt:lpstr>
      <vt:lpstr>Arial Narrow</vt:lpstr>
      <vt:lpstr>Arial Rounded MT Bold</vt:lpstr>
      <vt:lpstr>Calibri</vt:lpstr>
      <vt:lpstr>Calibri Light</vt:lpstr>
      <vt:lpstr>Symbol</vt:lpstr>
      <vt:lpstr>Times New Roman</vt:lpstr>
      <vt:lpstr>Wingdings</vt:lpstr>
      <vt:lpstr>第一PPT模板网-WWW.1PPT.COM</vt:lpstr>
      <vt:lpstr>Giri Widakdo, S.Kp., MKM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INSTRUMEN KELENGKAPAN  MENDAKI GUNUNG   Beri Tanda Chek list (V) Pada Pernyataan dibawah ini  </vt:lpstr>
      <vt:lpstr>Refferensi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第一PPT模板网-WWW.1PPT.COM</dc:subject>
  <dc:creator>Muhammad Fadillah</dc:creator>
  <cp:lastModifiedBy>USER</cp:lastModifiedBy>
  <cp:revision>130</cp:revision>
  <dcterms:created xsi:type="dcterms:W3CDTF">2015-09-12T01:45:44Z</dcterms:created>
  <dcterms:modified xsi:type="dcterms:W3CDTF">2020-08-29T03:41:41Z</dcterms:modified>
  <cp:contentStatus>第一PPT模板网-WWW.1PPT.COM</cp:contentStatus>
</cp:coreProperties>
</file>