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5"/>
  </p:notesMasterIdLst>
  <p:sldIdLst>
    <p:sldId id="256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77" r:id="rId17"/>
    <p:sldId id="278" r:id="rId18"/>
    <p:sldId id="279" r:id="rId19"/>
    <p:sldId id="280" r:id="rId20"/>
    <p:sldId id="281" r:id="rId21"/>
    <p:sldId id="299" r:id="rId22"/>
    <p:sldId id="282" r:id="rId23"/>
    <p:sldId id="283" r:id="rId24"/>
    <p:sldId id="284" r:id="rId25"/>
    <p:sldId id="285" r:id="rId26"/>
    <p:sldId id="289" r:id="rId27"/>
    <p:sldId id="300" r:id="rId28"/>
    <p:sldId id="301" r:id="rId29"/>
    <p:sldId id="302" r:id="rId30"/>
    <p:sldId id="303" r:id="rId31"/>
    <p:sldId id="287" r:id="rId32"/>
    <p:sldId id="257" r:id="rId33"/>
    <p:sldId id="258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4660"/>
  </p:normalViewPr>
  <p:slideViewPr>
    <p:cSldViewPr>
      <p:cViewPr varScale="1">
        <p:scale>
          <a:sx n="59" d="100"/>
          <a:sy n="59" d="100"/>
        </p:scale>
        <p:origin x="18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B653D-D7FA-48BE-A3A1-38E7C3A51E3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E4CE761-CE2B-4AD1-8A48-471C7F09E2AF}">
      <dgm:prSet phldrT="[Text]"/>
      <dgm:spPr/>
      <dgm:t>
        <a:bodyPr/>
        <a:lstStyle/>
        <a:p>
          <a:r>
            <a:rPr lang="en-GB" dirty="0" err="1"/>
            <a:t>Farmakoterapi</a:t>
          </a:r>
          <a:endParaRPr lang="en-GB" dirty="0"/>
        </a:p>
      </dgm:t>
    </dgm:pt>
    <dgm:pt modelId="{4760D286-B114-4B40-AA7D-AFC40ED4B99E}" type="parTrans" cxnId="{ADBB58DD-AF8D-4161-9BB9-08AE58E36946}">
      <dgm:prSet/>
      <dgm:spPr/>
      <dgm:t>
        <a:bodyPr/>
        <a:lstStyle/>
        <a:p>
          <a:endParaRPr lang="en-GB"/>
        </a:p>
      </dgm:t>
    </dgm:pt>
    <dgm:pt modelId="{D695675B-6BEE-407A-B43B-1C71ADFA3AB6}" type="sibTrans" cxnId="{ADBB58DD-AF8D-4161-9BB9-08AE58E36946}">
      <dgm:prSet/>
      <dgm:spPr/>
      <dgm:t>
        <a:bodyPr/>
        <a:lstStyle/>
        <a:p>
          <a:endParaRPr lang="en-GB"/>
        </a:p>
      </dgm:t>
    </dgm:pt>
    <dgm:pt modelId="{F38C5F2A-4BEC-435B-87C5-0AFDA8977640}">
      <dgm:prSet phldrT="[Text]"/>
      <dgm:spPr/>
      <dgm:t>
        <a:bodyPr/>
        <a:lstStyle/>
        <a:p>
          <a:r>
            <a:rPr lang="en-GB" dirty="0" err="1"/>
            <a:t>Antipiretik</a:t>
          </a:r>
          <a:endParaRPr lang="en-GB" dirty="0"/>
        </a:p>
      </dgm:t>
    </dgm:pt>
    <dgm:pt modelId="{9152D518-9952-4AAE-A3C3-04B28A676F83}" type="parTrans" cxnId="{0117EE16-469A-4279-9054-16B2B67E570A}">
      <dgm:prSet/>
      <dgm:spPr/>
      <dgm:t>
        <a:bodyPr/>
        <a:lstStyle/>
        <a:p>
          <a:endParaRPr lang="en-GB"/>
        </a:p>
      </dgm:t>
    </dgm:pt>
    <dgm:pt modelId="{C464E830-A98F-44F1-BEA6-5786EE5A441F}" type="sibTrans" cxnId="{0117EE16-469A-4279-9054-16B2B67E570A}">
      <dgm:prSet/>
      <dgm:spPr/>
      <dgm:t>
        <a:bodyPr/>
        <a:lstStyle/>
        <a:p>
          <a:endParaRPr lang="en-GB"/>
        </a:p>
      </dgm:t>
    </dgm:pt>
    <dgm:pt modelId="{42F35409-0041-49EB-8F0F-5EB1D7E956B7}">
      <dgm:prSet phldrT="[Text]"/>
      <dgm:spPr/>
      <dgm:t>
        <a:bodyPr/>
        <a:lstStyle/>
        <a:p>
          <a:r>
            <a:rPr lang="en-GB" dirty="0"/>
            <a:t>Non-</a:t>
          </a:r>
          <a:r>
            <a:rPr lang="en-GB" dirty="0" err="1"/>
            <a:t>farmakoterapi</a:t>
          </a:r>
          <a:endParaRPr lang="en-GB" dirty="0"/>
        </a:p>
      </dgm:t>
    </dgm:pt>
    <dgm:pt modelId="{1EA8E917-5439-48DF-BF10-F053DC338966}" type="parTrans" cxnId="{08A64BE4-724B-460B-9A0B-F88C486E37AA}">
      <dgm:prSet/>
      <dgm:spPr/>
      <dgm:t>
        <a:bodyPr/>
        <a:lstStyle/>
        <a:p>
          <a:endParaRPr lang="en-GB"/>
        </a:p>
      </dgm:t>
    </dgm:pt>
    <dgm:pt modelId="{DABB1B57-D010-4915-B446-AD4DA8610BE6}" type="sibTrans" cxnId="{08A64BE4-724B-460B-9A0B-F88C486E37AA}">
      <dgm:prSet/>
      <dgm:spPr/>
      <dgm:t>
        <a:bodyPr/>
        <a:lstStyle/>
        <a:p>
          <a:endParaRPr lang="en-GB"/>
        </a:p>
      </dgm:t>
    </dgm:pt>
    <dgm:pt modelId="{C63156F2-820E-4D4B-AA15-16D1E3DFD298}">
      <dgm:prSet phldrT="[Text]"/>
      <dgm:spPr/>
      <dgm:t>
        <a:bodyPr/>
        <a:lstStyle/>
        <a:p>
          <a:r>
            <a:rPr lang="en-GB" dirty="0" err="1"/>
            <a:t>Persiapan</a:t>
          </a:r>
          <a:r>
            <a:rPr lang="en-GB" dirty="0"/>
            <a:t> </a:t>
          </a:r>
          <a:r>
            <a:rPr lang="en-GB" dirty="0" err="1"/>
            <a:t>rujukan</a:t>
          </a:r>
          <a:r>
            <a:rPr lang="en-GB" dirty="0"/>
            <a:t> </a:t>
          </a:r>
          <a:r>
            <a:rPr lang="en-GB" dirty="0" err="1"/>
            <a:t>untuk</a:t>
          </a:r>
          <a:r>
            <a:rPr lang="en-GB" dirty="0"/>
            <a:t> </a:t>
          </a:r>
          <a:r>
            <a:rPr lang="en-GB" dirty="0" err="1"/>
            <a:t>kemungkinan</a:t>
          </a:r>
          <a:r>
            <a:rPr lang="en-GB" dirty="0"/>
            <a:t> </a:t>
          </a:r>
          <a:r>
            <a:rPr lang="id-ID" dirty="0"/>
            <a:t>komplikasi</a:t>
          </a:r>
          <a:endParaRPr lang="en-GB" dirty="0"/>
        </a:p>
      </dgm:t>
    </dgm:pt>
    <dgm:pt modelId="{8628DD6A-F43E-450E-B6B4-9FBD1F8E9AEE}" type="parTrans" cxnId="{6EC2C0B6-EAFB-4993-BAB3-42EF87097869}">
      <dgm:prSet/>
      <dgm:spPr/>
      <dgm:t>
        <a:bodyPr/>
        <a:lstStyle/>
        <a:p>
          <a:endParaRPr lang="en-GB"/>
        </a:p>
      </dgm:t>
    </dgm:pt>
    <dgm:pt modelId="{779CF075-5B34-47F4-B700-BCB4A19738AE}" type="sibTrans" cxnId="{6EC2C0B6-EAFB-4993-BAB3-42EF87097869}">
      <dgm:prSet/>
      <dgm:spPr/>
      <dgm:t>
        <a:bodyPr/>
        <a:lstStyle/>
        <a:p>
          <a:endParaRPr lang="en-GB"/>
        </a:p>
      </dgm:t>
    </dgm:pt>
    <dgm:pt modelId="{4DA22285-B619-4C54-A6DE-4AE420DDAC94}">
      <dgm:prSet phldrT="[Text]"/>
      <dgm:spPr/>
      <dgm:t>
        <a:bodyPr/>
        <a:lstStyle/>
        <a:p>
          <a:r>
            <a:rPr lang="en-GB" dirty="0" err="1"/>
            <a:t>Pengaturan</a:t>
          </a:r>
          <a:r>
            <a:rPr lang="en-GB" dirty="0"/>
            <a:t> diet </a:t>
          </a:r>
          <a:r>
            <a:rPr lang="en-GB" dirty="0" err="1"/>
            <a:t>dan</a:t>
          </a:r>
          <a:r>
            <a:rPr lang="en-GB" dirty="0"/>
            <a:t> </a:t>
          </a:r>
          <a:r>
            <a:rPr lang="en-GB" dirty="0" err="1"/>
            <a:t>memperbaiki</a:t>
          </a:r>
          <a:r>
            <a:rPr lang="en-GB" dirty="0"/>
            <a:t> </a:t>
          </a:r>
          <a:r>
            <a:rPr lang="en-GB" dirty="0" err="1"/>
            <a:t>pola</a:t>
          </a:r>
          <a:r>
            <a:rPr lang="en-GB" dirty="0"/>
            <a:t> </a:t>
          </a:r>
          <a:r>
            <a:rPr lang="en-GB" dirty="0" err="1"/>
            <a:t>hidup</a:t>
          </a:r>
          <a:endParaRPr lang="en-GB" dirty="0"/>
        </a:p>
      </dgm:t>
    </dgm:pt>
    <dgm:pt modelId="{64B7BBB0-9218-4B40-B0FB-63EDC25A96EB}" type="parTrans" cxnId="{88780129-6893-43AF-95CC-17353C1300D8}">
      <dgm:prSet/>
      <dgm:spPr/>
      <dgm:t>
        <a:bodyPr/>
        <a:lstStyle/>
        <a:p>
          <a:endParaRPr lang="en-GB"/>
        </a:p>
      </dgm:t>
    </dgm:pt>
    <dgm:pt modelId="{B65CF3BE-FE80-4FF8-8F8E-91FB0BF5BA79}" type="sibTrans" cxnId="{88780129-6893-43AF-95CC-17353C1300D8}">
      <dgm:prSet/>
      <dgm:spPr/>
      <dgm:t>
        <a:bodyPr/>
        <a:lstStyle/>
        <a:p>
          <a:endParaRPr lang="en-GB"/>
        </a:p>
      </dgm:t>
    </dgm:pt>
    <dgm:pt modelId="{0DCCA10A-D3E0-4BF0-AB8F-A1CC1B3C7D15}">
      <dgm:prSet phldrT="[Text]"/>
      <dgm:spPr/>
      <dgm:t>
        <a:bodyPr/>
        <a:lstStyle/>
        <a:p>
          <a:r>
            <a:rPr lang="en-GB" dirty="0"/>
            <a:t>Anti emetic</a:t>
          </a:r>
        </a:p>
      </dgm:t>
    </dgm:pt>
    <dgm:pt modelId="{4230158C-48CC-4203-AC15-29F8DC50E6EE}" type="parTrans" cxnId="{B691D273-1242-4273-ACBD-D50D82B205F8}">
      <dgm:prSet/>
      <dgm:spPr/>
    </dgm:pt>
    <dgm:pt modelId="{92B104EC-CFF8-46C3-B7C6-D69927B57562}" type="sibTrans" cxnId="{B691D273-1242-4273-ACBD-D50D82B205F8}">
      <dgm:prSet/>
      <dgm:spPr/>
    </dgm:pt>
    <dgm:pt modelId="{58AF1BD7-BA46-44BA-BF7C-26FEA30C042A}">
      <dgm:prSet phldrT="[Text]"/>
      <dgm:spPr/>
      <dgm:t>
        <a:bodyPr/>
        <a:lstStyle/>
        <a:p>
          <a:r>
            <a:rPr lang="en-GB" dirty="0" err="1"/>
            <a:t>Obat</a:t>
          </a:r>
          <a:r>
            <a:rPr lang="en-GB" dirty="0"/>
            <a:t> </a:t>
          </a:r>
          <a:r>
            <a:rPr lang="en-GB" dirty="0" err="1"/>
            <a:t>lambung</a:t>
          </a:r>
          <a:r>
            <a:rPr lang="en-GB" dirty="0"/>
            <a:t>: PPI/ARH2</a:t>
          </a:r>
        </a:p>
      </dgm:t>
    </dgm:pt>
    <dgm:pt modelId="{D5F63B67-5CB0-4F8E-8939-91C166C264D1}" type="parTrans" cxnId="{1C165F17-2046-49B7-8239-0980DF0D95E8}">
      <dgm:prSet/>
      <dgm:spPr/>
    </dgm:pt>
    <dgm:pt modelId="{DE5A6D56-5830-4F92-9EAB-9BF77C05386E}" type="sibTrans" cxnId="{1C165F17-2046-49B7-8239-0980DF0D95E8}">
      <dgm:prSet/>
      <dgm:spPr/>
    </dgm:pt>
    <dgm:pt modelId="{E5628CEC-C926-499C-81EA-E478E2C07D65}" type="pres">
      <dgm:prSet presAssocID="{E7CB653D-D7FA-48BE-A3A1-38E7C3A51E32}" presName="Name0" presStyleCnt="0">
        <dgm:presLayoutVars>
          <dgm:dir/>
          <dgm:animLvl val="lvl"/>
          <dgm:resizeHandles val="exact"/>
        </dgm:presLayoutVars>
      </dgm:prSet>
      <dgm:spPr/>
    </dgm:pt>
    <dgm:pt modelId="{20F31263-F45A-48D2-A811-6DAE2F5C85C0}" type="pres">
      <dgm:prSet presAssocID="{8E4CE761-CE2B-4AD1-8A48-471C7F09E2AF}" presName="linNode" presStyleCnt="0"/>
      <dgm:spPr/>
    </dgm:pt>
    <dgm:pt modelId="{2F3EFA0D-F2F2-4FE9-9173-0F3280DF0330}" type="pres">
      <dgm:prSet presAssocID="{8E4CE761-CE2B-4AD1-8A48-471C7F09E2A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2724909-14D8-4D6B-85FA-D20912A96B6E}" type="pres">
      <dgm:prSet presAssocID="{8E4CE761-CE2B-4AD1-8A48-471C7F09E2AF}" presName="descendantText" presStyleLbl="alignAccFollowNode1" presStyleIdx="0" presStyleCnt="2" custLinFactNeighborX="-4058" custLinFactNeighborY="-4896">
        <dgm:presLayoutVars>
          <dgm:bulletEnabled val="1"/>
        </dgm:presLayoutVars>
      </dgm:prSet>
      <dgm:spPr/>
    </dgm:pt>
    <dgm:pt modelId="{BBADAD23-BB98-4B28-A6EA-132F34C0A4FF}" type="pres">
      <dgm:prSet presAssocID="{D695675B-6BEE-407A-B43B-1C71ADFA3AB6}" presName="sp" presStyleCnt="0"/>
      <dgm:spPr/>
    </dgm:pt>
    <dgm:pt modelId="{AA12BBCF-3A74-40B8-A883-05188DBA98A8}" type="pres">
      <dgm:prSet presAssocID="{42F35409-0041-49EB-8F0F-5EB1D7E956B7}" presName="linNode" presStyleCnt="0"/>
      <dgm:spPr/>
    </dgm:pt>
    <dgm:pt modelId="{1B0828CF-4612-4561-9209-4FFF8AFF009C}" type="pres">
      <dgm:prSet presAssocID="{42F35409-0041-49EB-8F0F-5EB1D7E956B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867739D-596C-473E-BFB1-5EA602F78A43}" type="pres">
      <dgm:prSet presAssocID="{42F35409-0041-49EB-8F0F-5EB1D7E956B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4481301-0BCB-4D13-BB8B-84FD954A13C8}" type="presOf" srcId="{0DCCA10A-D3E0-4BF0-AB8F-A1CC1B3C7D15}" destId="{42724909-14D8-4D6B-85FA-D20912A96B6E}" srcOrd="0" destOrd="1" presId="urn:microsoft.com/office/officeart/2005/8/layout/vList5"/>
    <dgm:cxn modelId="{49D4280E-2306-4735-A554-70571B9E983F}" type="presOf" srcId="{E7CB653D-D7FA-48BE-A3A1-38E7C3A51E32}" destId="{E5628CEC-C926-499C-81EA-E478E2C07D65}" srcOrd="0" destOrd="0" presId="urn:microsoft.com/office/officeart/2005/8/layout/vList5"/>
    <dgm:cxn modelId="{0117EE16-469A-4279-9054-16B2B67E570A}" srcId="{8E4CE761-CE2B-4AD1-8A48-471C7F09E2AF}" destId="{F38C5F2A-4BEC-435B-87C5-0AFDA8977640}" srcOrd="0" destOrd="0" parTransId="{9152D518-9952-4AAE-A3C3-04B28A676F83}" sibTransId="{C464E830-A98F-44F1-BEA6-5786EE5A441F}"/>
    <dgm:cxn modelId="{1C165F17-2046-49B7-8239-0980DF0D95E8}" srcId="{8E4CE761-CE2B-4AD1-8A48-471C7F09E2AF}" destId="{58AF1BD7-BA46-44BA-BF7C-26FEA30C042A}" srcOrd="2" destOrd="0" parTransId="{D5F63B67-5CB0-4F8E-8939-91C166C264D1}" sibTransId="{DE5A6D56-5830-4F92-9EAB-9BF77C05386E}"/>
    <dgm:cxn modelId="{983B9526-85D3-4D0A-ABDE-ED3D7F342D39}" type="presOf" srcId="{58AF1BD7-BA46-44BA-BF7C-26FEA30C042A}" destId="{42724909-14D8-4D6B-85FA-D20912A96B6E}" srcOrd="0" destOrd="2" presId="urn:microsoft.com/office/officeart/2005/8/layout/vList5"/>
    <dgm:cxn modelId="{88780129-6893-43AF-95CC-17353C1300D8}" srcId="{42F35409-0041-49EB-8F0F-5EB1D7E956B7}" destId="{4DA22285-B619-4C54-A6DE-4AE420DDAC94}" srcOrd="0" destOrd="0" parTransId="{64B7BBB0-9218-4B40-B0FB-63EDC25A96EB}" sibTransId="{B65CF3BE-FE80-4FF8-8F8E-91FB0BF5BA79}"/>
    <dgm:cxn modelId="{7A0ED829-076E-4638-B9DB-63BD25137526}" type="presOf" srcId="{8E4CE761-CE2B-4AD1-8A48-471C7F09E2AF}" destId="{2F3EFA0D-F2F2-4FE9-9173-0F3280DF0330}" srcOrd="0" destOrd="0" presId="urn:microsoft.com/office/officeart/2005/8/layout/vList5"/>
    <dgm:cxn modelId="{A2F5595E-78A2-4BC0-B78D-4644D29F9814}" type="presOf" srcId="{4DA22285-B619-4C54-A6DE-4AE420DDAC94}" destId="{A867739D-596C-473E-BFB1-5EA602F78A43}" srcOrd="0" destOrd="0" presId="urn:microsoft.com/office/officeart/2005/8/layout/vList5"/>
    <dgm:cxn modelId="{07D8B647-5660-433B-B5E3-D17F1D2027CD}" type="presOf" srcId="{F38C5F2A-4BEC-435B-87C5-0AFDA8977640}" destId="{42724909-14D8-4D6B-85FA-D20912A96B6E}" srcOrd="0" destOrd="0" presId="urn:microsoft.com/office/officeart/2005/8/layout/vList5"/>
    <dgm:cxn modelId="{B691D273-1242-4273-ACBD-D50D82B205F8}" srcId="{8E4CE761-CE2B-4AD1-8A48-471C7F09E2AF}" destId="{0DCCA10A-D3E0-4BF0-AB8F-A1CC1B3C7D15}" srcOrd="1" destOrd="0" parTransId="{4230158C-48CC-4203-AC15-29F8DC50E6EE}" sibTransId="{92B104EC-CFF8-46C3-B7C6-D69927B57562}"/>
    <dgm:cxn modelId="{D2FFEF89-5548-4193-9AA7-F4FD34AE4B5D}" type="presOf" srcId="{C63156F2-820E-4D4B-AA15-16D1E3DFD298}" destId="{A867739D-596C-473E-BFB1-5EA602F78A43}" srcOrd="0" destOrd="1" presId="urn:microsoft.com/office/officeart/2005/8/layout/vList5"/>
    <dgm:cxn modelId="{56B24F8A-72C0-422E-894E-0BE1C4223797}" type="presOf" srcId="{42F35409-0041-49EB-8F0F-5EB1D7E956B7}" destId="{1B0828CF-4612-4561-9209-4FFF8AFF009C}" srcOrd="0" destOrd="0" presId="urn:microsoft.com/office/officeart/2005/8/layout/vList5"/>
    <dgm:cxn modelId="{6EC2C0B6-EAFB-4993-BAB3-42EF87097869}" srcId="{42F35409-0041-49EB-8F0F-5EB1D7E956B7}" destId="{C63156F2-820E-4D4B-AA15-16D1E3DFD298}" srcOrd="1" destOrd="0" parTransId="{8628DD6A-F43E-450E-B6B4-9FBD1F8E9AEE}" sibTransId="{779CF075-5B34-47F4-B700-BCB4A19738AE}"/>
    <dgm:cxn modelId="{ADBB58DD-AF8D-4161-9BB9-08AE58E36946}" srcId="{E7CB653D-D7FA-48BE-A3A1-38E7C3A51E32}" destId="{8E4CE761-CE2B-4AD1-8A48-471C7F09E2AF}" srcOrd="0" destOrd="0" parTransId="{4760D286-B114-4B40-AA7D-AFC40ED4B99E}" sibTransId="{D695675B-6BEE-407A-B43B-1C71ADFA3AB6}"/>
    <dgm:cxn modelId="{08A64BE4-724B-460B-9A0B-F88C486E37AA}" srcId="{E7CB653D-D7FA-48BE-A3A1-38E7C3A51E32}" destId="{42F35409-0041-49EB-8F0F-5EB1D7E956B7}" srcOrd="1" destOrd="0" parTransId="{1EA8E917-5439-48DF-BF10-F053DC338966}" sibTransId="{DABB1B57-D010-4915-B446-AD4DA8610BE6}"/>
    <dgm:cxn modelId="{A6CFA4EA-5012-4D72-9E50-EF795535D9F5}" type="presParOf" srcId="{E5628CEC-C926-499C-81EA-E478E2C07D65}" destId="{20F31263-F45A-48D2-A811-6DAE2F5C85C0}" srcOrd="0" destOrd="0" presId="urn:microsoft.com/office/officeart/2005/8/layout/vList5"/>
    <dgm:cxn modelId="{9FAFC5CF-3C1F-474E-9489-7D69F1E1E897}" type="presParOf" srcId="{20F31263-F45A-48D2-A811-6DAE2F5C85C0}" destId="{2F3EFA0D-F2F2-4FE9-9173-0F3280DF0330}" srcOrd="0" destOrd="0" presId="urn:microsoft.com/office/officeart/2005/8/layout/vList5"/>
    <dgm:cxn modelId="{BD8209EC-E6A4-43E2-AF19-EDDF4C387765}" type="presParOf" srcId="{20F31263-F45A-48D2-A811-6DAE2F5C85C0}" destId="{42724909-14D8-4D6B-85FA-D20912A96B6E}" srcOrd="1" destOrd="0" presId="urn:microsoft.com/office/officeart/2005/8/layout/vList5"/>
    <dgm:cxn modelId="{F80085F6-1FC7-41D7-A1DB-4DB3F83F741F}" type="presParOf" srcId="{E5628CEC-C926-499C-81EA-E478E2C07D65}" destId="{BBADAD23-BB98-4B28-A6EA-132F34C0A4FF}" srcOrd="1" destOrd="0" presId="urn:microsoft.com/office/officeart/2005/8/layout/vList5"/>
    <dgm:cxn modelId="{66F52A87-BFA9-49F0-99B0-697D10722E11}" type="presParOf" srcId="{E5628CEC-C926-499C-81EA-E478E2C07D65}" destId="{AA12BBCF-3A74-40B8-A883-05188DBA98A8}" srcOrd="2" destOrd="0" presId="urn:microsoft.com/office/officeart/2005/8/layout/vList5"/>
    <dgm:cxn modelId="{2E4276CC-1679-4182-99FA-AD4B6C43DD30}" type="presParOf" srcId="{AA12BBCF-3A74-40B8-A883-05188DBA98A8}" destId="{1B0828CF-4612-4561-9209-4FFF8AFF009C}" srcOrd="0" destOrd="0" presId="urn:microsoft.com/office/officeart/2005/8/layout/vList5"/>
    <dgm:cxn modelId="{C9BD13D7-640C-45C6-924A-623EDAAE128B}" type="presParOf" srcId="{AA12BBCF-3A74-40B8-A883-05188DBA98A8}" destId="{A867739D-596C-473E-BFB1-5EA602F78A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B653D-D7FA-48BE-A3A1-38E7C3A51E3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E4CE761-CE2B-4AD1-8A48-471C7F09E2AF}">
      <dgm:prSet phldrT="[Text]"/>
      <dgm:spPr/>
      <dgm:t>
        <a:bodyPr/>
        <a:lstStyle/>
        <a:p>
          <a:r>
            <a:rPr lang="en-GB" dirty="0" err="1"/>
            <a:t>Farmakoterapi</a:t>
          </a:r>
          <a:endParaRPr lang="en-GB" dirty="0"/>
        </a:p>
      </dgm:t>
    </dgm:pt>
    <dgm:pt modelId="{4760D286-B114-4B40-AA7D-AFC40ED4B99E}" type="parTrans" cxnId="{ADBB58DD-AF8D-4161-9BB9-08AE58E36946}">
      <dgm:prSet/>
      <dgm:spPr/>
      <dgm:t>
        <a:bodyPr/>
        <a:lstStyle/>
        <a:p>
          <a:endParaRPr lang="en-GB"/>
        </a:p>
      </dgm:t>
    </dgm:pt>
    <dgm:pt modelId="{D695675B-6BEE-407A-B43B-1C71ADFA3AB6}" type="sibTrans" cxnId="{ADBB58DD-AF8D-4161-9BB9-08AE58E36946}">
      <dgm:prSet/>
      <dgm:spPr/>
      <dgm:t>
        <a:bodyPr/>
        <a:lstStyle/>
        <a:p>
          <a:endParaRPr lang="en-GB"/>
        </a:p>
      </dgm:t>
    </dgm:pt>
    <dgm:pt modelId="{F38C5F2A-4BEC-435B-87C5-0AFDA8977640}">
      <dgm:prSet phldrT="[Text]"/>
      <dgm:spPr/>
      <dgm:t>
        <a:bodyPr/>
        <a:lstStyle/>
        <a:p>
          <a:r>
            <a:rPr lang="en-GB" dirty="0" err="1"/>
            <a:t>Antipiretik</a:t>
          </a:r>
          <a:r>
            <a:rPr lang="en-GB" dirty="0"/>
            <a:t> : paracetamol</a:t>
          </a:r>
        </a:p>
      </dgm:t>
    </dgm:pt>
    <dgm:pt modelId="{9152D518-9952-4AAE-A3C3-04B28A676F83}" type="parTrans" cxnId="{0117EE16-469A-4279-9054-16B2B67E570A}">
      <dgm:prSet/>
      <dgm:spPr/>
      <dgm:t>
        <a:bodyPr/>
        <a:lstStyle/>
        <a:p>
          <a:endParaRPr lang="en-GB"/>
        </a:p>
      </dgm:t>
    </dgm:pt>
    <dgm:pt modelId="{C464E830-A98F-44F1-BEA6-5786EE5A441F}" type="sibTrans" cxnId="{0117EE16-469A-4279-9054-16B2B67E570A}">
      <dgm:prSet/>
      <dgm:spPr/>
      <dgm:t>
        <a:bodyPr/>
        <a:lstStyle/>
        <a:p>
          <a:endParaRPr lang="en-GB"/>
        </a:p>
      </dgm:t>
    </dgm:pt>
    <dgm:pt modelId="{42F35409-0041-49EB-8F0F-5EB1D7E956B7}">
      <dgm:prSet phldrT="[Text]"/>
      <dgm:spPr/>
      <dgm:t>
        <a:bodyPr/>
        <a:lstStyle/>
        <a:p>
          <a:r>
            <a:rPr lang="en-GB" dirty="0"/>
            <a:t>Non-</a:t>
          </a:r>
          <a:r>
            <a:rPr lang="en-GB" dirty="0" err="1"/>
            <a:t>farmakoterapi</a:t>
          </a:r>
          <a:endParaRPr lang="en-GB" dirty="0"/>
        </a:p>
      </dgm:t>
    </dgm:pt>
    <dgm:pt modelId="{1EA8E917-5439-48DF-BF10-F053DC338966}" type="parTrans" cxnId="{08A64BE4-724B-460B-9A0B-F88C486E37AA}">
      <dgm:prSet/>
      <dgm:spPr/>
      <dgm:t>
        <a:bodyPr/>
        <a:lstStyle/>
        <a:p>
          <a:endParaRPr lang="en-GB"/>
        </a:p>
      </dgm:t>
    </dgm:pt>
    <dgm:pt modelId="{DABB1B57-D010-4915-B446-AD4DA8610BE6}" type="sibTrans" cxnId="{08A64BE4-724B-460B-9A0B-F88C486E37AA}">
      <dgm:prSet/>
      <dgm:spPr/>
      <dgm:t>
        <a:bodyPr/>
        <a:lstStyle/>
        <a:p>
          <a:endParaRPr lang="en-GB"/>
        </a:p>
      </dgm:t>
    </dgm:pt>
    <dgm:pt modelId="{C63156F2-820E-4D4B-AA15-16D1E3DFD298}">
      <dgm:prSet phldrT="[Text]"/>
      <dgm:spPr/>
      <dgm:t>
        <a:bodyPr/>
        <a:lstStyle/>
        <a:p>
          <a:r>
            <a:rPr lang="en-GB" dirty="0" err="1"/>
            <a:t>Modifikasi</a:t>
          </a:r>
          <a:r>
            <a:rPr lang="en-GB" dirty="0"/>
            <a:t> </a:t>
          </a:r>
          <a:r>
            <a:rPr lang="en-GB" dirty="0" err="1"/>
            <a:t>gaya</a:t>
          </a:r>
          <a:r>
            <a:rPr lang="en-GB" dirty="0"/>
            <a:t> </a:t>
          </a:r>
          <a:r>
            <a:rPr lang="en-GB" dirty="0" err="1"/>
            <a:t>hidup</a:t>
          </a:r>
          <a:r>
            <a:rPr lang="en-GB" dirty="0"/>
            <a:t>: </a:t>
          </a:r>
          <a:r>
            <a:rPr lang="id-ID" dirty="0"/>
            <a:t>mengolah makanan sendiri secara higienis</a:t>
          </a:r>
          <a:endParaRPr lang="en-GB" dirty="0"/>
        </a:p>
      </dgm:t>
    </dgm:pt>
    <dgm:pt modelId="{8628DD6A-F43E-450E-B6B4-9FBD1F8E9AEE}" type="parTrans" cxnId="{6EC2C0B6-EAFB-4993-BAB3-42EF87097869}">
      <dgm:prSet/>
      <dgm:spPr/>
      <dgm:t>
        <a:bodyPr/>
        <a:lstStyle/>
        <a:p>
          <a:endParaRPr lang="en-GB"/>
        </a:p>
      </dgm:t>
    </dgm:pt>
    <dgm:pt modelId="{779CF075-5B34-47F4-B700-BCB4A19738AE}" type="sibTrans" cxnId="{6EC2C0B6-EAFB-4993-BAB3-42EF87097869}">
      <dgm:prSet/>
      <dgm:spPr/>
      <dgm:t>
        <a:bodyPr/>
        <a:lstStyle/>
        <a:p>
          <a:endParaRPr lang="en-GB"/>
        </a:p>
      </dgm:t>
    </dgm:pt>
    <dgm:pt modelId="{261C14DC-A535-43B7-8CE8-DFAA94EB4215}">
      <dgm:prSet phldrT="[Text]"/>
      <dgm:spPr/>
      <dgm:t>
        <a:bodyPr/>
        <a:lstStyle/>
        <a:p>
          <a:r>
            <a:rPr lang="id-ID"/>
            <a:t>Diet </a:t>
          </a:r>
          <a:r>
            <a:rPr lang="en-US"/>
            <a:t>: asupan kalori adekuat dan tinggi protein</a:t>
          </a:r>
          <a:endParaRPr lang="en-GB" dirty="0"/>
        </a:p>
      </dgm:t>
    </dgm:pt>
    <dgm:pt modelId="{90423AC1-832A-4813-B7D2-F8A23A336AE8}" type="parTrans" cxnId="{F1C80915-F90A-4E23-BC56-1A09B3244A1A}">
      <dgm:prSet/>
      <dgm:spPr/>
      <dgm:t>
        <a:bodyPr/>
        <a:lstStyle/>
        <a:p>
          <a:endParaRPr lang="en-US"/>
        </a:p>
      </dgm:t>
    </dgm:pt>
    <dgm:pt modelId="{27D5F03C-0437-4B7B-AA06-01E8E6F400AE}" type="sibTrans" cxnId="{F1C80915-F90A-4E23-BC56-1A09B3244A1A}">
      <dgm:prSet/>
      <dgm:spPr/>
      <dgm:t>
        <a:bodyPr/>
        <a:lstStyle/>
        <a:p>
          <a:endParaRPr lang="en-US"/>
        </a:p>
      </dgm:t>
    </dgm:pt>
    <dgm:pt modelId="{63077866-72CE-422A-BBAE-8851F423A22F}">
      <dgm:prSet phldrT="[Text]"/>
      <dgm:spPr/>
      <dgm:t>
        <a:bodyPr/>
        <a:lstStyle/>
        <a:p>
          <a:r>
            <a:rPr lang="en-US"/>
            <a:t>Tirah baring </a:t>
          </a:r>
          <a:endParaRPr lang="en-GB" dirty="0"/>
        </a:p>
      </dgm:t>
    </dgm:pt>
    <dgm:pt modelId="{19E72E5A-0454-425F-B356-842D74835111}" type="parTrans" cxnId="{7DCCE475-09B9-4BAA-ABFA-E8DB7171A218}">
      <dgm:prSet/>
      <dgm:spPr/>
      <dgm:t>
        <a:bodyPr/>
        <a:lstStyle/>
        <a:p>
          <a:endParaRPr lang="en-US"/>
        </a:p>
      </dgm:t>
    </dgm:pt>
    <dgm:pt modelId="{D07E6E08-9523-40F1-BD61-2E413E0C151D}" type="sibTrans" cxnId="{7DCCE475-09B9-4BAA-ABFA-E8DB7171A218}">
      <dgm:prSet/>
      <dgm:spPr/>
      <dgm:t>
        <a:bodyPr/>
        <a:lstStyle/>
        <a:p>
          <a:endParaRPr lang="en-US"/>
        </a:p>
      </dgm:t>
    </dgm:pt>
    <dgm:pt modelId="{26387099-8829-4C73-81F2-1EB9EBF1942B}">
      <dgm:prSet phldrT="[Text]"/>
      <dgm:spPr/>
      <dgm:t>
        <a:bodyPr/>
        <a:lstStyle/>
        <a:p>
          <a:r>
            <a:rPr lang="en-GB" dirty="0" err="1"/>
            <a:t>Antibiotik</a:t>
          </a:r>
          <a:r>
            <a:rPr lang="id-ID" dirty="0"/>
            <a:t> </a:t>
          </a:r>
          <a:r>
            <a:rPr lang="en-US" dirty="0"/>
            <a:t>: </a:t>
          </a:r>
          <a:r>
            <a:rPr lang="en-US" dirty="0" err="1"/>
            <a:t>chloramfenicol</a:t>
          </a:r>
          <a:r>
            <a:rPr lang="en-US" dirty="0"/>
            <a:t>/</a:t>
          </a:r>
          <a:r>
            <a:rPr lang="en-US" dirty="0" err="1"/>
            <a:t>tiamfenicol</a:t>
          </a:r>
          <a:r>
            <a:rPr lang="en-US" dirty="0"/>
            <a:t>/ azithromycin/ciprofloxacin/levofloxacin</a:t>
          </a:r>
          <a:endParaRPr lang="en-GB" dirty="0"/>
        </a:p>
      </dgm:t>
    </dgm:pt>
    <dgm:pt modelId="{98FF5F3C-1233-4BF9-A8F5-861A58368808}" type="parTrans" cxnId="{FC4DA781-6132-4487-9AD8-674C6D23232B}">
      <dgm:prSet/>
      <dgm:spPr/>
      <dgm:t>
        <a:bodyPr/>
        <a:lstStyle/>
        <a:p>
          <a:endParaRPr lang="en-US"/>
        </a:p>
      </dgm:t>
    </dgm:pt>
    <dgm:pt modelId="{91AE03BB-0ED3-477A-8FA4-F634CD1031BF}" type="sibTrans" cxnId="{FC4DA781-6132-4487-9AD8-674C6D23232B}">
      <dgm:prSet/>
      <dgm:spPr/>
      <dgm:t>
        <a:bodyPr/>
        <a:lstStyle/>
        <a:p>
          <a:endParaRPr lang="en-US"/>
        </a:p>
      </dgm:t>
    </dgm:pt>
    <dgm:pt modelId="{F74F771C-3D42-4D0A-90DF-B1DA48628795}">
      <dgm:prSet phldrT="[Text]"/>
      <dgm:spPr/>
      <dgm:t>
        <a:bodyPr/>
        <a:lstStyle/>
        <a:p>
          <a:r>
            <a:rPr lang="en-GB" dirty="0" err="1"/>
            <a:t>Antiemesis</a:t>
          </a:r>
          <a:r>
            <a:rPr lang="en-GB" dirty="0"/>
            <a:t>: </a:t>
          </a:r>
          <a:r>
            <a:rPr lang="en-GB" dirty="0" err="1"/>
            <a:t>domperidone</a:t>
          </a:r>
          <a:endParaRPr lang="en-GB" dirty="0"/>
        </a:p>
      </dgm:t>
    </dgm:pt>
    <dgm:pt modelId="{7D225C66-B926-47EB-8BC9-C555A1A80C61}" type="parTrans" cxnId="{721F5F88-599B-4C1C-9FC2-E7FB7DDCFE6A}">
      <dgm:prSet/>
      <dgm:spPr/>
      <dgm:t>
        <a:bodyPr/>
        <a:lstStyle/>
        <a:p>
          <a:endParaRPr lang="en-US"/>
        </a:p>
      </dgm:t>
    </dgm:pt>
    <dgm:pt modelId="{02061F40-C96E-4D6D-ABA8-5E810FDAFCA8}" type="sibTrans" cxnId="{721F5F88-599B-4C1C-9FC2-E7FB7DDCFE6A}">
      <dgm:prSet/>
      <dgm:spPr/>
      <dgm:t>
        <a:bodyPr/>
        <a:lstStyle/>
        <a:p>
          <a:endParaRPr lang="en-US"/>
        </a:p>
      </dgm:t>
    </dgm:pt>
    <dgm:pt modelId="{739AAC82-B78D-43D0-9D42-8E4CCECA800C}">
      <dgm:prSet phldrT="[Text]"/>
      <dgm:spPr/>
      <dgm:t>
        <a:bodyPr/>
        <a:lstStyle/>
        <a:p>
          <a:r>
            <a:rPr lang="en-GB" dirty="0"/>
            <a:t>PPI: Omeprazole</a:t>
          </a:r>
        </a:p>
      </dgm:t>
    </dgm:pt>
    <dgm:pt modelId="{90B613E7-3500-4ACF-8602-EA4515864D2A}" type="parTrans" cxnId="{C37F2F9A-6512-4262-AAC6-513F028FE3AC}">
      <dgm:prSet/>
      <dgm:spPr/>
      <dgm:t>
        <a:bodyPr/>
        <a:lstStyle/>
        <a:p>
          <a:endParaRPr lang="en-US"/>
        </a:p>
      </dgm:t>
    </dgm:pt>
    <dgm:pt modelId="{32795C8E-85A6-4C96-ADC9-94483DF269BF}" type="sibTrans" cxnId="{C37F2F9A-6512-4262-AAC6-513F028FE3AC}">
      <dgm:prSet/>
      <dgm:spPr/>
      <dgm:t>
        <a:bodyPr/>
        <a:lstStyle/>
        <a:p>
          <a:endParaRPr lang="en-US"/>
        </a:p>
      </dgm:t>
    </dgm:pt>
    <dgm:pt modelId="{E5628CEC-C926-499C-81EA-E478E2C07D65}" type="pres">
      <dgm:prSet presAssocID="{E7CB653D-D7FA-48BE-A3A1-38E7C3A51E32}" presName="Name0" presStyleCnt="0">
        <dgm:presLayoutVars>
          <dgm:dir/>
          <dgm:animLvl val="lvl"/>
          <dgm:resizeHandles val="exact"/>
        </dgm:presLayoutVars>
      </dgm:prSet>
      <dgm:spPr/>
    </dgm:pt>
    <dgm:pt modelId="{20F31263-F45A-48D2-A811-6DAE2F5C85C0}" type="pres">
      <dgm:prSet presAssocID="{8E4CE761-CE2B-4AD1-8A48-471C7F09E2AF}" presName="linNode" presStyleCnt="0"/>
      <dgm:spPr/>
    </dgm:pt>
    <dgm:pt modelId="{2F3EFA0D-F2F2-4FE9-9173-0F3280DF0330}" type="pres">
      <dgm:prSet presAssocID="{8E4CE761-CE2B-4AD1-8A48-471C7F09E2A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2724909-14D8-4D6B-85FA-D20912A96B6E}" type="pres">
      <dgm:prSet presAssocID="{8E4CE761-CE2B-4AD1-8A48-471C7F09E2AF}" presName="descendantText" presStyleLbl="alignAccFollowNode1" presStyleIdx="0" presStyleCnt="2">
        <dgm:presLayoutVars>
          <dgm:bulletEnabled val="1"/>
        </dgm:presLayoutVars>
      </dgm:prSet>
      <dgm:spPr/>
    </dgm:pt>
    <dgm:pt modelId="{BBADAD23-BB98-4B28-A6EA-132F34C0A4FF}" type="pres">
      <dgm:prSet presAssocID="{D695675B-6BEE-407A-B43B-1C71ADFA3AB6}" presName="sp" presStyleCnt="0"/>
      <dgm:spPr/>
    </dgm:pt>
    <dgm:pt modelId="{AA12BBCF-3A74-40B8-A883-05188DBA98A8}" type="pres">
      <dgm:prSet presAssocID="{42F35409-0041-49EB-8F0F-5EB1D7E956B7}" presName="linNode" presStyleCnt="0"/>
      <dgm:spPr/>
    </dgm:pt>
    <dgm:pt modelId="{1B0828CF-4612-4561-9209-4FFF8AFF009C}" type="pres">
      <dgm:prSet presAssocID="{42F35409-0041-49EB-8F0F-5EB1D7E956B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867739D-596C-473E-BFB1-5EA602F78A43}" type="pres">
      <dgm:prSet presAssocID="{42F35409-0041-49EB-8F0F-5EB1D7E956B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B5D4D0A-C553-4139-BFEE-4E951DD59C4D}" type="presOf" srcId="{8E4CE761-CE2B-4AD1-8A48-471C7F09E2AF}" destId="{2F3EFA0D-F2F2-4FE9-9173-0F3280DF0330}" srcOrd="0" destOrd="0" presId="urn:microsoft.com/office/officeart/2005/8/layout/vList5"/>
    <dgm:cxn modelId="{F1C80915-F90A-4E23-BC56-1A09B3244A1A}" srcId="{42F35409-0041-49EB-8F0F-5EB1D7E956B7}" destId="{261C14DC-A535-43B7-8CE8-DFAA94EB4215}" srcOrd="1" destOrd="0" parTransId="{90423AC1-832A-4813-B7D2-F8A23A336AE8}" sibTransId="{27D5F03C-0437-4B7B-AA06-01E8E6F400AE}"/>
    <dgm:cxn modelId="{0117EE16-469A-4279-9054-16B2B67E570A}" srcId="{8E4CE761-CE2B-4AD1-8A48-471C7F09E2AF}" destId="{F38C5F2A-4BEC-435B-87C5-0AFDA8977640}" srcOrd="0" destOrd="0" parTransId="{9152D518-9952-4AAE-A3C3-04B28A676F83}" sibTransId="{C464E830-A98F-44F1-BEA6-5786EE5A441F}"/>
    <dgm:cxn modelId="{EF12AD1A-D9E8-48CC-80DD-2210AACBC557}" type="presOf" srcId="{739AAC82-B78D-43D0-9D42-8E4CCECA800C}" destId="{42724909-14D8-4D6B-85FA-D20912A96B6E}" srcOrd="0" destOrd="2" presId="urn:microsoft.com/office/officeart/2005/8/layout/vList5"/>
    <dgm:cxn modelId="{5187ED1A-0BBD-4AAF-A904-E23E8F619D4F}" type="presOf" srcId="{F74F771C-3D42-4D0A-90DF-B1DA48628795}" destId="{42724909-14D8-4D6B-85FA-D20912A96B6E}" srcOrd="0" destOrd="1" presId="urn:microsoft.com/office/officeart/2005/8/layout/vList5"/>
    <dgm:cxn modelId="{BF72956A-EF0B-419D-96CB-0849CF403633}" type="presOf" srcId="{42F35409-0041-49EB-8F0F-5EB1D7E956B7}" destId="{1B0828CF-4612-4561-9209-4FFF8AFF009C}" srcOrd="0" destOrd="0" presId="urn:microsoft.com/office/officeart/2005/8/layout/vList5"/>
    <dgm:cxn modelId="{1130CC4A-4BBA-45F1-8CBF-25E89E905A6B}" type="presOf" srcId="{26387099-8829-4C73-81F2-1EB9EBF1942B}" destId="{42724909-14D8-4D6B-85FA-D20912A96B6E}" srcOrd="0" destOrd="3" presId="urn:microsoft.com/office/officeart/2005/8/layout/vList5"/>
    <dgm:cxn modelId="{7DCCE475-09B9-4BAA-ABFA-E8DB7171A218}" srcId="{42F35409-0041-49EB-8F0F-5EB1D7E956B7}" destId="{63077866-72CE-422A-BBAE-8851F423A22F}" srcOrd="2" destOrd="0" parTransId="{19E72E5A-0454-425F-B356-842D74835111}" sibTransId="{D07E6E08-9523-40F1-BD61-2E413E0C151D}"/>
    <dgm:cxn modelId="{C26ED479-D7DD-41B9-BA1E-2689795CB686}" type="presOf" srcId="{E7CB653D-D7FA-48BE-A3A1-38E7C3A51E32}" destId="{E5628CEC-C926-499C-81EA-E478E2C07D65}" srcOrd="0" destOrd="0" presId="urn:microsoft.com/office/officeart/2005/8/layout/vList5"/>
    <dgm:cxn modelId="{FC4DA781-6132-4487-9AD8-674C6D23232B}" srcId="{8E4CE761-CE2B-4AD1-8A48-471C7F09E2AF}" destId="{26387099-8829-4C73-81F2-1EB9EBF1942B}" srcOrd="3" destOrd="0" parTransId="{98FF5F3C-1233-4BF9-A8F5-861A58368808}" sibTransId="{91AE03BB-0ED3-477A-8FA4-F634CD1031BF}"/>
    <dgm:cxn modelId="{721F5F88-599B-4C1C-9FC2-E7FB7DDCFE6A}" srcId="{8E4CE761-CE2B-4AD1-8A48-471C7F09E2AF}" destId="{F74F771C-3D42-4D0A-90DF-B1DA48628795}" srcOrd="1" destOrd="0" parTransId="{7D225C66-B926-47EB-8BC9-C555A1A80C61}" sibTransId="{02061F40-C96E-4D6D-ABA8-5E810FDAFCA8}"/>
    <dgm:cxn modelId="{143FE995-A3CF-43FE-8F7C-808AE9112712}" type="presOf" srcId="{63077866-72CE-422A-BBAE-8851F423A22F}" destId="{A867739D-596C-473E-BFB1-5EA602F78A43}" srcOrd="0" destOrd="2" presId="urn:microsoft.com/office/officeart/2005/8/layout/vList5"/>
    <dgm:cxn modelId="{C37F2F9A-6512-4262-AAC6-513F028FE3AC}" srcId="{8E4CE761-CE2B-4AD1-8A48-471C7F09E2AF}" destId="{739AAC82-B78D-43D0-9D42-8E4CCECA800C}" srcOrd="2" destOrd="0" parTransId="{90B613E7-3500-4ACF-8602-EA4515864D2A}" sibTransId="{32795C8E-85A6-4C96-ADC9-94483DF269BF}"/>
    <dgm:cxn modelId="{BD08A69C-9B9F-4DB3-94B6-1085150EC4BF}" type="presOf" srcId="{C63156F2-820E-4D4B-AA15-16D1E3DFD298}" destId="{A867739D-596C-473E-BFB1-5EA602F78A43}" srcOrd="0" destOrd="0" presId="urn:microsoft.com/office/officeart/2005/8/layout/vList5"/>
    <dgm:cxn modelId="{6EC2C0B6-EAFB-4993-BAB3-42EF87097869}" srcId="{42F35409-0041-49EB-8F0F-5EB1D7E956B7}" destId="{C63156F2-820E-4D4B-AA15-16D1E3DFD298}" srcOrd="0" destOrd="0" parTransId="{8628DD6A-F43E-450E-B6B4-9FBD1F8E9AEE}" sibTransId="{779CF075-5B34-47F4-B700-BCB4A19738AE}"/>
    <dgm:cxn modelId="{ADBB58DD-AF8D-4161-9BB9-08AE58E36946}" srcId="{E7CB653D-D7FA-48BE-A3A1-38E7C3A51E32}" destId="{8E4CE761-CE2B-4AD1-8A48-471C7F09E2AF}" srcOrd="0" destOrd="0" parTransId="{4760D286-B114-4B40-AA7D-AFC40ED4B99E}" sibTransId="{D695675B-6BEE-407A-B43B-1C71ADFA3AB6}"/>
    <dgm:cxn modelId="{08A64BE4-724B-460B-9A0B-F88C486E37AA}" srcId="{E7CB653D-D7FA-48BE-A3A1-38E7C3A51E32}" destId="{42F35409-0041-49EB-8F0F-5EB1D7E956B7}" srcOrd="1" destOrd="0" parTransId="{1EA8E917-5439-48DF-BF10-F053DC338966}" sibTransId="{DABB1B57-D010-4915-B446-AD4DA8610BE6}"/>
    <dgm:cxn modelId="{87A210EC-64A6-433C-94AC-074E98A9CF8A}" type="presOf" srcId="{F38C5F2A-4BEC-435B-87C5-0AFDA8977640}" destId="{42724909-14D8-4D6B-85FA-D20912A96B6E}" srcOrd="0" destOrd="0" presId="urn:microsoft.com/office/officeart/2005/8/layout/vList5"/>
    <dgm:cxn modelId="{95FE08F6-1042-401B-AEDA-3861BA5A8231}" type="presOf" srcId="{261C14DC-A535-43B7-8CE8-DFAA94EB4215}" destId="{A867739D-596C-473E-BFB1-5EA602F78A43}" srcOrd="0" destOrd="1" presId="urn:microsoft.com/office/officeart/2005/8/layout/vList5"/>
    <dgm:cxn modelId="{AE09BC87-2A49-4266-B572-14DBCC9F1F66}" type="presParOf" srcId="{E5628CEC-C926-499C-81EA-E478E2C07D65}" destId="{20F31263-F45A-48D2-A811-6DAE2F5C85C0}" srcOrd="0" destOrd="0" presId="urn:microsoft.com/office/officeart/2005/8/layout/vList5"/>
    <dgm:cxn modelId="{8535E344-0904-4FBB-8C16-64FF83EB5DA5}" type="presParOf" srcId="{20F31263-F45A-48D2-A811-6DAE2F5C85C0}" destId="{2F3EFA0D-F2F2-4FE9-9173-0F3280DF0330}" srcOrd="0" destOrd="0" presId="urn:microsoft.com/office/officeart/2005/8/layout/vList5"/>
    <dgm:cxn modelId="{8A3B891A-4DA3-40C7-8AD3-2598FDE8CE50}" type="presParOf" srcId="{20F31263-F45A-48D2-A811-6DAE2F5C85C0}" destId="{42724909-14D8-4D6B-85FA-D20912A96B6E}" srcOrd="1" destOrd="0" presId="urn:microsoft.com/office/officeart/2005/8/layout/vList5"/>
    <dgm:cxn modelId="{D48CE976-B7F5-486F-B5F6-DB4DA1EE7B91}" type="presParOf" srcId="{E5628CEC-C926-499C-81EA-E478E2C07D65}" destId="{BBADAD23-BB98-4B28-A6EA-132F34C0A4FF}" srcOrd="1" destOrd="0" presId="urn:microsoft.com/office/officeart/2005/8/layout/vList5"/>
    <dgm:cxn modelId="{1C8FE0D4-2270-42B8-BEE4-8D7E8E63CF81}" type="presParOf" srcId="{E5628CEC-C926-499C-81EA-E478E2C07D65}" destId="{AA12BBCF-3A74-40B8-A883-05188DBA98A8}" srcOrd="2" destOrd="0" presId="urn:microsoft.com/office/officeart/2005/8/layout/vList5"/>
    <dgm:cxn modelId="{B9375907-F0DD-4A21-A75D-E693CBC47A7F}" type="presParOf" srcId="{AA12BBCF-3A74-40B8-A883-05188DBA98A8}" destId="{1B0828CF-4612-4561-9209-4FFF8AFF009C}" srcOrd="0" destOrd="0" presId="urn:microsoft.com/office/officeart/2005/8/layout/vList5"/>
    <dgm:cxn modelId="{E7651538-1CB8-40D3-B792-F3FE86CD952B}" type="presParOf" srcId="{AA12BBCF-3A74-40B8-A883-05188DBA98A8}" destId="{A867739D-596C-473E-BFB1-5EA602F78A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24909-14D8-4D6B-85FA-D20912A96B6E}">
      <dsp:nvSpPr>
        <dsp:cNvPr id="0" name=""/>
        <dsp:cNvSpPr/>
      </dsp:nvSpPr>
      <dsp:spPr>
        <a:xfrm rot="5400000">
          <a:off x="4788170" y="-1593060"/>
          <a:ext cx="2114550" cy="56223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 err="1"/>
            <a:t>Antipiretik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Anti emetic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 err="1"/>
            <a:t>Obat</a:t>
          </a:r>
          <a:r>
            <a:rPr lang="en-GB" sz="3200" kern="1200" dirty="0"/>
            <a:t> </a:t>
          </a:r>
          <a:r>
            <a:rPr lang="en-GB" sz="3200" kern="1200" dirty="0" err="1"/>
            <a:t>lambung</a:t>
          </a:r>
          <a:r>
            <a:rPr lang="en-GB" sz="3200" kern="1200" dirty="0"/>
            <a:t>: PPI/ARH2</a:t>
          </a:r>
        </a:p>
      </dsp:txBody>
      <dsp:txXfrm rot="-5400000">
        <a:off x="3034253" y="264081"/>
        <a:ext cx="5519160" cy="1908102"/>
      </dsp:txXfrm>
    </dsp:sp>
    <dsp:sp modelId="{2F3EFA0D-F2F2-4FE9-9173-0F3280DF0330}">
      <dsp:nvSpPr>
        <dsp:cNvPr id="0" name=""/>
        <dsp:cNvSpPr/>
      </dsp:nvSpPr>
      <dsp:spPr>
        <a:xfrm>
          <a:off x="0" y="66"/>
          <a:ext cx="3162591" cy="2643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 err="1"/>
            <a:t>Farmakoterapi</a:t>
          </a:r>
          <a:endParaRPr lang="en-GB" sz="3100" kern="1200" dirty="0"/>
        </a:p>
      </dsp:txBody>
      <dsp:txXfrm>
        <a:off x="129030" y="129096"/>
        <a:ext cx="2904531" cy="2385127"/>
      </dsp:txXfrm>
    </dsp:sp>
    <dsp:sp modelId="{A867739D-596C-473E-BFB1-5EA602F78A43}">
      <dsp:nvSpPr>
        <dsp:cNvPr id="0" name=""/>
        <dsp:cNvSpPr/>
      </dsp:nvSpPr>
      <dsp:spPr>
        <a:xfrm rot="5400000">
          <a:off x="4916508" y="1285814"/>
          <a:ext cx="2114550" cy="5622384"/>
        </a:xfrm>
        <a:prstGeom prst="round2SameRect">
          <a:avLst/>
        </a:prstGeom>
        <a:solidFill>
          <a:schemeClr val="accent2">
            <a:tint val="40000"/>
            <a:alpha val="90000"/>
            <a:hueOff val="8133745"/>
            <a:satOff val="-33449"/>
            <a:lumOff val="1159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8133745"/>
              <a:satOff val="-33449"/>
              <a:lumOff val="115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 err="1"/>
            <a:t>Pengaturan</a:t>
          </a:r>
          <a:r>
            <a:rPr lang="en-GB" sz="3200" kern="1200" dirty="0"/>
            <a:t> diet </a:t>
          </a:r>
          <a:r>
            <a:rPr lang="en-GB" sz="3200" kern="1200" dirty="0" err="1"/>
            <a:t>dan</a:t>
          </a:r>
          <a:r>
            <a:rPr lang="en-GB" sz="3200" kern="1200" dirty="0"/>
            <a:t> </a:t>
          </a:r>
          <a:r>
            <a:rPr lang="en-GB" sz="3200" kern="1200" dirty="0" err="1"/>
            <a:t>memperbaiki</a:t>
          </a:r>
          <a:r>
            <a:rPr lang="en-GB" sz="3200" kern="1200" dirty="0"/>
            <a:t> </a:t>
          </a:r>
          <a:r>
            <a:rPr lang="en-GB" sz="3200" kern="1200" dirty="0" err="1"/>
            <a:t>pola</a:t>
          </a:r>
          <a:r>
            <a:rPr lang="en-GB" sz="3200" kern="1200" dirty="0"/>
            <a:t> </a:t>
          </a:r>
          <a:r>
            <a:rPr lang="en-GB" sz="3200" kern="1200" dirty="0" err="1"/>
            <a:t>hidup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 err="1"/>
            <a:t>Persiapan</a:t>
          </a:r>
          <a:r>
            <a:rPr lang="en-GB" sz="3200" kern="1200" dirty="0"/>
            <a:t> </a:t>
          </a:r>
          <a:r>
            <a:rPr lang="en-GB" sz="3200" kern="1200" dirty="0" err="1"/>
            <a:t>rujukan</a:t>
          </a:r>
          <a:r>
            <a:rPr lang="en-GB" sz="3200" kern="1200" dirty="0"/>
            <a:t> </a:t>
          </a:r>
          <a:r>
            <a:rPr lang="en-GB" sz="3200" kern="1200" dirty="0" err="1"/>
            <a:t>untuk</a:t>
          </a:r>
          <a:r>
            <a:rPr lang="en-GB" sz="3200" kern="1200" dirty="0"/>
            <a:t> </a:t>
          </a:r>
          <a:r>
            <a:rPr lang="en-GB" sz="3200" kern="1200" dirty="0" err="1"/>
            <a:t>kemungkinan</a:t>
          </a:r>
          <a:r>
            <a:rPr lang="en-GB" sz="3200" kern="1200" dirty="0"/>
            <a:t> </a:t>
          </a:r>
          <a:r>
            <a:rPr lang="id-ID" sz="3200" kern="1200" dirty="0"/>
            <a:t>komplikasi</a:t>
          </a:r>
          <a:endParaRPr lang="en-GB" sz="3200" kern="1200" dirty="0"/>
        </a:p>
      </dsp:txBody>
      <dsp:txXfrm rot="-5400000">
        <a:off x="3162591" y="3142955"/>
        <a:ext cx="5519160" cy="1908102"/>
      </dsp:txXfrm>
    </dsp:sp>
    <dsp:sp modelId="{1B0828CF-4612-4561-9209-4FFF8AFF009C}">
      <dsp:nvSpPr>
        <dsp:cNvPr id="0" name=""/>
        <dsp:cNvSpPr/>
      </dsp:nvSpPr>
      <dsp:spPr>
        <a:xfrm>
          <a:off x="0" y="2775413"/>
          <a:ext cx="3162591" cy="2643187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Non-</a:t>
          </a:r>
          <a:r>
            <a:rPr lang="en-GB" sz="3100" kern="1200" dirty="0" err="1"/>
            <a:t>farmakoterapi</a:t>
          </a:r>
          <a:endParaRPr lang="en-GB" sz="3100" kern="1200" dirty="0"/>
        </a:p>
      </dsp:txBody>
      <dsp:txXfrm>
        <a:off x="129030" y="2904443"/>
        <a:ext cx="2904531" cy="2385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24909-14D8-4D6B-85FA-D20912A96B6E}">
      <dsp:nvSpPr>
        <dsp:cNvPr id="0" name=""/>
        <dsp:cNvSpPr/>
      </dsp:nvSpPr>
      <dsp:spPr>
        <a:xfrm rot="5400000">
          <a:off x="4916508" y="-1489532"/>
          <a:ext cx="2114550" cy="56223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/>
            <a:t>Antipiretik</a:t>
          </a:r>
          <a:r>
            <a:rPr lang="en-GB" sz="2200" kern="1200" dirty="0"/>
            <a:t> : paracetamol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/>
            <a:t>Antiemesis</a:t>
          </a:r>
          <a:r>
            <a:rPr lang="en-GB" sz="2200" kern="1200" dirty="0"/>
            <a:t>: </a:t>
          </a:r>
          <a:r>
            <a:rPr lang="en-GB" sz="2200" kern="1200" dirty="0" err="1"/>
            <a:t>domperidone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PPI: Omeprazole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/>
            <a:t>Antibiotik</a:t>
          </a:r>
          <a:r>
            <a:rPr lang="id-ID" sz="2200" kern="1200" dirty="0"/>
            <a:t> </a:t>
          </a:r>
          <a:r>
            <a:rPr lang="en-US" sz="2200" kern="1200" dirty="0"/>
            <a:t>: </a:t>
          </a:r>
          <a:r>
            <a:rPr lang="en-US" sz="2200" kern="1200" dirty="0" err="1"/>
            <a:t>chloramfenicol</a:t>
          </a:r>
          <a:r>
            <a:rPr lang="en-US" sz="2200" kern="1200" dirty="0"/>
            <a:t>/</a:t>
          </a:r>
          <a:r>
            <a:rPr lang="en-US" sz="2200" kern="1200" dirty="0" err="1"/>
            <a:t>tiamfenicol</a:t>
          </a:r>
          <a:r>
            <a:rPr lang="en-US" sz="2200" kern="1200" dirty="0"/>
            <a:t>/ azithromycin/ciprofloxacin/levofloxacin</a:t>
          </a:r>
          <a:endParaRPr lang="en-GB" sz="2200" kern="1200" dirty="0"/>
        </a:p>
      </dsp:txBody>
      <dsp:txXfrm rot="-5400000">
        <a:off x="3162591" y="367609"/>
        <a:ext cx="5519160" cy="1908102"/>
      </dsp:txXfrm>
    </dsp:sp>
    <dsp:sp modelId="{2F3EFA0D-F2F2-4FE9-9173-0F3280DF0330}">
      <dsp:nvSpPr>
        <dsp:cNvPr id="0" name=""/>
        <dsp:cNvSpPr/>
      </dsp:nvSpPr>
      <dsp:spPr>
        <a:xfrm>
          <a:off x="0" y="66"/>
          <a:ext cx="3162591" cy="2643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 err="1"/>
            <a:t>Farmakoterapi</a:t>
          </a:r>
          <a:endParaRPr lang="en-GB" sz="3100" kern="1200" dirty="0"/>
        </a:p>
      </dsp:txBody>
      <dsp:txXfrm>
        <a:off x="129030" y="129096"/>
        <a:ext cx="2904531" cy="2385127"/>
      </dsp:txXfrm>
    </dsp:sp>
    <dsp:sp modelId="{A867739D-596C-473E-BFB1-5EA602F78A43}">
      <dsp:nvSpPr>
        <dsp:cNvPr id="0" name=""/>
        <dsp:cNvSpPr/>
      </dsp:nvSpPr>
      <dsp:spPr>
        <a:xfrm rot="5400000">
          <a:off x="4916508" y="1285814"/>
          <a:ext cx="2114550" cy="5622384"/>
        </a:xfrm>
        <a:prstGeom prst="round2SameRect">
          <a:avLst/>
        </a:prstGeom>
        <a:solidFill>
          <a:schemeClr val="accent2">
            <a:tint val="40000"/>
            <a:alpha val="90000"/>
            <a:hueOff val="8133745"/>
            <a:satOff val="-33449"/>
            <a:lumOff val="1159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8133745"/>
              <a:satOff val="-33449"/>
              <a:lumOff val="115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/>
            <a:t>Modifikasi</a:t>
          </a:r>
          <a:r>
            <a:rPr lang="en-GB" sz="2200" kern="1200" dirty="0"/>
            <a:t> </a:t>
          </a:r>
          <a:r>
            <a:rPr lang="en-GB" sz="2200" kern="1200" dirty="0" err="1"/>
            <a:t>gaya</a:t>
          </a:r>
          <a:r>
            <a:rPr lang="en-GB" sz="2200" kern="1200" dirty="0"/>
            <a:t> </a:t>
          </a:r>
          <a:r>
            <a:rPr lang="en-GB" sz="2200" kern="1200" dirty="0" err="1"/>
            <a:t>hidup</a:t>
          </a:r>
          <a:r>
            <a:rPr lang="en-GB" sz="2200" kern="1200" dirty="0"/>
            <a:t>: </a:t>
          </a:r>
          <a:r>
            <a:rPr lang="id-ID" sz="2200" kern="1200" dirty="0"/>
            <a:t>mengolah makanan sendiri secara higienis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kern="1200"/>
            <a:t>Diet </a:t>
          </a:r>
          <a:r>
            <a:rPr lang="en-US" sz="2200" kern="1200"/>
            <a:t>: asupan kalori adekuat dan tinggi protein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Tirah baring </a:t>
          </a:r>
          <a:endParaRPr lang="en-GB" sz="2200" kern="1200" dirty="0"/>
        </a:p>
      </dsp:txBody>
      <dsp:txXfrm rot="-5400000">
        <a:off x="3162591" y="3142955"/>
        <a:ext cx="5519160" cy="1908102"/>
      </dsp:txXfrm>
    </dsp:sp>
    <dsp:sp modelId="{1B0828CF-4612-4561-9209-4FFF8AFF009C}">
      <dsp:nvSpPr>
        <dsp:cNvPr id="0" name=""/>
        <dsp:cNvSpPr/>
      </dsp:nvSpPr>
      <dsp:spPr>
        <a:xfrm>
          <a:off x="0" y="2775413"/>
          <a:ext cx="3162591" cy="2643187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Non-</a:t>
          </a:r>
          <a:r>
            <a:rPr lang="en-GB" sz="3100" kern="1200" dirty="0" err="1"/>
            <a:t>farmakoterapi</a:t>
          </a:r>
          <a:endParaRPr lang="en-GB" sz="3100" kern="1200" dirty="0"/>
        </a:p>
      </dsp:txBody>
      <dsp:txXfrm>
        <a:off x="129030" y="2904443"/>
        <a:ext cx="2904531" cy="2385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67978-378F-4C33-A840-EF0B2951F181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90C4E-28CA-482D-88AA-10AB1C07AC8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56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90C4E-28CA-482D-88AA-10AB1C07AC89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760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850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5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636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1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148" indent="0" algn="ctr">
              <a:buNone/>
            </a:lvl2pPr>
            <a:lvl3pPr marL="914296" indent="0" algn="ctr">
              <a:buNone/>
            </a:lvl3pPr>
            <a:lvl4pPr marL="1371444" indent="0" algn="ctr">
              <a:buNone/>
            </a:lvl4pPr>
            <a:lvl5pPr marL="1828592" indent="0" algn="ctr">
              <a:buNone/>
            </a:lvl5pPr>
            <a:lvl6pPr marL="2285740" indent="0" algn="ctr">
              <a:buNone/>
            </a:lvl6pPr>
            <a:lvl7pPr marL="2742888" indent="0" algn="ctr">
              <a:buNone/>
            </a:lvl7pPr>
            <a:lvl8pPr marL="3200036" indent="0" algn="ctr">
              <a:buNone/>
            </a:lvl8pPr>
            <a:lvl9pPr marL="365718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50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90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2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2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3996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90" y="1026372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4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800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1" y="19051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1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50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7" y="2743221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1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90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2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966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6" y="6409944"/>
            <a:ext cx="3044953" cy="365760"/>
          </a:xfrm>
        </p:spPr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11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79" y="1371600"/>
            <a:ext cx="4038601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7" y="1371600"/>
            <a:ext cx="4038601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592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4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1" y="1524012"/>
            <a:ext cx="4040188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3" y="1524000"/>
            <a:ext cx="4041774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6" y="6409944"/>
            <a:ext cx="3581401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1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4" y="2471387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7" y="2471383"/>
            <a:ext cx="4038601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9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2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066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2" y="1036020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63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1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3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6AFA37-8F1D-4FA9-BBB8-28CEA4FABA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0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1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914400"/>
            <a:ext cx="2362201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1" y="1981201"/>
            <a:ext cx="2362201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2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1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9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1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4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8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659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1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1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9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1" y="312740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90" y="5029200"/>
            <a:ext cx="5867401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90" y="609600"/>
            <a:ext cx="5867401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999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69" y="6404984"/>
            <a:ext cx="3044953" cy="365760"/>
          </a:xfrm>
        </p:spPr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3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8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9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2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4" y="3009904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304821"/>
            <a:ext cx="6553200" cy="582136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13" y="304804"/>
            <a:ext cx="1447801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27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1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148" indent="0" algn="ctr">
              <a:buNone/>
            </a:lvl2pPr>
            <a:lvl3pPr marL="914296" indent="0" algn="ctr">
              <a:buNone/>
            </a:lvl3pPr>
            <a:lvl4pPr marL="1371444" indent="0" algn="ctr">
              <a:buNone/>
            </a:lvl4pPr>
            <a:lvl5pPr marL="1828592" indent="0" algn="ctr">
              <a:buNone/>
            </a:lvl5pPr>
            <a:lvl6pPr marL="2285740" indent="0" algn="ctr">
              <a:buNone/>
            </a:lvl6pPr>
            <a:lvl7pPr marL="2742888" indent="0" algn="ctr">
              <a:buNone/>
            </a:lvl7pPr>
            <a:lvl8pPr marL="3200036" indent="0" algn="ctr">
              <a:buNone/>
            </a:lvl8pPr>
            <a:lvl9pPr marL="365718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50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90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2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2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719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90" y="1026372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4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912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1" y="19051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1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50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7" y="2743218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1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90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2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35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6" y="6409944"/>
            <a:ext cx="3044953" cy="365760"/>
          </a:xfrm>
        </p:spPr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106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75" y="1371600"/>
            <a:ext cx="4038601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7" y="1371600"/>
            <a:ext cx="4038601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476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4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1" y="1524012"/>
            <a:ext cx="4040188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3" y="1524000"/>
            <a:ext cx="4041774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6" y="6409944"/>
            <a:ext cx="3581401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1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4" y="2471387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7" y="2471383"/>
            <a:ext cx="4038601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9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2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340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2" y="1036020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62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1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3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6AFA37-8F1D-4FA9-BBB8-28CEA4FABA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3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0601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1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914400"/>
            <a:ext cx="2362201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1" y="1981201"/>
            <a:ext cx="2362201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2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1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9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1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4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2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1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1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9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1" y="312740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90" y="5029200"/>
            <a:ext cx="5867401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90" y="609600"/>
            <a:ext cx="5867401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999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69" y="6404984"/>
            <a:ext cx="3044953" cy="365760"/>
          </a:xfrm>
        </p:spPr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3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57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86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2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4" y="3009904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304818"/>
            <a:ext cx="6553200" cy="582136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13" y="304804"/>
            <a:ext cx="1447801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781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1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148" indent="0" algn="ctr">
              <a:buNone/>
            </a:lvl2pPr>
            <a:lvl3pPr marL="914296" indent="0" algn="ctr">
              <a:buNone/>
            </a:lvl3pPr>
            <a:lvl4pPr marL="1371444" indent="0" algn="ctr">
              <a:buNone/>
            </a:lvl4pPr>
            <a:lvl5pPr marL="1828592" indent="0" algn="ctr">
              <a:buNone/>
            </a:lvl5pPr>
            <a:lvl6pPr marL="2285740" indent="0" algn="ctr">
              <a:buNone/>
            </a:lvl6pPr>
            <a:lvl7pPr marL="2742888" indent="0" algn="ctr">
              <a:buNone/>
            </a:lvl7pPr>
            <a:lvl8pPr marL="3200036" indent="0" algn="ctr">
              <a:buNone/>
            </a:lvl8pPr>
            <a:lvl9pPr marL="365718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50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90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2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2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567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90" y="1026372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4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2887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1" y="19051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1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50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7" y="2743214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1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90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2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673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6" y="6409944"/>
            <a:ext cx="3044953" cy="365760"/>
          </a:xfrm>
        </p:spPr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10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69" y="1371600"/>
            <a:ext cx="4038601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7" y="1371600"/>
            <a:ext cx="4038601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1441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4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1" y="1524012"/>
            <a:ext cx="4040188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3" y="1524000"/>
            <a:ext cx="4041774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6" y="6409944"/>
            <a:ext cx="3581401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1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4" y="2471387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7" y="2471383"/>
            <a:ext cx="4038601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9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2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299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2" y="1036020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7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2929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1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3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6AFA37-8F1D-4FA9-BBB8-28CEA4FABA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11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1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914400"/>
            <a:ext cx="2362201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1" y="1981201"/>
            <a:ext cx="2362201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2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1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9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1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4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89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1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1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9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1" y="312740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90" y="5029200"/>
            <a:ext cx="5867401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90" y="609600"/>
            <a:ext cx="5867401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999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68" y="6404984"/>
            <a:ext cx="3044953" cy="365760"/>
          </a:xfrm>
        </p:spPr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3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186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29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2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4" y="3009904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304814"/>
            <a:ext cx="6553200" cy="582136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13" y="304804"/>
            <a:ext cx="1447801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558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1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148" indent="0" algn="ctr">
              <a:buNone/>
            </a:lvl2pPr>
            <a:lvl3pPr marL="914296" indent="0" algn="ctr">
              <a:buNone/>
            </a:lvl3pPr>
            <a:lvl4pPr marL="1371444" indent="0" algn="ctr">
              <a:buNone/>
            </a:lvl4pPr>
            <a:lvl5pPr marL="1828592" indent="0" algn="ctr">
              <a:buNone/>
            </a:lvl5pPr>
            <a:lvl6pPr marL="2285740" indent="0" algn="ctr">
              <a:buNone/>
            </a:lvl6pPr>
            <a:lvl7pPr marL="2742888" indent="0" algn="ctr">
              <a:buNone/>
            </a:lvl7pPr>
            <a:lvl8pPr marL="3200036" indent="0" algn="ctr">
              <a:buNone/>
            </a:lvl8pPr>
            <a:lvl9pPr marL="365718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50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90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2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2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62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90" y="1026372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4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9747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1" y="19051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1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50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7" y="274321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1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90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2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469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6" y="6409944"/>
            <a:ext cx="3044953" cy="365760"/>
          </a:xfrm>
        </p:spPr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94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63" y="1371600"/>
            <a:ext cx="4038601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7" y="1371600"/>
            <a:ext cx="4038601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1356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4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1" y="1524009"/>
            <a:ext cx="4040188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3" y="1524000"/>
            <a:ext cx="4041774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6" y="6409944"/>
            <a:ext cx="3581401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1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4" y="2471387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7" y="2471383"/>
            <a:ext cx="4038601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9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2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747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294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2" y="1036020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95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1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3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6AFA37-8F1D-4FA9-BBB8-28CEA4FABA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10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1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914400"/>
            <a:ext cx="2362201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1" y="1981201"/>
            <a:ext cx="2362201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2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1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9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1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4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18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1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1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9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1" y="312740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7" y="5029200"/>
            <a:ext cx="5867401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87" y="609600"/>
            <a:ext cx="5867401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999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62" y="6404984"/>
            <a:ext cx="3044953" cy="365760"/>
          </a:xfrm>
        </p:spPr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3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926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51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2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4" y="3009904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304810"/>
            <a:ext cx="6553200" cy="582136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10" y="304804"/>
            <a:ext cx="1447801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57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1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148" indent="0" algn="ctr">
              <a:buNone/>
            </a:lvl2pPr>
            <a:lvl3pPr marL="914296" indent="0" algn="ctr">
              <a:buNone/>
            </a:lvl3pPr>
            <a:lvl4pPr marL="1371444" indent="0" algn="ctr">
              <a:buNone/>
            </a:lvl4pPr>
            <a:lvl5pPr marL="1828592" indent="0" algn="ctr">
              <a:buNone/>
            </a:lvl5pPr>
            <a:lvl6pPr marL="2285740" indent="0" algn="ctr">
              <a:buNone/>
            </a:lvl6pPr>
            <a:lvl7pPr marL="2742888" indent="0" algn="ctr">
              <a:buNone/>
            </a:lvl7pPr>
            <a:lvl8pPr marL="3200036" indent="0" algn="ctr">
              <a:buNone/>
            </a:lvl8pPr>
            <a:lvl9pPr marL="365718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50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90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2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2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898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90" y="1026372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4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7429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1" y="19051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1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50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7" y="2743204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1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90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2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66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1" y="6409944"/>
            <a:ext cx="3044953" cy="365760"/>
          </a:xfrm>
        </p:spPr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4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3" y="1371600"/>
            <a:ext cx="4038601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1" y="1371600"/>
            <a:ext cx="4038601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560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2543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4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1" y="1524002"/>
            <a:ext cx="4040188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3" y="1524000"/>
            <a:ext cx="4041774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1" y="6409944"/>
            <a:ext cx="3581401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1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4" y="2471385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1" y="2471383"/>
            <a:ext cx="4038601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9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2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437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2" y="1036020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90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1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3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6AFA37-8F1D-4FA9-BBB8-28CEA4FABA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421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1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1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1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2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1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9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1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4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81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1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1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1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9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1" y="312740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7" y="5029200"/>
            <a:ext cx="5867401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7" y="609600"/>
            <a:ext cx="5867401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999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3" cy="365760"/>
          </a:xfrm>
        </p:spPr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3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7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15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5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2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4" y="3009903"/>
            <a:ext cx="457200" cy="441325"/>
          </a:xfrm>
        </p:spPr>
        <p:txBody>
          <a:bodyPr/>
          <a:lstStyle/>
          <a:p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304803"/>
            <a:ext cx="6553200" cy="582136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CFF-D857-4C1D-9EA4-AEE41627B91B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1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8274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160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25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007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126C-0984-46CF-BC06-F39037C1876F}" type="datetimeFigureOut">
              <a:rPr lang="id-ID" smtClean="0"/>
              <a:t>27/12/2022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6F76-DDDE-4D01-BDBC-A20E01A6F2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01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6" y="6404984"/>
            <a:ext cx="3044953" cy="36576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914296"/>
            <a:fld id="{3A6E3CFF-D857-4C1D-9EA4-AEE41627B91B}" type="datetimeFigureOut">
              <a:rPr lang="en-GB" smtClean="0"/>
              <a:pPr defTabSz="914296"/>
              <a:t>27/12/2022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6" y="6410848"/>
            <a:ext cx="3581401" cy="36576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914296"/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1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9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2" y="1040176"/>
            <a:ext cx="457200" cy="441325"/>
          </a:xfrm>
          <a:prstGeom prst="rect">
            <a:avLst/>
          </a:prstGeom>
        </p:spPr>
        <p:txBody>
          <a:bodyPr vert="horz" lIns="45715" tIns="45715" rIns="45715" bIns="45715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4296"/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 defTabSz="914296"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534400" cy="758952"/>
          </a:xfrm>
          <a:prstGeom prst="rect">
            <a:avLst/>
          </a:prstGeom>
        </p:spPr>
        <p:txBody>
          <a:bodyPr vert="horz" lIns="91430" tIns="45715" rIns="91430" bIns="45715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1" y="1524000"/>
            <a:ext cx="8534400" cy="4599432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54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289" indent="-27428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7" indent="-27428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866" indent="-228574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56" indent="-228574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444" indent="-228574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33" indent="-18285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22" indent="-18285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2881" indent="-182859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169" indent="-182859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6" y="6404984"/>
            <a:ext cx="3044953" cy="36576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914296"/>
            <a:fld id="{3A6E3CFF-D857-4C1D-9EA4-AEE41627B91B}" type="datetimeFigureOut">
              <a:rPr lang="en-GB" smtClean="0"/>
              <a:pPr defTabSz="914296"/>
              <a:t>27/12/2022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6" y="6410848"/>
            <a:ext cx="3581401" cy="36576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914296"/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1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9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2" y="1040176"/>
            <a:ext cx="457200" cy="441325"/>
          </a:xfrm>
          <a:prstGeom prst="rect">
            <a:avLst/>
          </a:prstGeom>
        </p:spPr>
        <p:txBody>
          <a:bodyPr vert="horz" lIns="45715" tIns="45715" rIns="45715" bIns="45715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4296"/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 defTabSz="914296"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534400" cy="758952"/>
          </a:xfrm>
          <a:prstGeom prst="rect">
            <a:avLst/>
          </a:prstGeom>
        </p:spPr>
        <p:txBody>
          <a:bodyPr vert="horz" lIns="91430" tIns="45715" rIns="91430" bIns="45715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1" y="1524000"/>
            <a:ext cx="8534400" cy="4599432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41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289" indent="-27428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7" indent="-27428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866" indent="-228574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56" indent="-228574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444" indent="-228574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33" indent="-18285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22" indent="-18285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2881" indent="-182859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169" indent="-182859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6" y="6404984"/>
            <a:ext cx="3044953" cy="36576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914296"/>
            <a:fld id="{3A6E3CFF-D857-4C1D-9EA4-AEE41627B91B}" type="datetimeFigureOut">
              <a:rPr lang="en-GB" smtClean="0"/>
              <a:pPr defTabSz="914296"/>
              <a:t>27/12/2022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6" y="6410848"/>
            <a:ext cx="3581401" cy="36576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914296"/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1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9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2" y="1040176"/>
            <a:ext cx="457200" cy="441325"/>
          </a:xfrm>
          <a:prstGeom prst="rect">
            <a:avLst/>
          </a:prstGeom>
        </p:spPr>
        <p:txBody>
          <a:bodyPr vert="horz" lIns="45715" tIns="45715" rIns="45715" bIns="45715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4296"/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 defTabSz="914296"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534400" cy="758952"/>
          </a:xfrm>
          <a:prstGeom prst="rect">
            <a:avLst/>
          </a:prstGeom>
        </p:spPr>
        <p:txBody>
          <a:bodyPr vert="horz" lIns="91430" tIns="45715" rIns="91430" bIns="45715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1" y="1524000"/>
            <a:ext cx="8534400" cy="4599432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03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289" indent="-27428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7" indent="-27428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866" indent="-228574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56" indent="-228574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444" indent="-228574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33" indent="-18285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22" indent="-18285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2881" indent="-182859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169" indent="-182859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6" y="6404984"/>
            <a:ext cx="3044953" cy="36576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914296"/>
            <a:fld id="{3A6E3CFF-D857-4C1D-9EA4-AEE41627B91B}" type="datetimeFigureOut">
              <a:rPr lang="en-GB" smtClean="0"/>
              <a:pPr defTabSz="914296"/>
              <a:t>27/12/2022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6" y="6410848"/>
            <a:ext cx="3581401" cy="36576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914296"/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1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9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2" y="1040176"/>
            <a:ext cx="457200" cy="441325"/>
          </a:xfrm>
          <a:prstGeom prst="rect">
            <a:avLst/>
          </a:prstGeom>
        </p:spPr>
        <p:txBody>
          <a:bodyPr vert="horz" lIns="45715" tIns="45715" rIns="45715" bIns="45715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4296"/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 defTabSz="914296"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534400" cy="758952"/>
          </a:xfrm>
          <a:prstGeom prst="rect">
            <a:avLst/>
          </a:prstGeom>
        </p:spPr>
        <p:txBody>
          <a:bodyPr vert="horz" lIns="91430" tIns="45715" rIns="91430" bIns="45715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1" y="1524000"/>
            <a:ext cx="8534400" cy="4599432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86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289" indent="-27428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7" indent="-27428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866" indent="-228574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56" indent="-228574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444" indent="-228574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33" indent="-18285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22" indent="-18285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2881" indent="-182859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169" indent="-182859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1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4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1" y="6404984"/>
            <a:ext cx="3044953" cy="36576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914296"/>
            <a:fld id="{3A6E3CFF-D857-4C1D-9EA4-AEE41627B91B}" type="datetimeFigureOut">
              <a:rPr lang="en-GB" smtClean="0"/>
              <a:pPr defTabSz="914296"/>
              <a:t>27/12/2022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1" y="6410848"/>
            <a:ext cx="3581401" cy="36576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914296"/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1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anchor="ctr" compatLnSpc="1"/>
          <a:lstStyle/>
          <a:p>
            <a:pPr defTabSz="914296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9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2" y="1040176"/>
            <a:ext cx="457200" cy="441325"/>
          </a:xfrm>
          <a:prstGeom prst="rect">
            <a:avLst/>
          </a:prstGeom>
        </p:spPr>
        <p:txBody>
          <a:bodyPr vert="horz" lIns="45715" tIns="45715" rIns="45715" bIns="45715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4296"/>
            <a:fld id="{B76AFA37-8F1D-4FA9-BBB8-28CEA4FABA9B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 defTabSz="914296"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534400" cy="758952"/>
          </a:xfrm>
          <a:prstGeom prst="rect">
            <a:avLst/>
          </a:prstGeom>
        </p:spPr>
        <p:txBody>
          <a:bodyPr vert="horz" lIns="91430" tIns="45715" rIns="91430" bIns="45715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1" y="1524000"/>
            <a:ext cx="8534400" cy="4599432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63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289" indent="-27428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7" indent="-27428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866" indent="-228574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56" indent="-228574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444" indent="-228574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33" indent="-18285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22" indent="-18285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2881" indent="-182859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169" indent="-182859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Peta%20konsep%20Clinical%20reasoning%20Tropis%202021.docx" TargetMode="Externa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/>
              <a:t>Clinical </a:t>
            </a:r>
            <a:r>
              <a:rPr lang="en-US" b="1" dirty="0"/>
              <a:t>R</a:t>
            </a:r>
            <a:r>
              <a:rPr lang="id-ID" b="1" dirty="0"/>
              <a:t>easoning </a:t>
            </a:r>
            <a:br>
              <a:rPr lang="en-US" b="1" dirty="0"/>
            </a:br>
            <a:r>
              <a:rPr lang="en-US" b="1" dirty="0"/>
              <a:t>B</a:t>
            </a:r>
            <a:r>
              <a:rPr lang="id-ID" b="1" dirty="0"/>
              <a:t>lok </a:t>
            </a:r>
            <a:r>
              <a:rPr lang="en-US" b="1" dirty="0"/>
              <a:t>K</a:t>
            </a:r>
            <a:r>
              <a:rPr lang="id-ID" b="1" dirty="0"/>
              <a:t>edokteran </a:t>
            </a:r>
            <a:r>
              <a:rPr lang="en-US" b="1" dirty="0"/>
              <a:t>T</a:t>
            </a:r>
            <a:r>
              <a:rPr lang="id-ID" b="1" dirty="0"/>
              <a:t>ropis 20</a:t>
            </a:r>
            <a:r>
              <a:rPr lang="en-US" b="1" dirty="0"/>
              <a:t>21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Tim Blok </a:t>
            </a:r>
            <a:r>
              <a:rPr lang="en-US" b="1" dirty="0" err="1"/>
              <a:t>Kedokteran</a:t>
            </a:r>
            <a:r>
              <a:rPr lang="en-US" b="1" dirty="0"/>
              <a:t> </a:t>
            </a:r>
            <a:r>
              <a:rPr lang="en-US" b="1" dirty="0" err="1"/>
              <a:t>Tropis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94506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Objektif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: </a:t>
            </a:r>
            <a:r>
              <a:rPr lang="en-US" sz="2400" dirty="0" err="1"/>
              <a:t>tampak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</a:t>
            </a:r>
            <a:r>
              <a:rPr lang="en-US" sz="2400" dirty="0" err="1"/>
              <a:t>sedang</a:t>
            </a:r>
            <a:endParaRPr lang="en-US" sz="2400" dirty="0"/>
          </a:p>
          <a:p>
            <a:r>
              <a:rPr lang="en-US" sz="2400" dirty="0" err="1"/>
              <a:t>Kesadaran</a:t>
            </a:r>
            <a:r>
              <a:rPr lang="en-US" sz="2400" dirty="0"/>
              <a:t> : compos mentis</a:t>
            </a:r>
            <a:endParaRPr lang="en-US" sz="2400" dirty="0">
              <a:solidFill>
                <a:srgbClr val="000000"/>
              </a:solidFill>
            </a:endParaRPr>
          </a:p>
          <a:p>
            <a:pPr fontAlgn="base"/>
            <a:r>
              <a:rPr lang="en-US" sz="2400" dirty="0" err="1"/>
              <a:t>Suhu</a:t>
            </a:r>
            <a:r>
              <a:rPr lang="en-US" sz="2400" dirty="0"/>
              <a:t> : 38,5</a:t>
            </a:r>
            <a:r>
              <a:rPr lang="en-US" sz="2400" dirty="0">
                <a:cs typeface="Times New Roman"/>
              </a:rPr>
              <a:t>̊C</a:t>
            </a:r>
            <a:endParaRPr lang="en-US" sz="2400" dirty="0"/>
          </a:p>
          <a:p>
            <a:pPr fontAlgn="base"/>
            <a:r>
              <a:rPr lang="en-US" sz="2400" dirty="0" err="1">
                <a:solidFill>
                  <a:srgbClr val="000000"/>
                </a:solidFill>
              </a:rPr>
              <a:t>Nadi</a:t>
            </a:r>
            <a:r>
              <a:rPr lang="en-US" sz="2400" dirty="0">
                <a:solidFill>
                  <a:srgbClr val="000000"/>
                </a:solidFill>
              </a:rPr>
              <a:t> : 78 x/</a:t>
            </a:r>
            <a:r>
              <a:rPr lang="en-US" sz="2400" dirty="0" err="1">
                <a:solidFill>
                  <a:srgbClr val="000000"/>
                </a:solidFill>
              </a:rPr>
              <a:t>menit</a:t>
            </a:r>
            <a:r>
              <a:rPr lang="id-ID" sz="2400" dirty="0">
                <a:solidFill>
                  <a:srgbClr val="000000"/>
                </a:solidFill>
              </a:rPr>
              <a:t>, reguler kuat angkat , teratur</a:t>
            </a:r>
            <a:endParaRPr lang="en-US" sz="2400" dirty="0">
              <a:solidFill>
                <a:srgbClr val="000000"/>
              </a:solidFill>
            </a:endParaRPr>
          </a:p>
          <a:p>
            <a:pPr fontAlgn="base"/>
            <a:r>
              <a:rPr lang="id-ID" sz="2400" dirty="0">
                <a:solidFill>
                  <a:srgbClr val="000000"/>
                </a:solidFill>
              </a:rPr>
              <a:t>Frekuensi Pernapasan : 2</a:t>
            </a:r>
            <a:r>
              <a:rPr lang="en-US" sz="2400" dirty="0">
                <a:solidFill>
                  <a:srgbClr val="000000"/>
                </a:solidFill>
              </a:rPr>
              <a:t>0</a:t>
            </a:r>
            <a:r>
              <a:rPr lang="id-ID" sz="2400" dirty="0">
                <a:solidFill>
                  <a:srgbClr val="000000"/>
                </a:solidFill>
              </a:rPr>
              <a:t> x/menit </a:t>
            </a:r>
          </a:p>
          <a:p>
            <a:pPr fontAlgn="base"/>
            <a:r>
              <a:rPr lang="id-ID" sz="2400" dirty="0">
                <a:solidFill>
                  <a:srgbClr val="000000"/>
                </a:solidFill>
              </a:rPr>
              <a:t>Mulut : lidah kotor  (+)</a:t>
            </a:r>
          </a:p>
          <a:p>
            <a:pPr fontAlgn="base"/>
            <a:r>
              <a:rPr lang="id-ID" sz="2400" dirty="0">
                <a:solidFill>
                  <a:srgbClr val="000000"/>
                </a:solidFill>
              </a:rPr>
              <a:t>Bunyi jantung I / II : murni, tidak ada mur mur</a:t>
            </a:r>
          </a:p>
          <a:p>
            <a:pPr fontAlgn="base"/>
            <a:r>
              <a:rPr lang="id-ID" sz="2400" dirty="0">
                <a:solidFill>
                  <a:srgbClr val="000000"/>
                </a:solidFill>
              </a:rPr>
              <a:t>Pulmo : tidak ada retraksi dinding dada, vesikuler , tidak ada wheezing</a:t>
            </a:r>
          </a:p>
          <a:p>
            <a:r>
              <a:rPr lang="id-ID" dirty="0">
                <a:solidFill>
                  <a:srgbClr val="000000"/>
                </a:solidFill>
              </a:rPr>
              <a:t>Nyeri tekan epigastrium ( + 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Rumple </a:t>
            </a:r>
            <a:r>
              <a:rPr lang="en-US" dirty="0" err="1">
                <a:solidFill>
                  <a:srgbClr val="000000"/>
                </a:solidFill>
              </a:rPr>
              <a:t>leed</a:t>
            </a:r>
            <a:r>
              <a:rPr lang="en-US" dirty="0">
                <a:solidFill>
                  <a:srgbClr val="000000"/>
                </a:solidFill>
              </a:rPr>
              <a:t> , </a:t>
            </a:r>
            <a:r>
              <a:rPr lang="en-US" dirty="0" err="1">
                <a:solidFill>
                  <a:srgbClr val="000000"/>
                </a:solidFill>
              </a:rPr>
              <a:t>ptechiae</a:t>
            </a:r>
            <a:r>
              <a:rPr lang="en-US" dirty="0">
                <a:solidFill>
                  <a:srgbClr val="000000"/>
                </a:solidFill>
              </a:rPr>
              <a:t> (-)</a:t>
            </a:r>
          </a:p>
          <a:p>
            <a:r>
              <a:rPr lang="en-US" dirty="0" err="1">
                <a:solidFill>
                  <a:srgbClr val="000000"/>
                </a:solidFill>
              </a:rPr>
              <a:t>Hepar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batas</a:t>
            </a:r>
            <a:r>
              <a:rPr lang="en-US" dirty="0">
                <a:solidFill>
                  <a:srgbClr val="000000"/>
                </a:solidFill>
              </a:rPr>
              <a:t> normal </a:t>
            </a:r>
            <a:endParaRPr lang="id-I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1400"/>
              <a:t>Masalah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3923957" y="1309067"/>
            <a:ext cx="1247775" cy="3937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ea typeface="Calibri"/>
              </a:rPr>
              <a:t>Laki</a:t>
            </a:r>
            <a:r>
              <a:rPr lang="id-ID" sz="1400" dirty="0">
                <a:solidFill>
                  <a:srgbClr val="000000"/>
                </a:solidFill>
                <a:effectLst/>
                <a:ea typeface="Calibri"/>
              </a:rPr>
              <a:t>- laki</a:t>
            </a:r>
            <a:r>
              <a:rPr lang="en-US" sz="1400">
                <a:solidFill>
                  <a:srgbClr val="000000"/>
                </a:solidFill>
                <a:effectLst/>
                <a:ea typeface="Calibri"/>
              </a:rPr>
              <a:t>,  23 thn</a:t>
            </a:r>
            <a:endParaRPr lang="en-GB" sz="1400" dirty="0">
              <a:solidFill>
                <a:srgbClr val="000000"/>
              </a:solidFill>
              <a:effectLst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3981" y="1985119"/>
            <a:ext cx="847725" cy="50250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sz="1400" dirty="0">
                <a:solidFill>
                  <a:srgbClr val="000000"/>
                </a:solidFill>
                <a:effectLst/>
                <a:ea typeface="Calibri"/>
              </a:rPr>
              <a:t>Lidah kotor</a:t>
            </a:r>
            <a:endParaRPr lang="en-GB" sz="1400" dirty="0">
              <a:solidFill>
                <a:srgbClr val="000000"/>
              </a:solidFill>
              <a:effectLst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844" y="1865212"/>
            <a:ext cx="981075" cy="381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effectLst/>
                <a:ea typeface="Calibri"/>
              </a:rPr>
              <a:t>Demam, </a:t>
            </a:r>
            <a:r>
              <a:rPr lang="id-ID" sz="1400">
                <a:solidFill>
                  <a:srgbClr val="000000"/>
                </a:solidFill>
                <a:effectLst/>
                <a:ea typeface="Calibri"/>
              </a:rPr>
              <a:t>Suhu 38˚</a:t>
            </a:r>
            <a:r>
              <a:rPr lang="id-ID" sz="1400" dirty="0">
                <a:solidFill>
                  <a:srgbClr val="000000"/>
                </a:solidFill>
                <a:effectLst/>
                <a:ea typeface="Calibri"/>
              </a:rPr>
              <a:t>C</a:t>
            </a:r>
            <a:endParaRPr lang="en-GB" sz="1400" dirty="0">
              <a:solidFill>
                <a:srgbClr val="000000"/>
              </a:solidFill>
              <a:effectLst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992" y="1888262"/>
            <a:ext cx="810810" cy="5106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sz="1400" dirty="0">
                <a:solidFill>
                  <a:srgbClr val="000000"/>
                </a:solidFill>
                <a:ea typeface="Calibri"/>
              </a:rPr>
              <a:t>Mual, muntah</a:t>
            </a:r>
            <a:endParaRPr lang="en-GB" sz="1400" dirty="0">
              <a:solidFill>
                <a:srgbClr val="000000"/>
              </a:solidFill>
              <a:effectLst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23" y="1840655"/>
            <a:ext cx="981075" cy="9271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effectLst/>
                <a:ea typeface="Calibri"/>
              </a:rPr>
              <a:t>Tidak bisa </a:t>
            </a:r>
            <a:r>
              <a:rPr lang="id-ID" sz="1400">
                <a:solidFill>
                  <a:srgbClr val="000000"/>
                </a:solidFill>
                <a:effectLst/>
                <a:ea typeface="Calibri"/>
              </a:rPr>
              <a:t>BAB </a:t>
            </a:r>
            <a:r>
              <a:rPr lang="en-US" sz="1400">
                <a:solidFill>
                  <a:srgbClr val="000000"/>
                </a:solidFill>
                <a:effectLst/>
                <a:ea typeface="Calibri"/>
              </a:rPr>
              <a:t>sejak 3 </a:t>
            </a:r>
            <a:r>
              <a:rPr lang="id-ID" sz="1400">
                <a:solidFill>
                  <a:srgbClr val="000000"/>
                </a:solidFill>
                <a:effectLst/>
                <a:ea typeface="Calibri"/>
              </a:rPr>
              <a:t>hari</a:t>
            </a:r>
            <a:r>
              <a:rPr lang="en-US" sz="1400">
                <a:solidFill>
                  <a:srgbClr val="000000"/>
                </a:solidFill>
                <a:effectLst/>
                <a:ea typeface="Calibri"/>
              </a:rPr>
              <a:t> yll</a:t>
            </a:r>
            <a:endParaRPr lang="en-GB" sz="1400" dirty="0">
              <a:solidFill>
                <a:srgbClr val="000000"/>
              </a:solidFill>
              <a:effectLst/>
              <a:ea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8005" y="1846340"/>
            <a:ext cx="895724" cy="7909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sz="1400">
                <a:solidFill>
                  <a:srgbClr val="000000"/>
                </a:solidFill>
                <a:ea typeface="Calibri"/>
              </a:rPr>
              <a:t>Nyeri </a:t>
            </a:r>
            <a:r>
              <a:rPr lang="en-US" sz="1400">
                <a:solidFill>
                  <a:srgbClr val="000000"/>
                </a:solidFill>
                <a:ea typeface="Calibri"/>
              </a:rPr>
              <a:t>ulu hati </a:t>
            </a:r>
            <a:r>
              <a:rPr lang="id-ID" sz="1400">
                <a:solidFill>
                  <a:srgbClr val="000000"/>
                </a:solidFill>
                <a:ea typeface="Calibri"/>
              </a:rPr>
              <a:t> </a:t>
            </a:r>
            <a:r>
              <a:rPr lang="id-ID" sz="1400" dirty="0">
                <a:solidFill>
                  <a:srgbClr val="000000"/>
                </a:solidFill>
                <a:ea typeface="Calibri"/>
              </a:rPr>
              <a:t>( + )</a:t>
            </a:r>
            <a:endParaRPr lang="en-GB" sz="1400" dirty="0">
              <a:solidFill>
                <a:srgbClr val="000000"/>
              </a:solidFill>
              <a:ea typeface="Calibri"/>
            </a:endParaRPr>
          </a:p>
        </p:txBody>
      </p:sp>
      <p:cxnSp>
        <p:nvCxnSpPr>
          <p:cNvPr id="19" name="Straight Connector 18"/>
          <p:cNvCxnSpPr>
            <a:stCxn id="4" idx="2"/>
            <a:endCxn id="4" idx="2"/>
          </p:cNvCxnSpPr>
          <p:nvPr/>
        </p:nvCxnSpPr>
        <p:spPr>
          <a:xfrm>
            <a:off x="4547816" y="1702764"/>
            <a:ext cx="0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4" idx="2"/>
          </p:cNvCxnSpPr>
          <p:nvPr/>
        </p:nvCxnSpPr>
        <p:spPr>
          <a:xfrm>
            <a:off x="4547816" y="1702767"/>
            <a:ext cx="0" cy="126036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4" idx="1"/>
          </p:cNvCxnSpPr>
          <p:nvPr/>
        </p:nvCxnSpPr>
        <p:spPr>
          <a:xfrm flipH="1" flipV="1">
            <a:off x="675382" y="1505933"/>
            <a:ext cx="3248546" cy="1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endCxn id="6" idx="0"/>
          </p:cNvCxnSpPr>
          <p:nvPr/>
        </p:nvCxnSpPr>
        <p:spPr>
          <a:xfrm>
            <a:off x="4547843" y="1649532"/>
            <a:ext cx="1" cy="335587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34693" y="1510737"/>
            <a:ext cx="1" cy="335587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00360" y="1529625"/>
            <a:ext cx="1" cy="335587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83893" y="1511153"/>
            <a:ext cx="1" cy="335587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185294" y="1484784"/>
            <a:ext cx="1470806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7" name="Rectangle 36"/>
          <p:cNvSpPr/>
          <p:nvPr/>
        </p:nvSpPr>
        <p:spPr>
          <a:xfrm>
            <a:off x="6243282" y="1802890"/>
            <a:ext cx="993014" cy="83441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400">
                <a:solidFill>
                  <a:srgbClr val="000000"/>
                </a:solidFill>
                <a:effectLst/>
                <a:ea typeface="Calibri"/>
              </a:rPr>
              <a:t>Anak kost</a:t>
            </a:r>
            <a:endParaRPr lang="en-GB" sz="1400" dirty="0">
              <a:solidFill>
                <a:srgbClr val="000000"/>
              </a:solidFill>
              <a:effectLst/>
              <a:ea typeface="Calibri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642509" y="1467289"/>
            <a:ext cx="1" cy="335587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42510" y="1484784"/>
            <a:ext cx="1409833" cy="25953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052343" y="1510737"/>
            <a:ext cx="0" cy="1126564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9" name="Rectangle 58"/>
          <p:cNvSpPr/>
          <p:nvPr/>
        </p:nvSpPr>
        <p:spPr>
          <a:xfrm>
            <a:off x="7723388" y="2637301"/>
            <a:ext cx="819492" cy="50366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ea typeface="Calibri"/>
              </a:rPr>
              <a:t>jajan</a:t>
            </a:r>
            <a:endParaRPr lang="en-GB" sz="1400" dirty="0">
              <a:solidFill>
                <a:srgbClr val="000000"/>
              </a:solidFill>
              <a:effectLst/>
              <a:ea typeface="Calibri"/>
            </a:endParaRPr>
          </a:p>
        </p:txBody>
      </p:sp>
      <p:cxnSp>
        <p:nvCxnSpPr>
          <p:cNvPr id="54" name="Straight Connector 53"/>
          <p:cNvCxnSpPr>
            <a:stCxn id="37" idx="3"/>
            <a:endCxn id="37" idx="3"/>
          </p:cNvCxnSpPr>
          <p:nvPr/>
        </p:nvCxnSpPr>
        <p:spPr>
          <a:xfrm>
            <a:off x="7236296" y="2220096"/>
            <a:ext cx="0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5" name="Straight Connector 34"/>
          <p:cNvCxnSpPr>
            <a:endCxn id="7" idx="0"/>
          </p:cNvCxnSpPr>
          <p:nvPr/>
        </p:nvCxnSpPr>
        <p:spPr>
          <a:xfrm flipH="1">
            <a:off x="675382" y="1511153"/>
            <a:ext cx="1" cy="354059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2" name="Rectangle 11"/>
          <p:cNvSpPr/>
          <p:nvPr/>
        </p:nvSpPr>
        <p:spPr>
          <a:xfrm>
            <a:off x="4287630" y="2934423"/>
            <a:ext cx="1368152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Nafsu makan menurun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80723" y="2070466"/>
            <a:ext cx="1047234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lemas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02751" y="1484106"/>
            <a:ext cx="0" cy="571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56615" y="1702767"/>
            <a:ext cx="0" cy="123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62819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Demam </a:t>
            </a:r>
            <a:r>
              <a:rPr lang="id-ID"/>
              <a:t>e.c </a:t>
            </a:r>
            <a:r>
              <a:rPr lang="en-US"/>
              <a:t>suspek </a:t>
            </a:r>
            <a:r>
              <a:rPr lang="id-ID"/>
              <a:t>demam </a:t>
            </a:r>
            <a:r>
              <a:rPr lang="id-ID" dirty="0"/>
              <a:t>tifoid </a:t>
            </a:r>
            <a:r>
              <a:rPr lang="id-ID"/>
              <a:t>dd D</a:t>
            </a:r>
            <a:r>
              <a:rPr lang="en-US"/>
              <a:t>emam dengue</a:t>
            </a:r>
            <a:r>
              <a:rPr lang="id-ID"/>
              <a:t> dd </a:t>
            </a:r>
            <a:r>
              <a:rPr lang="en-US"/>
              <a:t> DBD </a:t>
            </a:r>
          </a:p>
          <a:p>
            <a:r>
              <a:rPr lang="en-US"/>
              <a:t>Tinggal di kost </a:t>
            </a:r>
          </a:p>
          <a:p>
            <a:r>
              <a:rPr lang="en-US"/>
              <a:t>Riwayat sering jajan makanan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457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Planning of Diagnostic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336" y="1796820"/>
            <a:ext cx="4113815" cy="19202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6"/>
            <a:r>
              <a:rPr lang="en-GB" sz="2800" b="1" dirty="0" err="1">
                <a:solidFill>
                  <a:prstClr val="black"/>
                </a:solidFill>
              </a:rPr>
              <a:t>Darah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b="1" dirty="0" err="1">
                <a:solidFill>
                  <a:prstClr val="black"/>
                </a:solidFill>
              </a:rPr>
              <a:t>rutin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345" y="4029068"/>
            <a:ext cx="4113807" cy="19202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6"/>
            <a:r>
              <a:rPr lang="id-ID" sz="3200" b="1" dirty="0">
                <a:solidFill>
                  <a:prstClr val="black"/>
                </a:solidFill>
              </a:rPr>
              <a:t>Pemeriksaan serologi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5713" y="4005064"/>
            <a:ext cx="3740747" cy="19202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6"/>
            <a:r>
              <a:rPr lang="id-ID" sz="3200" b="1" dirty="0">
                <a:solidFill>
                  <a:prstClr val="black"/>
                </a:solidFill>
              </a:rPr>
              <a:t> </a:t>
            </a:r>
            <a:r>
              <a:rPr lang="id-ID" sz="3200" b="1">
                <a:solidFill>
                  <a:prstClr val="black"/>
                </a:solidFill>
              </a:rPr>
              <a:t>Kultur </a:t>
            </a:r>
            <a:r>
              <a:rPr lang="en-US" sz="3200" b="1">
                <a:solidFill>
                  <a:prstClr val="black"/>
                </a:solidFill>
              </a:rPr>
              <a:t>darah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5713" y="1796820"/>
            <a:ext cx="3668735" cy="19202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6"/>
            <a:r>
              <a:rPr lang="en-GB" sz="3200" b="1" dirty="0">
                <a:solidFill>
                  <a:prstClr val="black"/>
                </a:solidFill>
              </a:rPr>
              <a:t>Kimia </a:t>
            </a:r>
            <a:r>
              <a:rPr lang="en-GB" sz="3200" b="1" dirty="0" err="1">
                <a:solidFill>
                  <a:prstClr val="black"/>
                </a:solidFill>
              </a:rPr>
              <a:t>darah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Planning of Therapy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0706790"/>
              </p:ext>
            </p:extLst>
          </p:nvPr>
        </p:nvGraphicFramePr>
        <p:xfrm>
          <a:off x="179514" y="1395941"/>
          <a:ext cx="87849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1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Planning of Diagnostic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356833"/>
            <a:ext cx="2664296" cy="2332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6"/>
            <a:r>
              <a:rPr lang="en-GB" sz="2000" b="1" dirty="0" err="1">
                <a:solidFill>
                  <a:prstClr val="black"/>
                </a:solidFill>
              </a:rPr>
              <a:t>Darah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rutin</a:t>
            </a:r>
            <a:r>
              <a:rPr lang="en-GB" sz="2000" b="1" dirty="0">
                <a:solidFill>
                  <a:prstClr val="black"/>
                </a:solidFill>
              </a:rPr>
              <a:t>:</a:t>
            </a:r>
            <a:endParaRPr lang="id-ID" sz="2000" b="1" dirty="0">
              <a:solidFill>
                <a:prstClr val="black"/>
              </a:solidFill>
            </a:endParaRPr>
          </a:p>
          <a:p>
            <a:pPr defTabSz="914296"/>
            <a:r>
              <a:rPr lang="en-GB" sz="2000" b="1" dirty="0" err="1">
                <a:solidFill>
                  <a:prstClr val="black"/>
                </a:solidFill>
              </a:rPr>
              <a:t>Hb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>
                <a:solidFill>
                  <a:prstClr val="black"/>
                </a:solidFill>
              </a:rPr>
              <a:t>: 14,2 </a:t>
            </a:r>
            <a:r>
              <a:rPr lang="en-GB" sz="2000" b="1" dirty="0">
                <a:solidFill>
                  <a:prstClr val="black"/>
                </a:solidFill>
              </a:rPr>
              <a:t>g/dl</a:t>
            </a:r>
          </a:p>
          <a:p>
            <a:pPr defTabSz="914296"/>
            <a:r>
              <a:rPr lang="en-GB" sz="2000" b="1" dirty="0" err="1">
                <a:solidFill>
                  <a:prstClr val="black"/>
                </a:solidFill>
              </a:rPr>
              <a:t>Ht</a:t>
            </a:r>
            <a:r>
              <a:rPr lang="en-GB" sz="2000" b="1" dirty="0">
                <a:solidFill>
                  <a:prstClr val="black"/>
                </a:solidFill>
              </a:rPr>
              <a:t> : 33%</a:t>
            </a:r>
          </a:p>
          <a:p>
            <a:pPr defTabSz="914296"/>
            <a:r>
              <a:rPr lang="en-GB" sz="2000" b="1" dirty="0" err="1">
                <a:solidFill>
                  <a:prstClr val="black"/>
                </a:solidFill>
              </a:rPr>
              <a:t>Leukosit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>
                <a:solidFill>
                  <a:prstClr val="black"/>
                </a:solidFill>
              </a:rPr>
              <a:t>: 3000/ul</a:t>
            </a:r>
            <a:endParaRPr lang="en-GB" sz="2000" b="1" dirty="0">
              <a:solidFill>
                <a:prstClr val="black"/>
              </a:solidFill>
            </a:endParaRPr>
          </a:p>
          <a:p>
            <a:pPr defTabSz="914296"/>
            <a:r>
              <a:rPr lang="en-GB" sz="2000" b="1" dirty="0" err="1">
                <a:solidFill>
                  <a:prstClr val="black"/>
                </a:solidFill>
              </a:rPr>
              <a:t>Trombosit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>
                <a:solidFill>
                  <a:prstClr val="black"/>
                </a:solidFill>
              </a:rPr>
              <a:t>: 150.000/mm3</a:t>
            </a:r>
          </a:p>
          <a:p>
            <a:pPr algn="ctr" defTabSz="914296"/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9325" y="1571967"/>
            <a:ext cx="2635696" cy="19202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6"/>
            <a:r>
              <a:rPr lang="id-ID" sz="1600" b="1" dirty="0">
                <a:solidFill>
                  <a:prstClr val="black"/>
                </a:solidFill>
              </a:rPr>
              <a:t> pemeriksaan serologi </a:t>
            </a:r>
            <a:r>
              <a:rPr lang="en-GB" sz="1600" b="1" dirty="0">
                <a:solidFill>
                  <a:prstClr val="black"/>
                </a:solidFill>
              </a:rPr>
              <a:t>:</a:t>
            </a:r>
            <a:r>
              <a:rPr lang="id-ID" sz="1600" b="1" dirty="0">
                <a:solidFill>
                  <a:prstClr val="black"/>
                </a:solidFill>
              </a:rPr>
              <a:t> Tubex + 6 </a:t>
            </a:r>
            <a:endParaRPr lang="en-GB" sz="1600" b="1" dirty="0">
              <a:solidFill>
                <a:prstClr val="black"/>
              </a:solidFill>
            </a:endParaRPr>
          </a:p>
          <a:p>
            <a:pPr defTabSz="914296"/>
            <a:endParaRPr lang="en-GB" sz="1600" b="1" dirty="0">
              <a:solidFill>
                <a:prstClr val="black"/>
              </a:solidFill>
            </a:endParaRPr>
          </a:p>
          <a:p>
            <a:pPr algn="ctr" defTabSz="914296"/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1562839"/>
            <a:ext cx="2484221" cy="19202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6"/>
            <a:r>
              <a:rPr lang="en-GB" sz="1600">
                <a:solidFill>
                  <a:prstClr val="black"/>
                </a:solidFill>
              </a:rPr>
              <a:t>Kimia darah : </a:t>
            </a:r>
          </a:p>
          <a:p>
            <a:pPr algn="ctr" defTabSz="914296"/>
            <a:r>
              <a:rPr lang="en-GB" sz="1600">
                <a:solidFill>
                  <a:prstClr val="black"/>
                </a:solidFill>
              </a:rPr>
              <a:t>SGOT : 52µ/l</a:t>
            </a:r>
          </a:p>
          <a:p>
            <a:pPr algn="ctr" defTabSz="914296"/>
            <a:r>
              <a:rPr lang="en-GB" sz="1600">
                <a:solidFill>
                  <a:prstClr val="black"/>
                </a:solidFill>
              </a:rPr>
              <a:t>SGPT : 30 µ/l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3117" y="3861048"/>
            <a:ext cx="2592288" cy="147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6"/>
            <a:r>
              <a:rPr lang="id-ID" sz="1600" b="1" dirty="0">
                <a:solidFill>
                  <a:prstClr val="black"/>
                </a:solidFill>
              </a:rPr>
              <a:t>Kultur 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darah</a:t>
            </a:r>
            <a:r>
              <a:rPr lang="id-ID" sz="1600" b="1" dirty="0">
                <a:solidFill>
                  <a:prstClr val="black"/>
                </a:solidFill>
              </a:rPr>
              <a:t> </a:t>
            </a:r>
            <a:r>
              <a:rPr lang="en-GB" sz="1600" b="1" dirty="0">
                <a:solidFill>
                  <a:prstClr val="black"/>
                </a:solidFill>
              </a:rPr>
              <a:t>:</a:t>
            </a:r>
            <a:r>
              <a:rPr lang="id-ID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bakteri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i="1" dirty="0">
                <a:solidFill>
                  <a:prstClr val="black"/>
                </a:solidFill>
              </a:rPr>
              <a:t>Salmonella </a:t>
            </a:r>
            <a:r>
              <a:rPr lang="en-US" sz="1600" b="1" i="1" dirty="0" err="1">
                <a:solidFill>
                  <a:prstClr val="black"/>
                </a:solidFill>
              </a:rPr>
              <a:t>Typhi</a:t>
            </a:r>
            <a:endParaRPr lang="en-GB" sz="1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Definitive 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/>
              <a:t>Demam tifoid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3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Planning of Therapy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8360538"/>
              </p:ext>
            </p:extLst>
          </p:nvPr>
        </p:nvGraphicFramePr>
        <p:xfrm>
          <a:off x="179514" y="1395941"/>
          <a:ext cx="87849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1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Planning of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Monitor </a:t>
            </a:r>
            <a:r>
              <a:rPr lang="id-ID" dirty="0"/>
              <a:t>demam</a:t>
            </a:r>
            <a:endParaRPr lang="en-GB" dirty="0"/>
          </a:p>
          <a:p>
            <a:r>
              <a:rPr lang="en-GB" dirty="0"/>
              <a:t>Monitor </a:t>
            </a:r>
            <a:r>
              <a:rPr lang="id-ID" dirty="0"/>
              <a:t>keluhan</a:t>
            </a:r>
            <a:endParaRPr lang="en-GB" dirty="0"/>
          </a:p>
          <a:p>
            <a:r>
              <a:rPr lang="en-GB" dirty="0"/>
              <a:t>Monitor </a:t>
            </a:r>
            <a:r>
              <a:rPr lang="id-ID" dirty="0"/>
              <a:t>gejala klinis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9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Course of the Disease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3136" y="1567627"/>
            <a:ext cx="2520281" cy="26101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Seringkali beli makanan di luar rumah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67446" y="1772816"/>
            <a:ext cx="1584176" cy="1026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Makanan terkontaminasi </a:t>
            </a:r>
            <a:r>
              <a:rPr lang="id-ID" b="1" dirty="0">
                <a:solidFill>
                  <a:schemeClr val="tx1"/>
                </a:solidFill>
              </a:rPr>
              <a:t>bakteri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49478" y="2113727"/>
            <a:ext cx="360040" cy="7899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062230" y="3479852"/>
            <a:ext cx="1675383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>
                <a:solidFill>
                  <a:schemeClr val="tx1"/>
                </a:solidFill>
              </a:rPr>
              <a:t>Demam</a:t>
            </a:r>
            <a:r>
              <a:rPr lang="en-US">
                <a:solidFill>
                  <a:schemeClr val="tx1"/>
                </a:solidFill>
              </a:rPr>
              <a:t> typhoid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51001" y="4914374"/>
            <a:ext cx="1584176" cy="5916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Peritonitis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3620093" y="2816506"/>
            <a:ext cx="480053" cy="5924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3573802" y="4943611"/>
            <a:ext cx="480053" cy="5924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6990180">
            <a:off x="2638609" y="4132092"/>
            <a:ext cx="590255" cy="5924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9816293">
            <a:off x="5814207" y="4577845"/>
            <a:ext cx="480053" cy="592463"/>
          </a:xfrm>
          <a:prstGeom prst="rightArrow">
            <a:avLst>
              <a:gd name="adj1" fmla="val 50000"/>
              <a:gd name="adj2" fmla="val 467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6490987" y="4510691"/>
            <a:ext cx="1584176" cy="5208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sepsis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01360" y="5627098"/>
            <a:ext cx="1584176" cy="7542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Kematian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763688" y="4877614"/>
            <a:ext cx="1675383" cy="7116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Perforasi</a:t>
            </a:r>
            <a:r>
              <a:rPr lang="en-US" dirty="0">
                <a:solidFill>
                  <a:schemeClr val="tx1"/>
                </a:solidFill>
              </a:rPr>
              <a:t> ileum</a:t>
            </a:r>
            <a:r>
              <a:rPr lang="id-ID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2734" y="3455954"/>
            <a:ext cx="16921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bakteremia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4860023" y="3479852"/>
            <a:ext cx="480053" cy="592463"/>
          </a:xfrm>
          <a:prstGeom prst="rightArrow">
            <a:avLst>
              <a:gd name="adj1" fmla="val 50000"/>
              <a:gd name="adj2" fmla="val 467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 rot="3770004">
            <a:off x="7077553" y="3982573"/>
            <a:ext cx="480053" cy="592463"/>
          </a:xfrm>
          <a:prstGeom prst="rightArrow">
            <a:avLst>
              <a:gd name="adj1" fmla="val 50000"/>
              <a:gd name="adj2" fmla="val 467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 rot="5400000">
            <a:off x="7253421" y="5033073"/>
            <a:ext cx="480053" cy="592463"/>
          </a:xfrm>
          <a:prstGeom prst="rightArrow">
            <a:avLst>
              <a:gd name="adj1" fmla="val 50000"/>
              <a:gd name="adj2" fmla="val 467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3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13" grpId="0" animBg="1"/>
      <p:bldP spid="15" grpId="0" animBg="1"/>
      <p:bldP spid="18" grpId="0" animBg="1"/>
      <p:bldP spid="24" grpId="0" animBg="1"/>
      <p:bldP spid="26" grpId="0" animBg="1"/>
      <p:bldP spid="31" grpId="0" animBg="1"/>
      <p:bldP spid="32" grpId="0" animBg="1"/>
      <p:bldP spid="33" grpId="0" animBg="1"/>
      <p:bldP spid="40" grpId="0" animBg="1"/>
      <p:bldP spid="25" grpId="0" animBg="1"/>
      <p:bldP spid="28" grpId="0" animBg="1"/>
      <p:bldP spid="30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4400" dirty="0"/>
              <a:t>Seorang laki-laki usia </a:t>
            </a:r>
            <a:r>
              <a:rPr lang="en-US" sz="4400" dirty="0"/>
              <a:t>23</a:t>
            </a:r>
            <a:r>
              <a:rPr lang="id-ID" sz="4400" dirty="0"/>
              <a:t> tahun </a:t>
            </a:r>
            <a:r>
              <a:rPr lang="en-US" sz="4400" dirty="0" err="1"/>
              <a:t>datang</a:t>
            </a:r>
            <a:r>
              <a:rPr lang="en-US" sz="4400" dirty="0"/>
              <a:t> </a:t>
            </a:r>
            <a:r>
              <a:rPr lang="id-ID" sz="4400" dirty="0"/>
              <a:t>ke </a:t>
            </a:r>
            <a:r>
              <a:rPr lang="en-US" sz="4400" dirty="0" err="1"/>
              <a:t>poliklinik</a:t>
            </a:r>
            <a:r>
              <a:rPr lang="en-US" sz="4400" dirty="0"/>
              <a:t> </a:t>
            </a:r>
            <a:r>
              <a:rPr lang="en-US" sz="4400" dirty="0" err="1"/>
              <a:t>umum</a:t>
            </a:r>
            <a:r>
              <a:rPr lang="id-ID" sz="4400" dirty="0"/>
              <a:t> dengan keluhan demam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64040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Assassment (Peta konsep)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>
                <a:hlinkClick r:id="rId2" action="ppaction://hlinkfile"/>
              </a:rPr>
              <a:t>Peta konsep Clinical reasoning Tropis 2021.docx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82335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terimakasih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7979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32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87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38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Tubex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b="1" dirty="0"/>
              <a:t>Interpretasi Hasil:</a:t>
            </a:r>
            <a:endParaRPr lang="id-ID" dirty="0"/>
          </a:p>
          <a:p>
            <a:r>
              <a:rPr lang="id-ID" dirty="0"/>
              <a:t>≤ 2       : Negatif (tidak menunjukkan indikasi demam tifoid)</a:t>
            </a:r>
          </a:p>
          <a:p>
            <a:r>
              <a:rPr lang="id-ID" dirty="0"/>
              <a:t>3          : Border line skor (tidak meyakinkan, analisis perlu diulang)</a:t>
            </a:r>
          </a:p>
          <a:p>
            <a:r>
              <a:rPr lang="id-ID" dirty="0"/>
              <a:t>4          : Positif lemah (indikasi demam tifoid)</a:t>
            </a:r>
          </a:p>
          <a:p>
            <a:r>
              <a:rPr lang="id-ID" dirty="0"/>
              <a:t>6-10     : Positif kuat (indikasi kuat demam tifoid)</a:t>
            </a:r>
          </a:p>
          <a:p>
            <a:pPr marL="0" indent="0">
              <a:buNone/>
            </a:pPr>
            <a:r>
              <a:rPr lang="id-ID" dirty="0"/>
              <a:t>NB : </a:t>
            </a:r>
          </a:p>
          <a:p>
            <a:pPr marL="0" indent="0">
              <a:buNone/>
            </a:pPr>
            <a:r>
              <a:rPr lang="id-ID" dirty="0"/>
              <a:t>Penilaian atas Ig M selama 5-10 menit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8419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9660"/>
            <a:ext cx="8964488" cy="540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56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1" y="1052736"/>
            <a:ext cx="6539629" cy="55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15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sz="4000" dirty="0"/>
          </a:p>
          <a:p>
            <a:r>
              <a:rPr lang="id-ID" sz="4000" dirty="0"/>
              <a:t>Nama       </a:t>
            </a:r>
            <a:r>
              <a:rPr lang="en-US" sz="4000" dirty="0"/>
              <a:t>		</a:t>
            </a:r>
            <a:r>
              <a:rPr lang="id-ID" sz="4000" dirty="0"/>
              <a:t>: </a:t>
            </a:r>
            <a:r>
              <a:rPr lang="en-US" sz="4000" dirty="0"/>
              <a:t>Tn.</a:t>
            </a:r>
            <a:r>
              <a:rPr lang="id-ID" sz="4000" dirty="0"/>
              <a:t> X</a:t>
            </a:r>
          </a:p>
          <a:p>
            <a:r>
              <a:rPr lang="id-ID" sz="4000" dirty="0"/>
              <a:t>Usia          </a:t>
            </a:r>
            <a:r>
              <a:rPr lang="en-US" sz="4000" dirty="0"/>
              <a:t>		</a:t>
            </a:r>
            <a:r>
              <a:rPr lang="id-ID" sz="4000" dirty="0"/>
              <a:t>: </a:t>
            </a:r>
            <a:r>
              <a:rPr lang="en-US" sz="4000" dirty="0"/>
              <a:t>23</a:t>
            </a:r>
            <a:r>
              <a:rPr lang="id-ID" sz="4000" dirty="0"/>
              <a:t> tahun</a:t>
            </a:r>
          </a:p>
          <a:p>
            <a:r>
              <a:rPr lang="id-ID" sz="4000" dirty="0"/>
              <a:t>Pekerjaan </a:t>
            </a:r>
            <a:r>
              <a:rPr lang="en-US" sz="4000" dirty="0"/>
              <a:t>		</a:t>
            </a:r>
            <a:r>
              <a:rPr lang="id-ID" sz="4000" dirty="0"/>
              <a:t>: </a:t>
            </a:r>
            <a:r>
              <a:rPr lang="en-US" sz="4000" dirty="0" err="1"/>
              <a:t>buruh</a:t>
            </a:r>
            <a:r>
              <a:rPr lang="en-US" sz="4000" dirty="0"/>
              <a:t> </a:t>
            </a:r>
            <a:r>
              <a:rPr lang="en-US" sz="4000" dirty="0" err="1"/>
              <a:t>pabrik</a:t>
            </a:r>
            <a:endParaRPr lang="id-ID" sz="4000" dirty="0"/>
          </a:p>
          <a:p>
            <a:r>
              <a:rPr lang="id-ID" sz="4000" dirty="0"/>
              <a:t>Alamat 	   </a:t>
            </a:r>
            <a:r>
              <a:rPr lang="en-US" sz="4000" dirty="0"/>
              <a:t>	</a:t>
            </a:r>
            <a:r>
              <a:rPr lang="id-ID" sz="4000" dirty="0"/>
              <a:t>: Pondok pinang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721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/>
              <a:t>Demam sejak 5 hari </a:t>
            </a:r>
            <a:r>
              <a:rPr lang="id-ID" dirty="0"/>
              <a:t>yang lalu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3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tambahan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/>
              <a:t>Keringat dingin, mual, muntah</a:t>
            </a:r>
            <a:r>
              <a:rPr lang="id-ID" dirty="0"/>
              <a:t>, </a:t>
            </a:r>
            <a:r>
              <a:rPr lang="en-US" dirty="0" err="1"/>
              <a:t>lemas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BAB  </a:t>
            </a:r>
            <a:r>
              <a:rPr lang="en-US" dirty="0" err="1"/>
              <a:t>sejak</a:t>
            </a:r>
            <a:r>
              <a:rPr lang="en-US" dirty="0"/>
              <a:t> 3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yll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ulu </a:t>
            </a:r>
            <a:r>
              <a:rPr lang="en-US" dirty="0" err="1"/>
              <a:t>hati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8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23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Riwayat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sekarang</a:t>
            </a:r>
            <a:r>
              <a:rPr lang="en-US" b="1" dirty="0"/>
              <a:t> </a:t>
            </a:r>
            <a:r>
              <a:rPr lang="en-US" sz="3600" b="1" dirty="0"/>
              <a:t>(</a:t>
            </a:r>
            <a:r>
              <a:rPr lang="en-US" sz="3600" b="1" dirty="0" err="1"/>
              <a:t>subjektif</a:t>
            </a:r>
            <a:r>
              <a:rPr lang="en-US" sz="3600" b="1" dirty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id-ID" dirty="0">
                <a:solidFill>
                  <a:schemeClr val="tx1"/>
                </a:solidFill>
              </a:rPr>
              <a:t>Sejak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id-ID" dirty="0">
                <a:solidFill>
                  <a:schemeClr val="tx1"/>
                </a:solidFill>
              </a:rPr>
              <a:t> hari yang lalu </a:t>
            </a:r>
            <a:r>
              <a:rPr lang="en-US" dirty="0" err="1">
                <a:solidFill>
                  <a:schemeClr val="tx1"/>
                </a:solidFill>
              </a:rPr>
              <a:t>demam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timbul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perlahan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</a:rPr>
              <a:t>demam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sore </a:t>
            </a:r>
            <a:r>
              <a:rPr lang="en-US" dirty="0" err="1">
                <a:solidFill>
                  <a:schemeClr val="tx1"/>
                </a:solidFill>
              </a:rPr>
              <a:t>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menurun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hari</a:t>
            </a:r>
            <a:endParaRPr lang="id-ID" dirty="0">
              <a:solidFill>
                <a:schemeClr val="tx1"/>
              </a:solidFill>
            </a:endParaRPr>
          </a:p>
          <a:p>
            <a:pPr lvl="1"/>
            <a:r>
              <a:rPr lang="id-ID" dirty="0">
                <a:solidFill>
                  <a:schemeClr val="tx1"/>
                </a:solidFill>
              </a:rPr>
              <a:t>Diberi obat penurun panas, turun demamnya kemudian naik lagi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mual</a:t>
            </a:r>
            <a:r>
              <a:rPr lang="en-US" dirty="0">
                <a:solidFill>
                  <a:schemeClr val="tx1"/>
                </a:solidFill>
              </a:rPr>
              <a:t> (+),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muntah</a:t>
            </a:r>
            <a:r>
              <a:rPr lang="en-US" dirty="0">
                <a:solidFill>
                  <a:schemeClr val="tx1"/>
                </a:solidFill>
              </a:rPr>
              <a:t> (+) , </a:t>
            </a:r>
            <a:r>
              <a:rPr lang="en-US" dirty="0" err="1">
                <a:solidFill>
                  <a:schemeClr val="tx1"/>
                </a:solidFill>
              </a:rPr>
              <a:t>nyeri</a:t>
            </a:r>
            <a:r>
              <a:rPr lang="en-US" dirty="0">
                <a:solidFill>
                  <a:schemeClr val="tx1"/>
                </a:solidFill>
              </a:rPr>
              <a:t> ulu </a:t>
            </a:r>
            <a:r>
              <a:rPr lang="en-US" dirty="0" err="1">
                <a:solidFill>
                  <a:schemeClr val="tx1"/>
                </a:solidFill>
              </a:rPr>
              <a:t>hati</a:t>
            </a:r>
            <a:r>
              <a:rPr lang="en-US" dirty="0">
                <a:solidFill>
                  <a:schemeClr val="tx1"/>
                </a:solidFill>
              </a:rPr>
              <a:t> (+)</a:t>
            </a:r>
            <a:endParaRPr lang="id-ID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Nafsu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menurun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Keringat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dingin</a:t>
            </a:r>
            <a:endParaRPr lang="id-ID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Lemas</a:t>
            </a:r>
            <a:endParaRPr lang="id-ID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BAB </a:t>
            </a:r>
            <a:r>
              <a:rPr lang="en-US" dirty="0" err="1">
                <a:solidFill>
                  <a:schemeClr val="tx1"/>
                </a:solidFill>
              </a:rPr>
              <a:t>sejak</a:t>
            </a:r>
            <a:r>
              <a:rPr lang="en-US" dirty="0">
                <a:solidFill>
                  <a:schemeClr val="tx1"/>
                </a:solidFill>
              </a:rPr>
              <a:t> 3 </a:t>
            </a:r>
            <a:r>
              <a:rPr lang="en-US" dirty="0" err="1">
                <a:solidFill>
                  <a:schemeClr val="tx1"/>
                </a:solidFill>
              </a:rPr>
              <a:t>hari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yll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id-ID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BAK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keluhan</a:t>
            </a:r>
            <a:endParaRPr lang="id-ID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0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4" y="332656"/>
            <a:ext cx="8534400" cy="758952"/>
          </a:xfrm>
        </p:spPr>
        <p:txBody>
          <a:bodyPr>
            <a:normAutofit/>
          </a:bodyPr>
          <a:lstStyle/>
          <a:p>
            <a:r>
              <a:rPr lang="en-US" b="1" dirty="0" err="1"/>
              <a:t>Riwayat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dahulu</a:t>
            </a:r>
            <a:r>
              <a:rPr lang="en-US" b="1" dirty="0"/>
              <a:t> </a:t>
            </a:r>
            <a:r>
              <a:rPr lang="en-US" sz="3600" b="1" dirty="0"/>
              <a:t>(</a:t>
            </a:r>
            <a:r>
              <a:rPr lang="en-US" sz="3600" b="1" dirty="0" err="1"/>
              <a:t>subjektif</a:t>
            </a:r>
            <a:r>
              <a:rPr lang="en-US" sz="3600" b="1" dirty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ff3"/>
              </a:rPr>
              <a:t>Riwayat</a:t>
            </a:r>
            <a:r>
              <a:rPr lang="en-US" dirty="0">
                <a:solidFill>
                  <a:srgbClr val="000000"/>
                </a:solidFill>
                <a:latin typeface="ff3"/>
              </a:rPr>
              <a:t> DBD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disangkal</a:t>
            </a:r>
            <a:endParaRPr lang="en-US" dirty="0">
              <a:solidFill>
                <a:srgbClr val="000000"/>
              </a:solidFill>
              <a:latin typeface="ff2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ff3"/>
              </a:rPr>
              <a:t>Riwayat</a:t>
            </a:r>
            <a:r>
              <a:rPr lang="en-US" dirty="0">
                <a:solidFill>
                  <a:srgbClr val="000000"/>
                </a:solidFill>
                <a:latin typeface="ff3"/>
              </a:rPr>
              <a:t> TB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Paru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disangkal</a:t>
            </a:r>
            <a:endParaRPr lang="en-US" dirty="0">
              <a:solidFill>
                <a:srgbClr val="000000"/>
              </a:solidFill>
              <a:latin typeface="ff3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ff3"/>
              </a:rPr>
              <a:t>Riwayat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asma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disangkal</a:t>
            </a:r>
            <a:endParaRPr lang="en-US" dirty="0">
              <a:solidFill>
                <a:srgbClr val="000000"/>
              </a:solidFill>
              <a:latin typeface="ff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2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Riwayat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keluarga</a:t>
            </a:r>
            <a:r>
              <a:rPr lang="en-US" b="1" dirty="0"/>
              <a:t> </a:t>
            </a:r>
            <a:r>
              <a:rPr lang="en-US" sz="3600" b="1" dirty="0">
                <a:solidFill>
                  <a:prstClr val="black"/>
                </a:solidFill>
              </a:rPr>
              <a:t> (</a:t>
            </a:r>
            <a:r>
              <a:rPr lang="en-US" sz="3600" b="1" dirty="0" err="1">
                <a:solidFill>
                  <a:prstClr val="black"/>
                </a:solidFill>
              </a:rPr>
              <a:t>subjektif</a:t>
            </a:r>
            <a:r>
              <a:rPr lang="en-US" sz="3600" b="1" dirty="0">
                <a:solidFill>
                  <a:prstClr val="black"/>
                </a:solidFill>
              </a:rPr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ff3"/>
              </a:rPr>
              <a:t>Di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keluarga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ada</a:t>
            </a:r>
            <a:r>
              <a:rPr lang="en-US" dirty="0">
                <a:solidFill>
                  <a:srgbClr val="000000"/>
                </a:solidFill>
                <a:latin typeface="ff3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sakit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seperti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ini</a:t>
            </a:r>
            <a:r>
              <a:rPr lang="en-US" dirty="0">
                <a:solidFill>
                  <a:srgbClr val="000000"/>
                </a:solidFill>
                <a:latin typeface="ff3"/>
              </a:rPr>
              <a:t>.</a:t>
            </a:r>
            <a:endParaRPr lang="en-US" dirty="0">
              <a:solidFill>
                <a:srgbClr val="000000"/>
              </a:solidFill>
              <a:latin typeface="ff2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ff3"/>
              </a:rPr>
              <a:t>Riwayat</a:t>
            </a:r>
            <a:r>
              <a:rPr lang="en-US" dirty="0">
                <a:solidFill>
                  <a:srgbClr val="000000"/>
                </a:solidFill>
                <a:latin typeface="ff3"/>
              </a:rPr>
              <a:t> TB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Paru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disangkal</a:t>
            </a:r>
            <a:endParaRPr lang="en-US" dirty="0">
              <a:solidFill>
                <a:srgbClr val="000000"/>
              </a:solidFill>
              <a:latin typeface="ff2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ff3"/>
              </a:rPr>
              <a:t>Riwayat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asma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disangkal</a:t>
            </a:r>
            <a:endParaRPr lang="en-US" dirty="0">
              <a:solidFill>
                <a:srgbClr val="000000"/>
              </a:solidFill>
              <a:latin typeface="ff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3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/>
                </a:solidFill>
              </a:rPr>
              <a:t>Riwayat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psikososial</a:t>
            </a:r>
            <a:r>
              <a:rPr lang="en-US" dirty="0">
                <a:solidFill>
                  <a:prstClr val="black"/>
                </a:solidFill>
              </a:rPr>
              <a:t> (</a:t>
            </a:r>
            <a:r>
              <a:rPr lang="en-US" dirty="0" err="1">
                <a:solidFill>
                  <a:prstClr val="black"/>
                </a:solidFill>
              </a:rPr>
              <a:t>subjektif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ff3"/>
              </a:rPr>
              <a:t>Riwayat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tempat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tinggal</a:t>
            </a:r>
            <a:r>
              <a:rPr lang="en-US" dirty="0">
                <a:solidFill>
                  <a:srgbClr val="000000"/>
                </a:solidFill>
                <a:latin typeface="ff3"/>
              </a:rPr>
              <a:t> :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kost</a:t>
            </a:r>
            <a:endParaRPr lang="en-US" dirty="0">
              <a:solidFill>
                <a:srgbClr val="000000"/>
              </a:solidFill>
              <a:latin typeface="ff3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ff3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selalu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membeli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makan</a:t>
            </a:r>
            <a:r>
              <a:rPr lang="en-US" dirty="0">
                <a:solidFill>
                  <a:srgbClr val="000000"/>
                </a:solidFill>
                <a:latin typeface="ff3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pedagang</a:t>
            </a:r>
            <a:r>
              <a:rPr lang="en-US" dirty="0">
                <a:solidFill>
                  <a:srgbClr val="000000"/>
                </a:solidFill>
                <a:latin typeface="ff3"/>
              </a:rPr>
              <a:t> kaki lima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sekitar</a:t>
            </a:r>
            <a:r>
              <a:rPr lang="en-US" dirty="0">
                <a:solidFill>
                  <a:srgbClr val="000000"/>
                </a:solidFill>
                <a:latin typeface="ff3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3"/>
              </a:rPr>
              <a:t>kost</a:t>
            </a:r>
            <a:endParaRPr lang="en-US" dirty="0">
              <a:solidFill>
                <a:srgbClr val="000000"/>
              </a:solidFill>
              <a:latin typeface="ff3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ff2"/>
              </a:rPr>
              <a:t>Di </a:t>
            </a:r>
            <a:r>
              <a:rPr lang="en-US" dirty="0" err="1">
                <a:solidFill>
                  <a:srgbClr val="000000"/>
                </a:solidFill>
                <a:latin typeface="ff2"/>
              </a:rPr>
              <a:t>tempat</a:t>
            </a:r>
            <a:r>
              <a:rPr lang="en-US" dirty="0">
                <a:solidFill>
                  <a:srgbClr val="000000"/>
                </a:solidFill>
                <a:latin typeface="f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2"/>
              </a:rPr>
              <a:t>kostnya</a:t>
            </a:r>
            <a:r>
              <a:rPr lang="en-US" dirty="0">
                <a:solidFill>
                  <a:srgbClr val="000000"/>
                </a:solidFill>
                <a:latin typeface="f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2"/>
              </a:rPr>
              <a:t>ada</a:t>
            </a:r>
            <a:r>
              <a:rPr lang="en-US" dirty="0">
                <a:solidFill>
                  <a:srgbClr val="000000"/>
                </a:solidFill>
                <a:latin typeface="f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2"/>
              </a:rPr>
              <a:t>temannya</a:t>
            </a:r>
            <a:r>
              <a:rPr lang="en-US" dirty="0">
                <a:solidFill>
                  <a:srgbClr val="000000"/>
                </a:solidFill>
                <a:latin typeface="ff2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ff2"/>
              </a:rPr>
              <a:t>terkena</a:t>
            </a:r>
            <a:r>
              <a:rPr lang="en-US" dirty="0">
                <a:solidFill>
                  <a:srgbClr val="000000"/>
                </a:solidFill>
                <a:latin typeface="ff2"/>
              </a:rPr>
              <a:t> DBD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ff2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f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2"/>
              </a:rPr>
              <a:t>bepergian</a:t>
            </a:r>
            <a:r>
              <a:rPr lang="en-US" dirty="0">
                <a:solidFill>
                  <a:srgbClr val="000000"/>
                </a:solidFill>
                <a:latin typeface="f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2"/>
              </a:rPr>
              <a:t>ke</a:t>
            </a:r>
            <a:r>
              <a:rPr lang="en-US" dirty="0">
                <a:solidFill>
                  <a:srgbClr val="000000"/>
                </a:solidFill>
                <a:latin typeface="f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2"/>
              </a:rPr>
              <a:t>luar</a:t>
            </a:r>
            <a:r>
              <a:rPr lang="en-US" dirty="0">
                <a:solidFill>
                  <a:srgbClr val="000000"/>
                </a:solidFill>
                <a:latin typeface="f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2"/>
              </a:rPr>
              <a:t>kota</a:t>
            </a:r>
            <a:r>
              <a:rPr lang="en-US" dirty="0">
                <a:solidFill>
                  <a:srgbClr val="000000"/>
                </a:solidFill>
                <a:latin typeface="ff2"/>
              </a:rPr>
              <a:t> 1 </a:t>
            </a:r>
            <a:r>
              <a:rPr lang="en-US" dirty="0" err="1">
                <a:solidFill>
                  <a:srgbClr val="000000"/>
                </a:solidFill>
                <a:latin typeface="ff2"/>
              </a:rPr>
              <a:t>minggu</a:t>
            </a:r>
            <a:r>
              <a:rPr lang="en-US" dirty="0">
                <a:solidFill>
                  <a:srgbClr val="000000"/>
                </a:solidFill>
                <a:latin typeface="ff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2"/>
              </a:rPr>
              <a:t>yll</a:t>
            </a:r>
            <a:r>
              <a:rPr lang="en-US" dirty="0">
                <a:solidFill>
                  <a:srgbClr val="000000"/>
                </a:solidFill>
                <a:latin typeface="ff2"/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277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602</Words>
  <Application>Microsoft Office PowerPoint</Application>
  <PresentationFormat>On-screen Show (4:3)</PresentationFormat>
  <Paragraphs>125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ff2</vt:lpstr>
      <vt:lpstr>ff3</vt:lpstr>
      <vt:lpstr>Georgia</vt:lpstr>
      <vt:lpstr>Wingdings</vt:lpstr>
      <vt:lpstr>Wingdings 2</vt:lpstr>
      <vt:lpstr>Office Theme</vt:lpstr>
      <vt:lpstr>Civic</vt:lpstr>
      <vt:lpstr>1_Civic</vt:lpstr>
      <vt:lpstr>2_Civic</vt:lpstr>
      <vt:lpstr>3_Civic</vt:lpstr>
      <vt:lpstr>4_Civic</vt:lpstr>
      <vt:lpstr>Clinical Reasoning  Blok Kedokteran Tropis 2021</vt:lpstr>
      <vt:lpstr>Kasus</vt:lpstr>
      <vt:lpstr>IDENTITAS</vt:lpstr>
      <vt:lpstr>Keluhan utama</vt:lpstr>
      <vt:lpstr>Keluhan tambahan</vt:lpstr>
      <vt:lpstr>Riwayat penyakit sekarang (subjektif)</vt:lpstr>
      <vt:lpstr>Riwayat penyakit dahulu (subjektif)</vt:lpstr>
      <vt:lpstr>Riwayat penyakit keluarga  (subjektif)</vt:lpstr>
      <vt:lpstr>Riwayat psikososial (subjektif)</vt:lpstr>
      <vt:lpstr>Objektif</vt:lpstr>
      <vt:lpstr>Masalah</vt:lpstr>
      <vt:lpstr>Assessment</vt:lpstr>
      <vt:lpstr>Planning of Diagnostic</vt:lpstr>
      <vt:lpstr>Planning of Therapy</vt:lpstr>
      <vt:lpstr>Planning of Diagnostic</vt:lpstr>
      <vt:lpstr>Definitive Diagnosis</vt:lpstr>
      <vt:lpstr>Planning of Therapy</vt:lpstr>
      <vt:lpstr>Planning of Monitoring</vt:lpstr>
      <vt:lpstr>Course of the Disease</vt:lpstr>
      <vt:lpstr>Assassment (Peta konsep)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Tubex test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reasoning blok kedokteran tropis 2019</dc:title>
  <dc:creator>ray12</dc:creator>
  <cp:lastModifiedBy>Faisal Faisal</cp:lastModifiedBy>
  <cp:revision>112</cp:revision>
  <dcterms:created xsi:type="dcterms:W3CDTF">2019-12-03T00:35:33Z</dcterms:created>
  <dcterms:modified xsi:type="dcterms:W3CDTF">2022-12-27T05:33:23Z</dcterms:modified>
</cp:coreProperties>
</file>