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1000" r:id="rId4"/>
    <p:sldId id="911" r:id="rId5"/>
    <p:sldId id="929" r:id="rId6"/>
    <p:sldId id="1025" r:id="rId7"/>
    <p:sldId id="1026" r:id="rId8"/>
    <p:sldId id="1028" r:id="rId9"/>
    <p:sldId id="1027" r:id="rId10"/>
    <p:sldId id="523" r:id="rId11"/>
    <p:sldId id="1029" r:id="rId12"/>
    <p:sldId id="522" r:id="rId13"/>
    <p:sldId id="1012" r:id="rId14"/>
    <p:sldId id="939" r:id="rId15"/>
    <p:sldId id="940" r:id="rId16"/>
    <p:sldId id="941" r:id="rId17"/>
    <p:sldId id="942" r:id="rId18"/>
    <p:sldId id="943" r:id="rId19"/>
    <p:sldId id="944" r:id="rId20"/>
    <p:sldId id="945" r:id="rId21"/>
    <p:sldId id="946" r:id="rId22"/>
    <p:sldId id="947" r:id="rId23"/>
    <p:sldId id="528" r:id="rId24"/>
    <p:sldId id="957" r:id="rId25"/>
    <p:sldId id="1030" r:id="rId26"/>
    <p:sldId id="1031" r:id="rId27"/>
    <p:sldId id="1032" r:id="rId28"/>
    <p:sldId id="529" r:id="rId29"/>
    <p:sldId id="1013" r:id="rId30"/>
    <p:sldId id="948" r:id="rId31"/>
    <p:sldId id="949" r:id="rId32"/>
    <p:sldId id="950" r:id="rId33"/>
    <p:sldId id="951" r:id="rId34"/>
    <p:sldId id="952" r:id="rId35"/>
    <p:sldId id="953" r:id="rId36"/>
    <p:sldId id="954" r:id="rId37"/>
    <p:sldId id="955" r:id="rId38"/>
    <p:sldId id="956" r:id="rId39"/>
    <p:sldId id="533" r:id="rId40"/>
    <p:sldId id="958" r:id="rId41"/>
    <p:sldId id="959" r:id="rId42"/>
    <p:sldId id="960" r:id="rId43"/>
    <p:sldId id="1033" r:id="rId44"/>
    <p:sldId id="534" r:id="rId45"/>
    <p:sldId id="357" r:id="rId46"/>
    <p:sldId id="961" r:id="rId47"/>
    <p:sldId id="962" r:id="rId48"/>
    <p:sldId id="963" r:id="rId49"/>
    <p:sldId id="964" r:id="rId50"/>
    <p:sldId id="965" r:id="rId51"/>
    <p:sldId id="966" r:id="rId52"/>
    <p:sldId id="967" r:id="rId53"/>
    <p:sldId id="968" r:id="rId54"/>
    <p:sldId id="969" r:id="rId55"/>
    <p:sldId id="91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Latar</a:t>
          </a:r>
          <a:r>
            <a:rPr lang="en-AU" dirty="0"/>
            <a:t> </a:t>
          </a:r>
          <a:r>
            <a:rPr lang="en-AU" dirty="0" err="1"/>
            <a:t>Belakang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1. </a:t>
          </a:r>
          <a:r>
            <a:rPr lang="en-AU" dirty="0" err="1"/>
            <a:t>Latar</a:t>
          </a:r>
          <a:r>
            <a:rPr lang="en-AU" dirty="0"/>
            <a:t> </a:t>
          </a:r>
          <a:r>
            <a:rPr lang="en-AU" dirty="0" err="1"/>
            <a:t>belakang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2. </a:t>
          </a:r>
          <a:r>
            <a:rPr lang="en-AU" dirty="0" err="1"/>
            <a:t>Tujuan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3. </a:t>
          </a:r>
          <a:r>
            <a:rPr lang="en-AU" dirty="0" err="1"/>
            <a:t>Rasional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03C15976-BEE5-4200-9318-8A4A0F7971CD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4. </a:t>
          </a:r>
          <a:r>
            <a:rPr lang="en-AU" dirty="0" err="1"/>
            <a:t>Mekanisme</a:t>
          </a:r>
          <a:r>
            <a:rPr lang="en-AU" dirty="0"/>
            <a:t> </a:t>
          </a:r>
          <a:r>
            <a:rPr lang="en-AU" dirty="0" err="1"/>
            <a:t>Penetapan</a:t>
          </a:r>
          <a:r>
            <a:rPr lang="en-AU" dirty="0"/>
            <a:t> </a:t>
          </a:r>
          <a:r>
            <a:rPr lang="en-AU" dirty="0" err="1"/>
            <a:t>Standar</a:t>
          </a:r>
          <a:endParaRPr lang="en-AU" dirty="0"/>
        </a:p>
      </dgm:t>
    </dgm:pt>
    <dgm:pt modelId="{BE2C406B-4762-4980-975B-8864B8B97807}" type="parTrans" cxnId="{863DCC83-C851-4D19-8231-445DEBDCAB56}">
      <dgm:prSet/>
      <dgm:spPr/>
      <dgm:t>
        <a:bodyPr/>
        <a:lstStyle/>
        <a:p>
          <a:endParaRPr lang="en-ID"/>
        </a:p>
      </dgm:t>
    </dgm:pt>
    <dgm:pt modelId="{0558EBAC-5552-400E-A5F6-BD9F37AB2D6F}" type="sibTrans" cxnId="{863DCC83-C851-4D19-8231-445DEBDCAB56}">
      <dgm:prSet/>
      <dgm:spPr/>
      <dgm:t>
        <a:bodyPr/>
        <a:lstStyle/>
        <a:p>
          <a:endParaRPr lang="en-ID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4"/>
      <dgm:spPr/>
    </dgm:pt>
    <dgm:pt modelId="{3A20865D-37B3-45CE-A115-1F4A8A354936}" type="pres">
      <dgm:prSet presAssocID="{E005990B-CE1C-4C30-8080-0DA3D09EF3FD}" presName="connTx" presStyleLbl="parChTrans1D2" presStyleIdx="0" presStyleCnt="4"/>
      <dgm:spPr/>
    </dgm:pt>
    <dgm:pt modelId="{F0A75856-8703-4765-9E58-CA13053F8B28}" type="pres">
      <dgm:prSet presAssocID="{AE3A825F-2CC3-4982-A8E1-93994B1ADA5E}" presName="node" presStyleLbl="node1" presStyleIdx="0" presStyleCnt="4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4"/>
      <dgm:spPr/>
    </dgm:pt>
    <dgm:pt modelId="{F2AD3463-0A9B-41EA-9D2F-BC72B509C8B8}" type="pres">
      <dgm:prSet presAssocID="{3B189942-24ED-4F57-ACCA-95DD06466011}" presName="connTx" presStyleLbl="parChTrans1D2" presStyleIdx="1" presStyleCnt="4"/>
      <dgm:spPr/>
    </dgm:pt>
    <dgm:pt modelId="{CFDF3878-43C5-4642-A3CF-8D91D20EC4A8}" type="pres">
      <dgm:prSet presAssocID="{809C0AF0-1E0F-44AB-9091-93B69CEEF589}" presName="node" presStyleLbl="node1" presStyleIdx="1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4"/>
      <dgm:spPr/>
    </dgm:pt>
    <dgm:pt modelId="{DFFC5006-3018-44DB-8C9B-5CDF4E91FCC0}" type="pres">
      <dgm:prSet presAssocID="{33921FC5-DDF7-4B33-A521-C20C20AEE8BF}" presName="connTx" presStyleLbl="parChTrans1D2" presStyleIdx="2" presStyleCnt="4"/>
      <dgm:spPr/>
    </dgm:pt>
    <dgm:pt modelId="{FD712BE1-8C4B-4419-80C8-48084FFB0A2C}" type="pres">
      <dgm:prSet presAssocID="{91030D62-A9BE-439A-BA66-53CAADDC0688}" presName="node" presStyleLbl="node1" presStyleIdx="2" presStyleCnt="4" custRadScaleRad="106806" custRadScaleInc="-20091">
        <dgm:presLayoutVars>
          <dgm:bulletEnabled val="1"/>
        </dgm:presLayoutVars>
      </dgm:prSet>
      <dgm:spPr/>
    </dgm:pt>
    <dgm:pt modelId="{1C4B0181-34E1-486D-A112-F70324E61EC3}" type="pres">
      <dgm:prSet presAssocID="{BE2C406B-4762-4980-975B-8864B8B97807}" presName="Name9" presStyleLbl="parChTrans1D2" presStyleIdx="3" presStyleCnt="4"/>
      <dgm:spPr/>
    </dgm:pt>
    <dgm:pt modelId="{AA112CAD-50F0-4A5A-822E-17EDF95C8A81}" type="pres">
      <dgm:prSet presAssocID="{BE2C406B-4762-4980-975B-8864B8B97807}" presName="connTx" presStyleLbl="parChTrans1D2" presStyleIdx="3" presStyleCnt="4"/>
      <dgm:spPr/>
    </dgm:pt>
    <dgm:pt modelId="{E9B0155F-EEE2-484B-AC7C-53CD0DF6B915}" type="pres">
      <dgm:prSet presAssocID="{03C15976-BEE5-4200-9318-8A4A0F7971CD}" presName="node" presStyleLbl="node1" presStyleIdx="3" presStyleCnt="4">
        <dgm:presLayoutVars>
          <dgm:bulletEnabled val="1"/>
        </dgm:presLayoutVars>
      </dgm:prSet>
      <dgm:spPr/>
    </dgm:pt>
  </dgm:ptLst>
  <dgm:cxnLst>
    <dgm:cxn modelId="{69C98F00-DC1B-4632-BDED-3B522CA926EF}" type="presOf" srcId="{BE2C406B-4762-4980-975B-8864B8B97807}" destId="{AA112CAD-50F0-4A5A-822E-17EDF95C8A81}" srcOrd="1" destOrd="0" presId="urn:microsoft.com/office/officeart/2005/8/layout/radial1"/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333DC059-477D-4EA3-9D59-38DA0C467679}" type="presOf" srcId="{BE2C406B-4762-4980-975B-8864B8B97807}" destId="{1C4B0181-34E1-486D-A112-F70324E61EC3}" srcOrd="0" destOrd="0" presId="urn:microsoft.com/office/officeart/2005/8/layout/radial1"/>
    <dgm:cxn modelId="{863DCC83-C851-4D19-8231-445DEBDCAB56}" srcId="{DC6CA833-71D1-4E11-AB19-C6EE472D30E7}" destId="{03C15976-BEE5-4200-9318-8A4A0F7971CD}" srcOrd="3" destOrd="0" parTransId="{BE2C406B-4762-4980-975B-8864B8B97807}" sibTransId="{0558EBAC-5552-400E-A5F6-BD9F37AB2D6F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F0D75DDF-B2EC-4371-AF0F-C15EC23812BD}" type="presOf" srcId="{03C15976-BEE5-4200-9318-8A4A0F7971CD}" destId="{E9B0155F-EEE2-484B-AC7C-53CD0DF6B915}" srcOrd="0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CEEBA5BE-914A-4BDE-8A87-EDD1C87D31F3}" type="presParOf" srcId="{283184A8-B242-4A8A-B52C-E216EC228942}" destId="{1C4B0181-34E1-486D-A112-F70324E61EC3}" srcOrd="7" destOrd="0" presId="urn:microsoft.com/office/officeart/2005/8/layout/radial1"/>
    <dgm:cxn modelId="{0C5C8744-8317-4290-B65A-8BAF7D4B61C6}" type="presParOf" srcId="{1C4B0181-34E1-486D-A112-F70324E61EC3}" destId="{AA112CAD-50F0-4A5A-822E-17EDF95C8A81}" srcOrd="0" destOrd="0" presId="urn:microsoft.com/office/officeart/2005/8/layout/radial1"/>
    <dgm:cxn modelId="{3FDE8471-5C90-4D67-9A8B-E1C0CA34C759}" type="presParOf" srcId="{283184A8-B242-4A8A-B52C-E216EC228942}" destId="{E9B0155F-EEE2-484B-AC7C-53CD0DF6B9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Standar</a:t>
          </a:r>
          <a:r>
            <a:rPr lang="en-AU" dirty="0"/>
            <a:t> PT &amp; Strategi </a:t>
          </a:r>
          <a:r>
            <a:rPr lang="en-AU" dirty="0" err="1"/>
            <a:t>Pencapaian</a:t>
          </a:r>
          <a:r>
            <a:rPr lang="en-AU" dirty="0"/>
            <a:t> </a:t>
          </a:r>
          <a:r>
            <a:rPr lang="en-AU" dirty="0" err="1"/>
            <a:t>Standar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Strategi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Pengalokasian</a:t>
          </a:r>
          <a:r>
            <a:rPr lang="en-AU" dirty="0"/>
            <a:t> </a:t>
          </a:r>
          <a:r>
            <a:rPr lang="en-AU" dirty="0" err="1"/>
            <a:t>Sumber</a:t>
          </a:r>
          <a:r>
            <a:rPr lang="en-AU" dirty="0"/>
            <a:t> </a:t>
          </a:r>
          <a:r>
            <a:rPr lang="en-AU" dirty="0" err="1"/>
            <a:t>Daya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Mekanisme</a:t>
          </a:r>
          <a:r>
            <a:rPr lang="en-AU" dirty="0"/>
            <a:t> </a:t>
          </a:r>
          <a:r>
            <a:rPr lang="en-AU" dirty="0" err="1"/>
            <a:t>Kontrol</a:t>
          </a:r>
          <a:r>
            <a:rPr lang="en-AU" dirty="0"/>
            <a:t> </a:t>
          </a:r>
          <a:r>
            <a:rPr lang="en-AU" dirty="0" err="1"/>
            <a:t>Pencapaiannya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721FF46A-F9E0-4D9E-B7AA-D80294F625A5}">
      <dgm:prSet phldrT="[Text]"/>
      <dgm:spPr/>
      <dgm:t>
        <a:bodyPr/>
        <a:lstStyle/>
        <a:p>
          <a:r>
            <a:rPr lang="en-AU" dirty="0" err="1"/>
            <a:t>Standar</a:t>
          </a:r>
          <a:r>
            <a:rPr lang="en-AU" dirty="0"/>
            <a:t> PT</a:t>
          </a:r>
        </a:p>
      </dgm:t>
    </dgm:pt>
    <dgm:pt modelId="{33DB2464-1494-4D16-A70D-574AE96886B7}" type="parTrans" cxnId="{19A19BD3-DB8F-4355-9ECE-5697C0DE1AA2}">
      <dgm:prSet/>
      <dgm:spPr/>
      <dgm:t>
        <a:bodyPr/>
        <a:lstStyle/>
        <a:p>
          <a:endParaRPr lang="en-ID"/>
        </a:p>
      </dgm:t>
    </dgm:pt>
    <dgm:pt modelId="{DC4DDAE8-C6F8-47DF-A477-5C8E1391CA09}" type="sibTrans" cxnId="{19A19BD3-DB8F-4355-9ECE-5697C0DE1AA2}">
      <dgm:prSet/>
      <dgm:spPr/>
      <dgm:t>
        <a:bodyPr/>
        <a:lstStyle/>
        <a:p>
          <a:endParaRPr lang="en-ID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1294" custLinFactNeighborY="543"/>
      <dgm:spPr/>
    </dgm:pt>
    <dgm:pt modelId="{B49067EB-7DE9-41C0-82F1-EF5B0AD73D6E}" type="pres">
      <dgm:prSet presAssocID="{33DB2464-1494-4D16-A70D-574AE96886B7}" presName="Name9" presStyleLbl="parChTrans1D2" presStyleIdx="0" presStyleCnt="4"/>
      <dgm:spPr/>
    </dgm:pt>
    <dgm:pt modelId="{04808132-44F1-4D0E-9D8C-1B6C9FD07F46}" type="pres">
      <dgm:prSet presAssocID="{33DB2464-1494-4D16-A70D-574AE96886B7}" presName="connTx" presStyleLbl="parChTrans1D2" presStyleIdx="0" presStyleCnt="4"/>
      <dgm:spPr/>
    </dgm:pt>
    <dgm:pt modelId="{6C445C6F-213E-4D17-A603-578ADFCBC1B9}" type="pres">
      <dgm:prSet presAssocID="{721FF46A-F9E0-4D9E-B7AA-D80294F625A5}" presName="node" presStyleLbl="node1" presStyleIdx="0" presStyleCnt="4">
        <dgm:presLayoutVars>
          <dgm:bulletEnabled val="1"/>
        </dgm:presLayoutVars>
      </dgm:prSet>
      <dgm:spPr/>
    </dgm:pt>
    <dgm:pt modelId="{1B9259D7-6D11-443D-8A78-FD4793C57639}" type="pres">
      <dgm:prSet presAssocID="{E005990B-CE1C-4C30-8080-0DA3D09EF3FD}" presName="Name9" presStyleLbl="parChTrans1D2" presStyleIdx="1" presStyleCnt="4"/>
      <dgm:spPr/>
    </dgm:pt>
    <dgm:pt modelId="{3A20865D-37B3-45CE-A115-1F4A8A354936}" type="pres">
      <dgm:prSet presAssocID="{E005990B-CE1C-4C30-8080-0DA3D09EF3FD}" presName="connTx" presStyleLbl="parChTrans1D2" presStyleIdx="1" presStyleCnt="4"/>
      <dgm:spPr/>
    </dgm:pt>
    <dgm:pt modelId="{F0A75856-8703-4765-9E58-CA13053F8B28}" type="pres">
      <dgm:prSet presAssocID="{AE3A825F-2CC3-4982-A8E1-93994B1ADA5E}" presName="node" presStyleLbl="node1" presStyleIdx="1" presStyleCnt="4" custRadScaleRad="108779" custRadScaleInc="911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2" presStyleCnt="4"/>
      <dgm:spPr/>
    </dgm:pt>
    <dgm:pt modelId="{F2AD3463-0A9B-41EA-9D2F-BC72B509C8B8}" type="pres">
      <dgm:prSet presAssocID="{3B189942-24ED-4F57-ACCA-95DD06466011}" presName="connTx" presStyleLbl="parChTrans1D2" presStyleIdx="2" presStyleCnt="4"/>
      <dgm:spPr/>
    </dgm:pt>
    <dgm:pt modelId="{CFDF3878-43C5-4642-A3CF-8D91D20EC4A8}" type="pres">
      <dgm:prSet presAssocID="{809C0AF0-1E0F-44AB-9091-93B69CEEF589}" presName="node" presStyleLbl="node1" presStyleIdx="2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3" presStyleCnt="4"/>
      <dgm:spPr/>
    </dgm:pt>
    <dgm:pt modelId="{DFFC5006-3018-44DB-8C9B-5CDF4E91FCC0}" type="pres">
      <dgm:prSet presAssocID="{33921FC5-DDF7-4B33-A521-C20C20AEE8BF}" presName="connTx" presStyleLbl="parChTrans1D2" presStyleIdx="3" presStyleCnt="4"/>
      <dgm:spPr/>
    </dgm:pt>
    <dgm:pt modelId="{FD712BE1-8C4B-4419-80C8-48084FFB0A2C}" type="pres">
      <dgm:prSet presAssocID="{91030D62-A9BE-439A-BA66-53CAADDC0688}" presName="node" presStyleLbl="node1" presStyleIdx="3" presStyleCnt="4" custRadScaleRad="104933" custRadScaleInc="2490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1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0257D553-EC0C-466E-9E4B-646C45125F3F}" type="presOf" srcId="{33DB2464-1494-4D16-A70D-574AE96886B7}" destId="{B49067EB-7DE9-41C0-82F1-EF5B0AD73D6E}" srcOrd="0" destOrd="0" presId="urn:microsoft.com/office/officeart/2005/8/layout/radial1"/>
    <dgm:cxn modelId="{D8970677-3057-4AF4-9889-DC3EA526D8A4}" srcId="{DC6CA833-71D1-4E11-AB19-C6EE472D30E7}" destId="{91030D62-A9BE-439A-BA66-53CAADDC0688}" srcOrd="3" destOrd="0" parTransId="{33921FC5-DDF7-4B33-A521-C20C20AEE8BF}" sibTransId="{81AC2355-842C-433D-9B40-B388AF1AA99A}"/>
    <dgm:cxn modelId="{E37E957A-8B35-48C0-B611-AB2D1E1406E3}" type="presOf" srcId="{33DB2464-1494-4D16-A70D-574AE96886B7}" destId="{04808132-44F1-4D0E-9D8C-1B6C9FD07F46}" srcOrd="1" destOrd="0" presId="urn:microsoft.com/office/officeart/2005/8/layout/radial1"/>
    <dgm:cxn modelId="{7E62E893-7D08-4EDB-9D63-794ED3465ACC}" srcId="{DC6CA833-71D1-4E11-AB19-C6EE472D30E7}" destId="{809C0AF0-1E0F-44AB-9091-93B69CEEF589}" srcOrd="2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FEDA71C7-9985-40CF-9707-525945274D99}" type="presOf" srcId="{721FF46A-F9E0-4D9E-B7AA-D80294F625A5}" destId="{6C445C6F-213E-4D17-A603-578ADFCBC1B9}" srcOrd="0" destOrd="0" presId="urn:microsoft.com/office/officeart/2005/8/layout/radial1"/>
    <dgm:cxn modelId="{19A19BD3-DB8F-4355-9ECE-5697C0DE1AA2}" srcId="{DC6CA833-71D1-4E11-AB19-C6EE472D30E7}" destId="{721FF46A-F9E0-4D9E-B7AA-D80294F625A5}" srcOrd="0" destOrd="0" parTransId="{33DB2464-1494-4D16-A70D-574AE96886B7}" sibTransId="{DC4DDAE8-C6F8-47DF-A477-5C8E1391CA09}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F55F727F-C14A-4AE5-80B9-31A6EAA7EEFF}" type="presParOf" srcId="{283184A8-B242-4A8A-B52C-E216EC228942}" destId="{B49067EB-7DE9-41C0-82F1-EF5B0AD73D6E}" srcOrd="1" destOrd="0" presId="urn:microsoft.com/office/officeart/2005/8/layout/radial1"/>
    <dgm:cxn modelId="{D76779CA-51A7-4B1B-85BA-579FFF009D0D}" type="presParOf" srcId="{B49067EB-7DE9-41C0-82F1-EF5B0AD73D6E}" destId="{04808132-44F1-4D0E-9D8C-1B6C9FD07F46}" srcOrd="0" destOrd="0" presId="urn:microsoft.com/office/officeart/2005/8/layout/radial1"/>
    <dgm:cxn modelId="{D689741F-D779-4D4B-B404-63797FE09908}" type="presParOf" srcId="{283184A8-B242-4A8A-B52C-E216EC228942}" destId="{6C445C6F-213E-4D17-A603-578ADFCBC1B9}" srcOrd="2" destOrd="0" presId="urn:microsoft.com/office/officeart/2005/8/layout/radial1"/>
    <dgm:cxn modelId="{D4499A94-CB77-4171-9083-74926001E275}" type="presParOf" srcId="{283184A8-B242-4A8A-B52C-E216EC228942}" destId="{1B9259D7-6D11-443D-8A78-FD4793C57639}" srcOrd="3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4" destOrd="0" presId="urn:microsoft.com/office/officeart/2005/8/layout/radial1"/>
    <dgm:cxn modelId="{DB203773-FC65-4907-8BCD-571817ADE5DA}" type="presParOf" srcId="{283184A8-B242-4A8A-B52C-E216EC228942}" destId="{4ECB4E44-B165-4DC5-9FD9-CF8594E8DBCD}" srcOrd="5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6" destOrd="0" presId="urn:microsoft.com/office/officeart/2005/8/layout/radial1"/>
    <dgm:cxn modelId="{77E8D8E7-BC2C-4661-800D-AA8C3614E077}" type="presParOf" srcId="{283184A8-B242-4A8A-B52C-E216EC228942}" destId="{DD346C5A-5956-4641-B2F4-8BA0353D0A02}" srcOrd="7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/>
            <a:t>IKU</a:t>
          </a:r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Komponen</a:t>
          </a:r>
          <a:r>
            <a:rPr lang="en-AU" dirty="0"/>
            <a:t> IKU</a:t>
          </a:r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Pengukuran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 </a:t>
          </a:r>
          <a:r>
            <a:rPr lang="en-AU" dirty="0" err="1"/>
            <a:t>Pengukuran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/>
            <a:t>IKT</a:t>
          </a:r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Komponen</a:t>
          </a:r>
          <a:r>
            <a:rPr lang="en-AU" dirty="0"/>
            <a:t> IKT</a:t>
          </a:r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Pengukuran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 </a:t>
          </a:r>
          <a:r>
            <a:rPr lang="en-AU" dirty="0" err="1"/>
            <a:t>Pengukuran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2432" custLinFactNeighborY="-1999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 custT="1"/>
      <dgm:spPr/>
      <dgm:t>
        <a:bodyPr/>
        <a:lstStyle/>
        <a:p>
          <a:r>
            <a:rPr lang="en-AU" sz="2800" dirty="0" err="1"/>
            <a:t>Evaluasi</a:t>
          </a:r>
          <a:r>
            <a:rPr lang="en-AU" sz="2800" dirty="0"/>
            <a:t> </a:t>
          </a:r>
          <a:r>
            <a:rPr lang="en-AU" sz="2800" dirty="0" err="1"/>
            <a:t>Capaian</a:t>
          </a:r>
          <a:r>
            <a:rPr lang="en-AU" sz="2800" dirty="0"/>
            <a:t> </a:t>
          </a:r>
          <a:r>
            <a:rPr lang="en-AU" sz="2800" dirty="0" err="1"/>
            <a:t>Kinerja</a:t>
          </a:r>
          <a:endParaRPr lang="en-AU" sz="2800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 custT="1"/>
      <dgm:spPr/>
      <dgm:t>
        <a:bodyPr/>
        <a:lstStyle/>
        <a:p>
          <a:r>
            <a:rPr lang="en-AU" sz="1400" dirty="0" err="1"/>
            <a:t>Analisis</a:t>
          </a:r>
          <a:r>
            <a:rPr lang="en-AU" sz="1400" dirty="0"/>
            <a:t> </a:t>
          </a:r>
          <a:r>
            <a:rPr lang="en-AU" sz="1400" dirty="0" err="1"/>
            <a:t>Keberhasilan</a:t>
          </a:r>
          <a:r>
            <a:rPr lang="en-AU" sz="1400" dirty="0"/>
            <a:t>/</a:t>
          </a:r>
        </a:p>
        <a:p>
          <a:r>
            <a:rPr lang="en-AU" sz="1400" dirty="0" err="1"/>
            <a:t>ketidakberhasilan</a:t>
          </a:r>
          <a:endParaRPr lang="en-AU" sz="1400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 custT="1"/>
      <dgm:spPr/>
      <dgm:t>
        <a:bodyPr/>
        <a:lstStyle/>
        <a:p>
          <a:r>
            <a:rPr lang="en-AU" sz="1600" dirty="0" err="1"/>
            <a:t>Akar</a:t>
          </a:r>
          <a:r>
            <a:rPr lang="en-AU" sz="1600" dirty="0"/>
            <a:t> </a:t>
          </a:r>
          <a:r>
            <a:rPr lang="en-AU" sz="1600" dirty="0" err="1"/>
            <a:t>masalah</a:t>
          </a:r>
          <a:endParaRPr lang="en-AU" sz="1600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Faktor</a:t>
          </a:r>
          <a:r>
            <a:rPr lang="en-AU" dirty="0"/>
            <a:t> </a:t>
          </a:r>
          <a:r>
            <a:rPr lang="en-AU" dirty="0" err="1"/>
            <a:t>pendukung</a:t>
          </a:r>
          <a:r>
            <a:rPr lang="en-AU" dirty="0"/>
            <a:t>/ </a:t>
          </a:r>
          <a:r>
            <a:rPr lang="en-AU" dirty="0" err="1"/>
            <a:t>penghambat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4C981813-CA82-4D44-A721-939401473CC7}">
      <dgm:prSet custT="1"/>
      <dgm:spPr/>
      <dgm:t>
        <a:bodyPr/>
        <a:lstStyle/>
        <a:p>
          <a:r>
            <a:rPr lang="en-AU" sz="1600" dirty="0" err="1"/>
            <a:t>Tindak</a:t>
          </a:r>
          <a:r>
            <a:rPr lang="en-AU" sz="1600" dirty="0"/>
            <a:t> </a:t>
          </a:r>
          <a:r>
            <a:rPr lang="en-AU" sz="1600" dirty="0" err="1"/>
            <a:t>lanjut</a:t>
          </a:r>
          <a:endParaRPr lang="en-AU" sz="1600" dirty="0"/>
        </a:p>
      </dgm:t>
    </dgm:pt>
    <dgm:pt modelId="{C369BDD4-A824-4618-8D65-6867D2783C46}" type="parTrans" cxnId="{85E97162-D90F-40B0-98F8-DE314877C531}">
      <dgm:prSet/>
      <dgm:spPr/>
      <dgm:t>
        <a:bodyPr/>
        <a:lstStyle/>
        <a:p>
          <a:endParaRPr lang="en-AU"/>
        </a:p>
      </dgm:t>
    </dgm:pt>
    <dgm:pt modelId="{461EFB71-D61C-4B87-B8A2-2DD2A611B095}" type="sibTrans" cxnId="{85E97162-D90F-40B0-98F8-DE314877C531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4"/>
      <dgm:spPr/>
    </dgm:pt>
    <dgm:pt modelId="{3A20865D-37B3-45CE-A115-1F4A8A354936}" type="pres">
      <dgm:prSet presAssocID="{E005990B-CE1C-4C30-8080-0DA3D09EF3FD}" presName="connTx" presStyleLbl="parChTrans1D2" presStyleIdx="0" presStyleCnt="4"/>
      <dgm:spPr/>
    </dgm:pt>
    <dgm:pt modelId="{F0A75856-8703-4765-9E58-CA13053F8B28}" type="pres">
      <dgm:prSet presAssocID="{AE3A825F-2CC3-4982-A8E1-93994B1ADA5E}" presName="node" presStyleLbl="node1" presStyleIdx="0" presStyleCnt="4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4"/>
      <dgm:spPr/>
    </dgm:pt>
    <dgm:pt modelId="{F2AD3463-0A9B-41EA-9D2F-BC72B509C8B8}" type="pres">
      <dgm:prSet presAssocID="{3B189942-24ED-4F57-ACCA-95DD06466011}" presName="connTx" presStyleLbl="parChTrans1D2" presStyleIdx="1" presStyleCnt="4"/>
      <dgm:spPr/>
    </dgm:pt>
    <dgm:pt modelId="{CFDF3878-43C5-4642-A3CF-8D91D20EC4A8}" type="pres">
      <dgm:prSet presAssocID="{809C0AF0-1E0F-44AB-9091-93B69CEEF589}" presName="node" presStyleLbl="node1" presStyleIdx="1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4"/>
      <dgm:spPr/>
    </dgm:pt>
    <dgm:pt modelId="{DFFC5006-3018-44DB-8C9B-5CDF4E91FCC0}" type="pres">
      <dgm:prSet presAssocID="{33921FC5-DDF7-4B33-A521-C20C20AEE8BF}" presName="connTx" presStyleLbl="parChTrans1D2" presStyleIdx="2" presStyleCnt="4"/>
      <dgm:spPr/>
    </dgm:pt>
    <dgm:pt modelId="{FD712BE1-8C4B-4419-80C8-48084FFB0A2C}" type="pres">
      <dgm:prSet presAssocID="{91030D62-A9BE-439A-BA66-53CAADDC0688}" presName="node" presStyleLbl="node1" presStyleIdx="2" presStyleCnt="4" custRadScaleRad="104861" custRadScaleInc="-8362">
        <dgm:presLayoutVars>
          <dgm:bulletEnabled val="1"/>
        </dgm:presLayoutVars>
      </dgm:prSet>
      <dgm:spPr/>
    </dgm:pt>
    <dgm:pt modelId="{31205B9E-EE26-4E0D-9EEF-A1DA66815DEE}" type="pres">
      <dgm:prSet presAssocID="{C369BDD4-A824-4618-8D65-6867D2783C46}" presName="Name9" presStyleLbl="parChTrans1D2" presStyleIdx="3" presStyleCnt="4"/>
      <dgm:spPr/>
    </dgm:pt>
    <dgm:pt modelId="{7A338634-6648-4E63-8B27-A7F1D42ACC23}" type="pres">
      <dgm:prSet presAssocID="{C369BDD4-A824-4618-8D65-6867D2783C46}" presName="connTx" presStyleLbl="parChTrans1D2" presStyleIdx="3" presStyleCnt="4"/>
      <dgm:spPr/>
    </dgm:pt>
    <dgm:pt modelId="{9CD56EE2-991D-46C0-9166-B8F2BCFFE126}" type="pres">
      <dgm:prSet presAssocID="{4C981813-CA82-4D44-A721-939401473CC7}" presName="node" presStyleLbl="node1" presStyleIdx="3" presStyleCnt="4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85E97162-D90F-40B0-98F8-DE314877C531}" srcId="{DC6CA833-71D1-4E11-AB19-C6EE472D30E7}" destId="{4C981813-CA82-4D44-A721-939401473CC7}" srcOrd="3" destOrd="0" parTransId="{C369BDD4-A824-4618-8D65-6867D2783C46}" sibTransId="{461EFB71-D61C-4B87-B8A2-2DD2A611B095}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2C195DE3-E81E-48E5-9433-C5A44CE14007}" type="presOf" srcId="{C369BDD4-A824-4618-8D65-6867D2783C46}" destId="{31205B9E-EE26-4E0D-9EEF-A1DA66815DEE}" srcOrd="0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ECCA02EE-8907-4EDA-9AA0-6A2436FAB090}" type="presOf" srcId="{4C981813-CA82-4D44-A721-939401473CC7}" destId="{9CD56EE2-991D-46C0-9166-B8F2BCFFE126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650C5EF4-17D2-4D10-BF55-8E98D0EE8F7F}" type="presOf" srcId="{C369BDD4-A824-4618-8D65-6867D2783C46}" destId="{7A338634-6648-4E63-8B27-A7F1D42ACC23}" srcOrd="1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95BA9A0F-9441-4FC8-ACDD-AD9096E72979}" type="presParOf" srcId="{283184A8-B242-4A8A-B52C-E216EC228942}" destId="{31205B9E-EE26-4E0D-9EEF-A1DA66815DEE}" srcOrd="7" destOrd="0" presId="urn:microsoft.com/office/officeart/2005/8/layout/radial1"/>
    <dgm:cxn modelId="{D8819FE4-0875-4363-BDE6-65F939514079}" type="presParOf" srcId="{31205B9E-EE26-4E0D-9EEF-A1DA66815DEE}" destId="{7A338634-6648-4E63-8B27-A7F1D42ACC23}" srcOrd="0" destOrd="0" presId="urn:microsoft.com/office/officeart/2005/8/layout/radial1"/>
    <dgm:cxn modelId="{085AD277-B56D-4AAC-9508-23620C10F07F}" type="presParOf" srcId="{283184A8-B242-4A8A-B52C-E216EC228942}" destId="{9CD56EE2-991D-46C0-9166-B8F2BCFFE1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Penjaminan</a:t>
          </a:r>
          <a:r>
            <a:rPr lang="en-AU" dirty="0"/>
            <a:t> </a:t>
          </a:r>
          <a:r>
            <a:rPr lang="en-AU" dirty="0" err="1"/>
            <a:t>Mutu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Penetapan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Pelaksanaan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Evaluasi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60661F8F-0BBC-4000-A7F1-053963DC8618}">
      <dgm:prSet/>
      <dgm:spPr/>
      <dgm:t>
        <a:bodyPr/>
        <a:lstStyle/>
        <a:p>
          <a:r>
            <a:rPr lang="en-AU" dirty="0" err="1"/>
            <a:t>Pengendalian</a:t>
          </a:r>
          <a:endParaRPr lang="en-AU" dirty="0"/>
        </a:p>
      </dgm:t>
    </dgm:pt>
    <dgm:pt modelId="{A5086051-BC7F-4BD5-A04B-EE1F75FAB696}" type="parTrans" cxnId="{A9781C6A-6CCE-4B5B-9F78-3688093ABD78}">
      <dgm:prSet/>
      <dgm:spPr/>
      <dgm:t>
        <a:bodyPr/>
        <a:lstStyle/>
        <a:p>
          <a:endParaRPr lang="en-AU"/>
        </a:p>
      </dgm:t>
    </dgm:pt>
    <dgm:pt modelId="{45CCA499-FE71-4B71-88F6-403E7EC0EB1E}" type="sibTrans" cxnId="{A9781C6A-6CCE-4B5B-9F78-3688093ABD78}">
      <dgm:prSet/>
      <dgm:spPr/>
      <dgm:t>
        <a:bodyPr/>
        <a:lstStyle/>
        <a:p>
          <a:endParaRPr lang="en-AU"/>
        </a:p>
      </dgm:t>
    </dgm:pt>
    <dgm:pt modelId="{1E776FDC-C42F-442B-B1DE-C5FFF4F53752}">
      <dgm:prSet/>
      <dgm:spPr/>
      <dgm:t>
        <a:bodyPr/>
        <a:lstStyle/>
        <a:p>
          <a:r>
            <a:rPr lang="en-AU" dirty="0" err="1"/>
            <a:t>Peningkatan</a:t>
          </a:r>
          <a:endParaRPr lang="en-AU" dirty="0"/>
        </a:p>
      </dgm:t>
    </dgm:pt>
    <dgm:pt modelId="{B1D0C0B8-9BBF-45D1-BE33-BC4F94A930BA}" type="parTrans" cxnId="{43037A5D-BA2C-43D9-9F6A-CCC506AC64A2}">
      <dgm:prSet/>
      <dgm:spPr/>
      <dgm:t>
        <a:bodyPr/>
        <a:lstStyle/>
        <a:p>
          <a:endParaRPr lang="en-AU"/>
        </a:p>
      </dgm:t>
    </dgm:pt>
    <dgm:pt modelId="{FB831E78-7A6C-449F-B9C0-4BDFF4897906}" type="sibTrans" cxnId="{43037A5D-BA2C-43D9-9F6A-CCC506AC64A2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5"/>
      <dgm:spPr/>
    </dgm:pt>
    <dgm:pt modelId="{3A20865D-37B3-45CE-A115-1F4A8A354936}" type="pres">
      <dgm:prSet presAssocID="{E005990B-CE1C-4C30-8080-0DA3D09EF3FD}" presName="connTx" presStyleLbl="parChTrans1D2" presStyleIdx="0" presStyleCnt="5"/>
      <dgm:spPr/>
    </dgm:pt>
    <dgm:pt modelId="{F0A75856-8703-4765-9E58-CA13053F8B28}" type="pres">
      <dgm:prSet presAssocID="{AE3A825F-2CC3-4982-A8E1-93994B1ADA5E}" presName="node" presStyleLbl="node1" presStyleIdx="0" presStyleCnt="5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5"/>
      <dgm:spPr/>
    </dgm:pt>
    <dgm:pt modelId="{F2AD3463-0A9B-41EA-9D2F-BC72B509C8B8}" type="pres">
      <dgm:prSet presAssocID="{3B189942-24ED-4F57-ACCA-95DD06466011}" presName="connTx" presStyleLbl="parChTrans1D2" presStyleIdx="1" presStyleCnt="5"/>
      <dgm:spPr/>
    </dgm:pt>
    <dgm:pt modelId="{CFDF3878-43C5-4642-A3CF-8D91D20EC4A8}" type="pres">
      <dgm:prSet presAssocID="{809C0AF0-1E0F-44AB-9091-93B69CEEF589}" presName="node" presStyleLbl="node1" presStyleIdx="1" presStyleCnt="5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5"/>
      <dgm:spPr/>
    </dgm:pt>
    <dgm:pt modelId="{DFFC5006-3018-44DB-8C9B-5CDF4E91FCC0}" type="pres">
      <dgm:prSet presAssocID="{33921FC5-DDF7-4B33-A521-C20C20AEE8BF}" presName="connTx" presStyleLbl="parChTrans1D2" presStyleIdx="2" presStyleCnt="5"/>
      <dgm:spPr/>
    </dgm:pt>
    <dgm:pt modelId="{FD712BE1-8C4B-4419-80C8-48084FFB0A2C}" type="pres">
      <dgm:prSet presAssocID="{91030D62-A9BE-439A-BA66-53CAADDC0688}" presName="node" presStyleLbl="node1" presStyleIdx="2" presStyleCnt="5" custRadScaleRad="106806" custRadScaleInc="-20091">
        <dgm:presLayoutVars>
          <dgm:bulletEnabled val="1"/>
        </dgm:presLayoutVars>
      </dgm:prSet>
      <dgm:spPr/>
    </dgm:pt>
    <dgm:pt modelId="{15F55D0B-FCDB-4B76-9C21-6B19483B0F37}" type="pres">
      <dgm:prSet presAssocID="{A5086051-BC7F-4BD5-A04B-EE1F75FAB696}" presName="Name9" presStyleLbl="parChTrans1D2" presStyleIdx="3" presStyleCnt="5"/>
      <dgm:spPr/>
    </dgm:pt>
    <dgm:pt modelId="{19D9E0FC-80B9-415D-B2DF-CA356ADA32BD}" type="pres">
      <dgm:prSet presAssocID="{A5086051-BC7F-4BD5-A04B-EE1F75FAB696}" presName="connTx" presStyleLbl="parChTrans1D2" presStyleIdx="3" presStyleCnt="5"/>
      <dgm:spPr/>
    </dgm:pt>
    <dgm:pt modelId="{D2FE2030-9B3F-4A22-9158-CAF4DED4B2E4}" type="pres">
      <dgm:prSet presAssocID="{60661F8F-0BBC-4000-A7F1-053963DC8618}" presName="node" presStyleLbl="node1" presStyleIdx="3" presStyleCnt="5">
        <dgm:presLayoutVars>
          <dgm:bulletEnabled val="1"/>
        </dgm:presLayoutVars>
      </dgm:prSet>
      <dgm:spPr/>
    </dgm:pt>
    <dgm:pt modelId="{0FD9EC44-983B-4221-8813-661863794C59}" type="pres">
      <dgm:prSet presAssocID="{B1D0C0B8-9BBF-45D1-BE33-BC4F94A930BA}" presName="Name9" presStyleLbl="parChTrans1D2" presStyleIdx="4" presStyleCnt="5"/>
      <dgm:spPr/>
    </dgm:pt>
    <dgm:pt modelId="{286E0A09-65BF-4067-964D-D98B409C201E}" type="pres">
      <dgm:prSet presAssocID="{B1D0C0B8-9BBF-45D1-BE33-BC4F94A930BA}" presName="connTx" presStyleLbl="parChTrans1D2" presStyleIdx="4" presStyleCnt="5"/>
      <dgm:spPr/>
    </dgm:pt>
    <dgm:pt modelId="{2D2D44F1-F291-4E83-BED9-FA0F068DA627}" type="pres">
      <dgm:prSet presAssocID="{1E776FDC-C42F-442B-B1DE-C5FFF4F53752}" presName="node" presStyleLbl="node1" presStyleIdx="4" presStyleCnt="5">
        <dgm:presLayoutVars>
          <dgm:bulletEnabled val="1"/>
        </dgm:presLayoutVars>
      </dgm:prSet>
      <dgm:spPr/>
    </dgm:pt>
  </dgm:ptLst>
  <dgm:cxnLst>
    <dgm:cxn modelId="{568F4707-B643-4B4E-BEAA-51FF426DC2C8}" type="presOf" srcId="{B1D0C0B8-9BBF-45D1-BE33-BC4F94A930BA}" destId="{286E0A09-65BF-4067-964D-D98B409C201E}" srcOrd="1" destOrd="0" presId="urn:microsoft.com/office/officeart/2005/8/layout/radial1"/>
    <dgm:cxn modelId="{0FB16C26-AD28-4078-BA4A-2F87226B1D1C}" type="presOf" srcId="{B1D0C0B8-9BBF-45D1-BE33-BC4F94A930BA}" destId="{0FD9EC44-983B-4221-8813-661863794C59}" srcOrd="0" destOrd="0" presId="urn:microsoft.com/office/officeart/2005/8/layout/radial1"/>
    <dgm:cxn modelId="{43037A5D-BA2C-43D9-9F6A-CCC506AC64A2}" srcId="{DC6CA833-71D1-4E11-AB19-C6EE472D30E7}" destId="{1E776FDC-C42F-442B-B1DE-C5FFF4F53752}" srcOrd="4" destOrd="0" parTransId="{B1D0C0B8-9BBF-45D1-BE33-BC4F94A930BA}" sibTransId="{FB831E78-7A6C-449F-B9C0-4BDFF4897906}"/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A9781C6A-6CCE-4B5B-9F78-3688093ABD78}" srcId="{DC6CA833-71D1-4E11-AB19-C6EE472D30E7}" destId="{60661F8F-0BBC-4000-A7F1-053963DC8618}" srcOrd="3" destOrd="0" parTransId="{A5086051-BC7F-4BD5-A04B-EE1F75FAB696}" sibTransId="{45CCA499-FE71-4B71-88F6-403E7EC0EB1E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B7892191-BFB1-40C6-AA0A-D75BF1CD5603}" type="presOf" srcId="{A5086051-BC7F-4BD5-A04B-EE1F75FAB696}" destId="{15F55D0B-FCDB-4B76-9C21-6B19483B0F37}" srcOrd="0" destOrd="0" presId="urn:microsoft.com/office/officeart/2005/8/layout/radial1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6CAAAC9B-776C-4F7A-962A-9D70C82791E3}" type="presOf" srcId="{1E776FDC-C42F-442B-B1DE-C5FFF4F53752}" destId="{2D2D44F1-F291-4E83-BED9-FA0F068DA627}" srcOrd="0" destOrd="0" presId="urn:microsoft.com/office/officeart/2005/8/layout/radial1"/>
    <dgm:cxn modelId="{8591BEA0-C20B-48A5-AE1C-439FCE62CB08}" type="presOf" srcId="{60661F8F-0BBC-4000-A7F1-053963DC8618}" destId="{D2FE2030-9B3F-4A22-9158-CAF4DED4B2E4}" srcOrd="0" destOrd="0" presId="urn:microsoft.com/office/officeart/2005/8/layout/radial1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AEEE8EB5-0D13-485E-9B18-112F972FF148}" type="presOf" srcId="{A5086051-BC7F-4BD5-A04B-EE1F75FAB696}" destId="{19D9E0FC-80B9-415D-B2DF-CA356ADA32BD}" srcOrd="1" destOrd="0" presId="urn:microsoft.com/office/officeart/2005/8/layout/radial1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61B78260-3097-4F48-915A-E7DE38953F21}" type="presParOf" srcId="{283184A8-B242-4A8A-B52C-E216EC228942}" destId="{15F55D0B-FCDB-4B76-9C21-6B19483B0F37}" srcOrd="7" destOrd="0" presId="urn:microsoft.com/office/officeart/2005/8/layout/radial1"/>
    <dgm:cxn modelId="{A31B6F21-5EDF-4EE9-8341-028DAADF5206}" type="presParOf" srcId="{15F55D0B-FCDB-4B76-9C21-6B19483B0F37}" destId="{19D9E0FC-80B9-415D-B2DF-CA356ADA32BD}" srcOrd="0" destOrd="0" presId="urn:microsoft.com/office/officeart/2005/8/layout/radial1"/>
    <dgm:cxn modelId="{32D11649-DE92-441D-9696-B11B9414F268}" type="presParOf" srcId="{283184A8-B242-4A8A-B52C-E216EC228942}" destId="{D2FE2030-9B3F-4A22-9158-CAF4DED4B2E4}" srcOrd="8" destOrd="0" presId="urn:microsoft.com/office/officeart/2005/8/layout/radial1"/>
    <dgm:cxn modelId="{D6EABFD4-8054-4576-B6D0-C2B196EE0C5C}" type="presParOf" srcId="{283184A8-B242-4A8A-B52C-E216EC228942}" destId="{0FD9EC44-983B-4221-8813-661863794C59}" srcOrd="9" destOrd="0" presId="urn:microsoft.com/office/officeart/2005/8/layout/radial1"/>
    <dgm:cxn modelId="{0F99B1EB-108E-49C3-BCB2-69D1586FEF21}" type="presParOf" srcId="{0FD9EC44-983B-4221-8813-661863794C59}" destId="{286E0A09-65BF-4067-964D-D98B409C201E}" srcOrd="0" destOrd="0" presId="urn:microsoft.com/office/officeart/2005/8/layout/radial1"/>
    <dgm:cxn modelId="{4A6ADFAA-C0EB-49D7-AC69-095692525EFA}" type="presParOf" srcId="{283184A8-B242-4A8A-B52C-E216EC228942}" destId="{2D2D44F1-F291-4E83-BED9-FA0F068DA62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Kepuasan</a:t>
          </a:r>
          <a:r>
            <a:rPr lang="en-AU" dirty="0"/>
            <a:t> </a:t>
          </a:r>
          <a:r>
            <a:rPr lang="en-AU" dirty="0" err="1"/>
            <a:t>Pengguna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Instrumen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Pelaksanaan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</a:t>
          </a:r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Simpulan</a:t>
          </a:r>
          <a:r>
            <a:rPr lang="en-AU" dirty="0"/>
            <a:t> Hasil </a:t>
          </a:r>
          <a:r>
            <a:rPr lang="en-AU" dirty="0" err="1"/>
            <a:t>Evaluasi</a:t>
          </a:r>
          <a:r>
            <a:rPr lang="en-AU" dirty="0"/>
            <a:t> dan </a:t>
          </a:r>
          <a:r>
            <a:rPr lang="en-AU" dirty="0" err="1"/>
            <a:t>Tindak</a:t>
          </a:r>
          <a:r>
            <a:rPr lang="en-AU" dirty="0"/>
            <a:t> </a:t>
          </a:r>
          <a:r>
            <a:rPr lang="en-AU" dirty="0" err="1"/>
            <a:t>Lanjut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Rencana</a:t>
          </a:r>
          <a:r>
            <a:rPr lang="en-AU" dirty="0"/>
            <a:t> </a:t>
          </a:r>
          <a:r>
            <a:rPr lang="en-AU" dirty="0" err="1"/>
            <a:t>Perbaikan</a:t>
          </a:r>
          <a:r>
            <a:rPr lang="en-AU" dirty="0"/>
            <a:t> dan  </a:t>
          </a:r>
          <a:r>
            <a:rPr lang="en-AU" dirty="0" err="1"/>
            <a:t>Pengembangan</a:t>
          </a:r>
          <a:endParaRPr lang="en-AU" dirty="0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Masalah</a:t>
          </a:r>
          <a:r>
            <a:rPr lang="en-AU" dirty="0"/>
            <a:t> dan </a:t>
          </a:r>
          <a:r>
            <a:rPr lang="en-AU" dirty="0" err="1"/>
            <a:t>Akar</a:t>
          </a:r>
          <a:r>
            <a:rPr lang="en-AU" dirty="0"/>
            <a:t> </a:t>
          </a:r>
          <a:r>
            <a:rPr lang="en-AU" dirty="0" err="1"/>
            <a:t>masalah</a:t>
          </a:r>
          <a:endParaRPr lang="en-AU" dirty="0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Pemosisian</a:t>
          </a:r>
          <a:endParaRPr lang="en-AU" dirty="0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Latar</a:t>
          </a:r>
          <a:r>
            <a:rPr lang="en-AU" dirty="0"/>
            <a:t> </a:t>
          </a:r>
          <a:r>
            <a:rPr lang="en-AU" dirty="0" err="1"/>
            <a:t>Belakang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1. </a:t>
          </a:r>
          <a:r>
            <a:rPr lang="en-AU" dirty="0" err="1"/>
            <a:t>Latar</a:t>
          </a:r>
          <a:r>
            <a:rPr lang="en-AU" dirty="0"/>
            <a:t> </a:t>
          </a:r>
          <a:r>
            <a:rPr lang="en-AU" dirty="0" err="1"/>
            <a:t>belakang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2. </a:t>
          </a:r>
          <a:r>
            <a:rPr lang="en-AU" dirty="0" err="1"/>
            <a:t>Tujuan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3. </a:t>
          </a:r>
          <a:r>
            <a:rPr lang="en-AU" dirty="0" err="1"/>
            <a:t>Rasional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03C15976-BEE5-4200-9318-8A4A0F7971CD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4. </a:t>
          </a:r>
          <a:r>
            <a:rPr lang="en-AU" dirty="0" err="1"/>
            <a:t>Mekanisme</a:t>
          </a:r>
          <a:r>
            <a:rPr lang="en-AU" dirty="0"/>
            <a:t> </a:t>
          </a:r>
          <a:r>
            <a:rPr lang="en-AU" dirty="0" err="1"/>
            <a:t>Penetapan</a:t>
          </a:r>
          <a:r>
            <a:rPr lang="en-AU" dirty="0"/>
            <a:t> </a:t>
          </a:r>
          <a:r>
            <a:rPr lang="en-AU" dirty="0" err="1"/>
            <a:t>Standar</a:t>
          </a:r>
          <a:endParaRPr lang="en-AU" dirty="0"/>
        </a:p>
      </dgm:t>
    </dgm:pt>
    <dgm:pt modelId="{BE2C406B-4762-4980-975B-8864B8B97807}" type="parTrans" cxnId="{863DCC83-C851-4D19-8231-445DEBDCAB56}">
      <dgm:prSet/>
      <dgm:spPr/>
      <dgm:t>
        <a:bodyPr/>
        <a:lstStyle/>
        <a:p>
          <a:endParaRPr lang="en-ID"/>
        </a:p>
      </dgm:t>
    </dgm:pt>
    <dgm:pt modelId="{0558EBAC-5552-400E-A5F6-BD9F37AB2D6F}" type="sibTrans" cxnId="{863DCC83-C851-4D19-8231-445DEBDCAB56}">
      <dgm:prSet/>
      <dgm:spPr/>
      <dgm:t>
        <a:bodyPr/>
        <a:lstStyle/>
        <a:p>
          <a:endParaRPr lang="en-ID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4"/>
      <dgm:spPr/>
    </dgm:pt>
    <dgm:pt modelId="{3A20865D-37B3-45CE-A115-1F4A8A354936}" type="pres">
      <dgm:prSet presAssocID="{E005990B-CE1C-4C30-8080-0DA3D09EF3FD}" presName="connTx" presStyleLbl="parChTrans1D2" presStyleIdx="0" presStyleCnt="4"/>
      <dgm:spPr/>
    </dgm:pt>
    <dgm:pt modelId="{F0A75856-8703-4765-9E58-CA13053F8B28}" type="pres">
      <dgm:prSet presAssocID="{AE3A825F-2CC3-4982-A8E1-93994B1ADA5E}" presName="node" presStyleLbl="node1" presStyleIdx="0" presStyleCnt="4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4"/>
      <dgm:spPr/>
    </dgm:pt>
    <dgm:pt modelId="{F2AD3463-0A9B-41EA-9D2F-BC72B509C8B8}" type="pres">
      <dgm:prSet presAssocID="{3B189942-24ED-4F57-ACCA-95DD06466011}" presName="connTx" presStyleLbl="parChTrans1D2" presStyleIdx="1" presStyleCnt="4"/>
      <dgm:spPr/>
    </dgm:pt>
    <dgm:pt modelId="{CFDF3878-43C5-4642-A3CF-8D91D20EC4A8}" type="pres">
      <dgm:prSet presAssocID="{809C0AF0-1E0F-44AB-9091-93B69CEEF589}" presName="node" presStyleLbl="node1" presStyleIdx="1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4"/>
      <dgm:spPr/>
    </dgm:pt>
    <dgm:pt modelId="{DFFC5006-3018-44DB-8C9B-5CDF4E91FCC0}" type="pres">
      <dgm:prSet presAssocID="{33921FC5-DDF7-4B33-A521-C20C20AEE8BF}" presName="connTx" presStyleLbl="parChTrans1D2" presStyleIdx="2" presStyleCnt="4"/>
      <dgm:spPr/>
    </dgm:pt>
    <dgm:pt modelId="{FD712BE1-8C4B-4419-80C8-48084FFB0A2C}" type="pres">
      <dgm:prSet presAssocID="{91030D62-A9BE-439A-BA66-53CAADDC0688}" presName="node" presStyleLbl="node1" presStyleIdx="2" presStyleCnt="4" custRadScaleRad="106806" custRadScaleInc="-20091">
        <dgm:presLayoutVars>
          <dgm:bulletEnabled val="1"/>
        </dgm:presLayoutVars>
      </dgm:prSet>
      <dgm:spPr/>
    </dgm:pt>
    <dgm:pt modelId="{1C4B0181-34E1-486D-A112-F70324E61EC3}" type="pres">
      <dgm:prSet presAssocID="{BE2C406B-4762-4980-975B-8864B8B97807}" presName="Name9" presStyleLbl="parChTrans1D2" presStyleIdx="3" presStyleCnt="4"/>
      <dgm:spPr/>
    </dgm:pt>
    <dgm:pt modelId="{AA112CAD-50F0-4A5A-822E-17EDF95C8A81}" type="pres">
      <dgm:prSet presAssocID="{BE2C406B-4762-4980-975B-8864B8B97807}" presName="connTx" presStyleLbl="parChTrans1D2" presStyleIdx="3" presStyleCnt="4"/>
      <dgm:spPr/>
    </dgm:pt>
    <dgm:pt modelId="{E9B0155F-EEE2-484B-AC7C-53CD0DF6B915}" type="pres">
      <dgm:prSet presAssocID="{03C15976-BEE5-4200-9318-8A4A0F7971CD}" presName="node" presStyleLbl="node1" presStyleIdx="3" presStyleCnt="4">
        <dgm:presLayoutVars>
          <dgm:bulletEnabled val="1"/>
        </dgm:presLayoutVars>
      </dgm:prSet>
      <dgm:spPr/>
    </dgm:pt>
  </dgm:ptLst>
  <dgm:cxnLst>
    <dgm:cxn modelId="{69C98F00-DC1B-4632-BDED-3B522CA926EF}" type="presOf" srcId="{BE2C406B-4762-4980-975B-8864B8B97807}" destId="{AA112CAD-50F0-4A5A-822E-17EDF95C8A81}" srcOrd="1" destOrd="0" presId="urn:microsoft.com/office/officeart/2005/8/layout/radial1"/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333DC059-477D-4EA3-9D59-38DA0C467679}" type="presOf" srcId="{BE2C406B-4762-4980-975B-8864B8B97807}" destId="{1C4B0181-34E1-486D-A112-F70324E61EC3}" srcOrd="0" destOrd="0" presId="urn:microsoft.com/office/officeart/2005/8/layout/radial1"/>
    <dgm:cxn modelId="{863DCC83-C851-4D19-8231-445DEBDCAB56}" srcId="{DC6CA833-71D1-4E11-AB19-C6EE472D30E7}" destId="{03C15976-BEE5-4200-9318-8A4A0F7971CD}" srcOrd="3" destOrd="0" parTransId="{BE2C406B-4762-4980-975B-8864B8B97807}" sibTransId="{0558EBAC-5552-400E-A5F6-BD9F37AB2D6F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F0D75DDF-B2EC-4371-AF0F-C15EC23812BD}" type="presOf" srcId="{03C15976-BEE5-4200-9318-8A4A0F7971CD}" destId="{E9B0155F-EEE2-484B-AC7C-53CD0DF6B915}" srcOrd="0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CEEBA5BE-914A-4BDE-8A87-EDD1C87D31F3}" type="presParOf" srcId="{283184A8-B242-4A8A-B52C-E216EC228942}" destId="{1C4B0181-34E1-486D-A112-F70324E61EC3}" srcOrd="7" destOrd="0" presId="urn:microsoft.com/office/officeart/2005/8/layout/radial1"/>
    <dgm:cxn modelId="{0C5C8744-8317-4290-B65A-8BAF7D4B61C6}" type="presParOf" srcId="{1C4B0181-34E1-486D-A112-F70324E61EC3}" destId="{AA112CAD-50F0-4A5A-822E-17EDF95C8A81}" srcOrd="0" destOrd="0" presId="urn:microsoft.com/office/officeart/2005/8/layout/radial1"/>
    <dgm:cxn modelId="{3FDE8471-5C90-4D67-9A8B-E1C0CA34C759}" type="presParOf" srcId="{283184A8-B242-4A8A-B52C-E216EC228942}" destId="{E9B0155F-EEE2-484B-AC7C-53CD0DF6B9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Standar</a:t>
          </a:r>
          <a:r>
            <a:rPr lang="en-AU" dirty="0"/>
            <a:t> PT &amp; Strategi </a:t>
          </a:r>
          <a:r>
            <a:rPr lang="en-AU" dirty="0" err="1"/>
            <a:t>Pencapaian</a:t>
          </a:r>
          <a:r>
            <a:rPr lang="en-AU" dirty="0"/>
            <a:t> </a:t>
          </a:r>
          <a:r>
            <a:rPr lang="en-AU" dirty="0" err="1"/>
            <a:t>Standar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Strategi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Pengalokasian</a:t>
          </a:r>
          <a:r>
            <a:rPr lang="en-AU" dirty="0"/>
            <a:t> </a:t>
          </a:r>
          <a:r>
            <a:rPr lang="en-AU" dirty="0" err="1"/>
            <a:t>Sumber</a:t>
          </a:r>
          <a:r>
            <a:rPr lang="en-AU" dirty="0"/>
            <a:t> </a:t>
          </a:r>
          <a:r>
            <a:rPr lang="en-AU" dirty="0" err="1"/>
            <a:t>Daya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Mekanisme</a:t>
          </a:r>
          <a:r>
            <a:rPr lang="en-AU" dirty="0"/>
            <a:t> </a:t>
          </a:r>
          <a:r>
            <a:rPr lang="en-AU" dirty="0" err="1"/>
            <a:t>Kontrol</a:t>
          </a:r>
          <a:r>
            <a:rPr lang="en-AU" dirty="0"/>
            <a:t> </a:t>
          </a:r>
          <a:r>
            <a:rPr lang="en-AU" dirty="0" err="1"/>
            <a:t>Pencapaiannya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721FF46A-F9E0-4D9E-B7AA-D80294F625A5}">
      <dgm:prSet phldrT="[Text]"/>
      <dgm:spPr/>
      <dgm:t>
        <a:bodyPr/>
        <a:lstStyle/>
        <a:p>
          <a:r>
            <a:rPr lang="en-AU" dirty="0" err="1"/>
            <a:t>Standar</a:t>
          </a:r>
          <a:r>
            <a:rPr lang="en-AU" dirty="0"/>
            <a:t> PT</a:t>
          </a:r>
        </a:p>
      </dgm:t>
    </dgm:pt>
    <dgm:pt modelId="{33DB2464-1494-4D16-A70D-574AE96886B7}" type="parTrans" cxnId="{19A19BD3-DB8F-4355-9ECE-5697C0DE1AA2}">
      <dgm:prSet/>
      <dgm:spPr/>
      <dgm:t>
        <a:bodyPr/>
        <a:lstStyle/>
        <a:p>
          <a:endParaRPr lang="en-ID"/>
        </a:p>
      </dgm:t>
    </dgm:pt>
    <dgm:pt modelId="{DC4DDAE8-C6F8-47DF-A477-5C8E1391CA09}" type="sibTrans" cxnId="{19A19BD3-DB8F-4355-9ECE-5697C0DE1AA2}">
      <dgm:prSet/>
      <dgm:spPr/>
      <dgm:t>
        <a:bodyPr/>
        <a:lstStyle/>
        <a:p>
          <a:endParaRPr lang="en-ID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1294" custLinFactNeighborY="543"/>
      <dgm:spPr/>
    </dgm:pt>
    <dgm:pt modelId="{B49067EB-7DE9-41C0-82F1-EF5B0AD73D6E}" type="pres">
      <dgm:prSet presAssocID="{33DB2464-1494-4D16-A70D-574AE96886B7}" presName="Name9" presStyleLbl="parChTrans1D2" presStyleIdx="0" presStyleCnt="4"/>
      <dgm:spPr/>
    </dgm:pt>
    <dgm:pt modelId="{04808132-44F1-4D0E-9D8C-1B6C9FD07F46}" type="pres">
      <dgm:prSet presAssocID="{33DB2464-1494-4D16-A70D-574AE96886B7}" presName="connTx" presStyleLbl="parChTrans1D2" presStyleIdx="0" presStyleCnt="4"/>
      <dgm:spPr/>
    </dgm:pt>
    <dgm:pt modelId="{6C445C6F-213E-4D17-A603-578ADFCBC1B9}" type="pres">
      <dgm:prSet presAssocID="{721FF46A-F9E0-4D9E-B7AA-D80294F625A5}" presName="node" presStyleLbl="node1" presStyleIdx="0" presStyleCnt="4">
        <dgm:presLayoutVars>
          <dgm:bulletEnabled val="1"/>
        </dgm:presLayoutVars>
      </dgm:prSet>
      <dgm:spPr/>
    </dgm:pt>
    <dgm:pt modelId="{1B9259D7-6D11-443D-8A78-FD4793C57639}" type="pres">
      <dgm:prSet presAssocID="{E005990B-CE1C-4C30-8080-0DA3D09EF3FD}" presName="Name9" presStyleLbl="parChTrans1D2" presStyleIdx="1" presStyleCnt="4"/>
      <dgm:spPr/>
    </dgm:pt>
    <dgm:pt modelId="{3A20865D-37B3-45CE-A115-1F4A8A354936}" type="pres">
      <dgm:prSet presAssocID="{E005990B-CE1C-4C30-8080-0DA3D09EF3FD}" presName="connTx" presStyleLbl="parChTrans1D2" presStyleIdx="1" presStyleCnt="4"/>
      <dgm:spPr/>
    </dgm:pt>
    <dgm:pt modelId="{F0A75856-8703-4765-9E58-CA13053F8B28}" type="pres">
      <dgm:prSet presAssocID="{AE3A825F-2CC3-4982-A8E1-93994B1ADA5E}" presName="node" presStyleLbl="node1" presStyleIdx="1" presStyleCnt="4" custRadScaleRad="108779" custRadScaleInc="911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2" presStyleCnt="4"/>
      <dgm:spPr/>
    </dgm:pt>
    <dgm:pt modelId="{F2AD3463-0A9B-41EA-9D2F-BC72B509C8B8}" type="pres">
      <dgm:prSet presAssocID="{3B189942-24ED-4F57-ACCA-95DD06466011}" presName="connTx" presStyleLbl="parChTrans1D2" presStyleIdx="2" presStyleCnt="4"/>
      <dgm:spPr/>
    </dgm:pt>
    <dgm:pt modelId="{CFDF3878-43C5-4642-A3CF-8D91D20EC4A8}" type="pres">
      <dgm:prSet presAssocID="{809C0AF0-1E0F-44AB-9091-93B69CEEF589}" presName="node" presStyleLbl="node1" presStyleIdx="2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3" presStyleCnt="4"/>
      <dgm:spPr/>
    </dgm:pt>
    <dgm:pt modelId="{DFFC5006-3018-44DB-8C9B-5CDF4E91FCC0}" type="pres">
      <dgm:prSet presAssocID="{33921FC5-DDF7-4B33-A521-C20C20AEE8BF}" presName="connTx" presStyleLbl="parChTrans1D2" presStyleIdx="3" presStyleCnt="4"/>
      <dgm:spPr/>
    </dgm:pt>
    <dgm:pt modelId="{FD712BE1-8C4B-4419-80C8-48084FFB0A2C}" type="pres">
      <dgm:prSet presAssocID="{91030D62-A9BE-439A-BA66-53CAADDC0688}" presName="node" presStyleLbl="node1" presStyleIdx="3" presStyleCnt="4" custRadScaleRad="104933" custRadScaleInc="2490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1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0257D553-EC0C-466E-9E4B-646C45125F3F}" type="presOf" srcId="{33DB2464-1494-4D16-A70D-574AE96886B7}" destId="{B49067EB-7DE9-41C0-82F1-EF5B0AD73D6E}" srcOrd="0" destOrd="0" presId="urn:microsoft.com/office/officeart/2005/8/layout/radial1"/>
    <dgm:cxn modelId="{D8970677-3057-4AF4-9889-DC3EA526D8A4}" srcId="{DC6CA833-71D1-4E11-AB19-C6EE472D30E7}" destId="{91030D62-A9BE-439A-BA66-53CAADDC0688}" srcOrd="3" destOrd="0" parTransId="{33921FC5-DDF7-4B33-A521-C20C20AEE8BF}" sibTransId="{81AC2355-842C-433D-9B40-B388AF1AA99A}"/>
    <dgm:cxn modelId="{E37E957A-8B35-48C0-B611-AB2D1E1406E3}" type="presOf" srcId="{33DB2464-1494-4D16-A70D-574AE96886B7}" destId="{04808132-44F1-4D0E-9D8C-1B6C9FD07F46}" srcOrd="1" destOrd="0" presId="urn:microsoft.com/office/officeart/2005/8/layout/radial1"/>
    <dgm:cxn modelId="{7E62E893-7D08-4EDB-9D63-794ED3465ACC}" srcId="{DC6CA833-71D1-4E11-AB19-C6EE472D30E7}" destId="{809C0AF0-1E0F-44AB-9091-93B69CEEF589}" srcOrd="2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FEDA71C7-9985-40CF-9707-525945274D99}" type="presOf" srcId="{721FF46A-F9E0-4D9E-B7AA-D80294F625A5}" destId="{6C445C6F-213E-4D17-A603-578ADFCBC1B9}" srcOrd="0" destOrd="0" presId="urn:microsoft.com/office/officeart/2005/8/layout/radial1"/>
    <dgm:cxn modelId="{19A19BD3-DB8F-4355-9ECE-5697C0DE1AA2}" srcId="{DC6CA833-71D1-4E11-AB19-C6EE472D30E7}" destId="{721FF46A-F9E0-4D9E-B7AA-D80294F625A5}" srcOrd="0" destOrd="0" parTransId="{33DB2464-1494-4D16-A70D-574AE96886B7}" sibTransId="{DC4DDAE8-C6F8-47DF-A477-5C8E1391CA09}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F55F727F-C14A-4AE5-80B9-31A6EAA7EEFF}" type="presParOf" srcId="{283184A8-B242-4A8A-B52C-E216EC228942}" destId="{B49067EB-7DE9-41C0-82F1-EF5B0AD73D6E}" srcOrd="1" destOrd="0" presId="urn:microsoft.com/office/officeart/2005/8/layout/radial1"/>
    <dgm:cxn modelId="{D76779CA-51A7-4B1B-85BA-579FFF009D0D}" type="presParOf" srcId="{B49067EB-7DE9-41C0-82F1-EF5B0AD73D6E}" destId="{04808132-44F1-4D0E-9D8C-1B6C9FD07F46}" srcOrd="0" destOrd="0" presId="urn:microsoft.com/office/officeart/2005/8/layout/radial1"/>
    <dgm:cxn modelId="{D689741F-D779-4D4B-B404-63797FE09908}" type="presParOf" srcId="{283184A8-B242-4A8A-B52C-E216EC228942}" destId="{6C445C6F-213E-4D17-A603-578ADFCBC1B9}" srcOrd="2" destOrd="0" presId="urn:microsoft.com/office/officeart/2005/8/layout/radial1"/>
    <dgm:cxn modelId="{D4499A94-CB77-4171-9083-74926001E275}" type="presParOf" srcId="{283184A8-B242-4A8A-B52C-E216EC228942}" destId="{1B9259D7-6D11-443D-8A78-FD4793C57639}" srcOrd="3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4" destOrd="0" presId="urn:microsoft.com/office/officeart/2005/8/layout/radial1"/>
    <dgm:cxn modelId="{DB203773-FC65-4907-8BCD-571817ADE5DA}" type="presParOf" srcId="{283184A8-B242-4A8A-B52C-E216EC228942}" destId="{4ECB4E44-B165-4DC5-9FD9-CF8594E8DBCD}" srcOrd="5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6" destOrd="0" presId="urn:microsoft.com/office/officeart/2005/8/layout/radial1"/>
    <dgm:cxn modelId="{77E8D8E7-BC2C-4661-800D-AA8C3614E077}" type="presParOf" srcId="{283184A8-B242-4A8A-B52C-E216EC228942}" destId="{DD346C5A-5956-4641-B2F4-8BA0353D0A02}" srcOrd="7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/>
            <a:t>IKU</a:t>
          </a:r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Komponen</a:t>
          </a:r>
          <a:r>
            <a:rPr lang="en-AU" dirty="0"/>
            <a:t> IKU</a:t>
          </a:r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Pengukuran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 </a:t>
          </a:r>
          <a:r>
            <a:rPr lang="en-AU" dirty="0" err="1"/>
            <a:t>Pengukuran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Standar</a:t>
          </a:r>
          <a:r>
            <a:rPr lang="en-AU" dirty="0"/>
            <a:t> PT &amp; Strategi </a:t>
          </a:r>
          <a:r>
            <a:rPr lang="en-AU" dirty="0" err="1"/>
            <a:t>Pencapaian</a:t>
          </a:r>
          <a:r>
            <a:rPr lang="en-AU" dirty="0"/>
            <a:t> </a:t>
          </a:r>
          <a:r>
            <a:rPr lang="en-AU" dirty="0" err="1"/>
            <a:t>Standar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Strategi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Pengalokasian</a:t>
          </a:r>
          <a:r>
            <a:rPr lang="en-AU" dirty="0"/>
            <a:t> </a:t>
          </a:r>
          <a:r>
            <a:rPr lang="en-AU" dirty="0" err="1"/>
            <a:t>Sumber</a:t>
          </a:r>
          <a:r>
            <a:rPr lang="en-AU" dirty="0"/>
            <a:t> </a:t>
          </a:r>
          <a:r>
            <a:rPr lang="en-AU" dirty="0" err="1"/>
            <a:t>Daya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Mekanisme</a:t>
          </a:r>
          <a:r>
            <a:rPr lang="en-AU" dirty="0"/>
            <a:t> </a:t>
          </a:r>
          <a:r>
            <a:rPr lang="en-AU" dirty="0" err="1"/>
            <a:t>Kontrol</a:t>
          </a:r>
          <a:r>
            <a:rPr lang="en-AU" dirty="0"/>
            <a:t> </a:t>
          </a:r>
          <a:r>
            <a:rPr lang="en-AU" dirty="0" err="1"/>
            <a:t>Pencapaiannya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721FF46A-F9E0-4D9E-B7AA-D80294F625A5}">
      <dgm:prSet phldrT="[Text]"/>
      <dgm:spPr/>
      <dgm:t>
        <a:bodyPr/>
        <a:lstStyle/>
        <a:p>
          <a:r>
            <a:rPr lang="en-AU" dirty="0" err="1"/>
            <a:t>Standar</a:t>
          </a:r>
          <a:r>
            <a:rPr lang="en-AU" dirty="0"/>
            <a:t> PT</a:t>
          </a:r>
        </a:p>
      </dgm:t>
    </dgm:pt>
    <dgm:pt modelId="{33DB2464-1494-4D16-A70D-574AE96886B7}" type="parTrans" cxnId="{19A19BD3-DB8F-4355-9ECE-5697C0DE1AA2}">
      <dgm:prSet/>
      <dgm:spPr/>
      <dgm:t>
        <a:bodyPr/>
        <a:lstStyle/>
        <a:p>
          <a:endParaRPr lang="en-ID"/>
        </a:p>
      </dgm:t>
    </dgm:pt>
    <dgm:pt modelId="{DC4DDAE8-C6F8-47DF-A477-5C8E1391CA09}" type="sibTrans" cxnId="{19A19BD3-DB8F-4355-9ECE-5697C0DE1AA2}">
      <dgm:prSet/>
      <dgm:spPr/>
      <dgm:t>
        <a:bodyPr/>
        <a:lstStyle/>
        <a:p>
          <a:endParaRPr lang="en-ID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1294" custLinFactNeighborY="543"/>
      <dgm:spPr/>
    </dgm:pt>
    <dgm:pt modelId="{B49067EB-7DE9-41C0-82F1-EF5B0AD73D6E}" type="pres">
      <dgm:prSet presAssocID="{33DB2464-1494-4D16-A70D-574AE96886B7}" presName="Name9" presStyleLbl="parChTrans1D2" presStyleIdx="0" presStyleCnt="4"/>
      <dgm:spPr/>
    </dgm:pt>
    <dgm:pt modelId="{04808132-44F1-4D0E-9D8C-1B6C9FD07F46}" type="pres">
      <dgm:prSet presAssocID="{33DB2464-1494-4D16-A70D-574AE96886B7}" presName="connTx" presStyleLbl="parChTrans1D2" presStyleIdx="0" presStyleCnt="4"/>
      <dgm:spPr/>
    </dgm:pt>
    <dgm:pt modelId="{6C445C6F-213E-4D17-A603-578ADFCBC1B9}" type="pres">
      <dgm:prSet presAssocID="{721FF46A-F9E0-4D9E-B7AA-D80294F625A5}" presName="node" presStyleLbl="node1" presStyleIdx="0" presStyleCnt="4">
        <dgm:presLayoutVars>
          <dgm:bulletEnabled val="1"/>
        </dgm:presLayoutVars>
      </dgm:prSet>
      <dgm:spPr/>
    </dgm:pt>
    <dgm:pt modelId="{1B9259D7-6D11-443D-8A78-FD4793C57639}" type="pres">
      <dgm:prSet presAssocID="{E005990B-CE1C-4C30-8080-0DA3D09EF3FD}" presName="Name9" presStyleLbl="parChTrans1D2" presStyleIdx="1" presStyleCnt="4"/>
      <dgm:spPr/>
    </dgm:pt>
    <dgm:pt modelId="{3A20865D-37B3-45CE-A115-1F4A8A354936}" type="pres">
      <dgm:prSet presAssocID="{E005990B-CE1C-4C30-8080-0DA3D09EF3FD}" presName="connTx" presStyleLbl="parChTrans1D2" presStyleIdx="1" presStyleCnt="4"/>
      <dgm:spPr/>
    </dgm:pt>
    <dgm:pt modelId="{F0A75856-8703-4765-9E58-CA13053F8B28}" type="pres">
      <dgm:prSet presAssocID="{AE3A825F-2CC3-4982-A8E1-93994B1ADA5E}" presName="node" presStyleLbl="node1" presStyleIdx="1" presStyleCnt="4" custRadScaleRad="108779" custRadScaleInc="911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2" presStyleCnt="4"/>
      <dgm:spPr/>
    </dgm:pt>
    <dgm:pt modelId="{F2AD3463-0A9B-41EA-9D2F-BC72B509C8B8}" type="pres">
      <dgm:prSet presAssocID="{3B189942-24ED-4F57-ACCA-95DD06466011}" presName="connTx" presStyleLbl="parChTrans1D2" presStyleIdx="2" presStyleCnt="4"/>
      <dgm:spPr/>
    </dgm:pt>
    <dgm:pt modelId="{CFDF3878-43C5-4642-A3CF-8D91D20EC4A8}" type="pres">
      <dgm:prSet presAssocID="{809C0AF0-1E0F-44AB-9091-93B69CEEF589}" presName="node" presStyleLbl="node1" presStyleIdx="2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3" presStyleCnt="4"/>
      <dgm:spPr/>
    </dgm:pt>
    <dgm:pt modelId="{DFFC5006-3018-44DB-8C9B-5CDF4E91FCC0}" type="pres">
      <dgm:prSet presAssocID="{33921FC5-DDF7-4B33-A521-C20C20AEE8BF}" presName="connTx" presStyleLbl="parChTrans1D2" presStyleIdx="3" presStyleCnt="4"/>
      <dgm:spPr/>
    </dgm:pt>
    <dgm:pt modelId="{FD712BE1-8C4B-4419-80C8-48084FFB0A2C}" type="pres">
      <dgm:prSet presAssocID="{91030D62-A9BE-439A-BA66-53CAADDC0688}" presName="node" presStyleLbl="node1" presStyleIdx="3" presStyleCnt="4" custRadScaleRad="104933" custRadScaleInc="2490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1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0257D553-EC0C-466E-9E4B-646C45125F3F}" type="presOf" srcId="{33DB2464-1494-4D16-A70D-574AE96886B7}" destId="{B49067EB-7DE9-41C0-82F1-EF5B0AD73D6E}" srcOrd="0" destOrd="0" presId="urn:microsoft.com/office/officeart/2005/8/layout/radial1"/>
    <dgm:cxn modelId="{D8970677-3057-4AF4-9889-DC3EA526D8A4}" srcId="{DC6CA833-71D1-4E11-AB19-C6EE472D30E7}" destId="{91030D62-A9BE-439A-BA66-53CAADDC0688}" srcOrd="3" destOrd="0" parTransId="{33921FC5-DDF7-4B33-A521-C20C20AEE8BF}" sibTransId="{81AC2355-842C-433D-9B40-B388AF1AA99A}"/>
    <dgm:cxn modelId="{E37E957A-8B35-48C0-B611-AB2D1E1406E3}" type="presOf" srcId="{33DB2464-1494-4D16-A70D-574AE96886B7}" destId="{04808132-44F1-4D0E-9D8C-1B6C9FD07F46}" srcOrd="1" destOrd="0" presId="urn:microsoft.com/office/officeart/2005/8/layout/radial1"/>
    <dgm:cxn modelId="{7E62E893-7D08-4EDB-9D63-794ED3465ACC}" srcId="{DC6CA833-71D1-4E11-AB19-C6EE472D30E7}" destId="{809C0AF0-1E0F-44AB-9091-93B69CEEF589}" srcOrd="2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FEDA71C7-9985-40CF-9707-525945274D99}" type="presOf" srcId="{721FF46A-F9E0-4D9E-B7AA-D80294F625A5}" destId="{6C445C6F-213E-4D17-A603-578ADFCBC1B9}" srcOrd="0" destOrd="0" presId="urn:microsoft.com/office/officeart/2005/8/layout/radial1"/>
    <dgm:cxn modelId="{19A19BD3-DB8F-4355-9ECE-5697C0DE1AA2}" srcId="{DC6CA833-71D1-4E11-AB19-C6EE472D30E7}" destId="{721FF46A-F9E0-4D9E-B7AA-D80294F625A5}" srcOrd="0" destOrd="0" parTransId="{33DB2464-1494-4D16-A70D-574AE96886B7}" sibTransId="{DC4DDAE8-C6F8-47DF-A477-5C8E1391CA09}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F55F727F-C14A-4AE5-80B9-31A6EAA7EEFF}" type="presParOf" srcId="{283184A8-B242-4A8A-B52C-E216EC228942}" destId="{B49067EB-7DE9-41C0-82F1-EF5B0AD73D6E}" srcOrd="1" destOrd="0" presId="urn:microsoft.com/office/officeart/2005/8/layout/radial1"/>
    <dgm:cxn modelId="{D76779CA-51A7-4B1B-85BA-579FFF009D0D}" type="presParOf" srcId="{B49067EB-7DE9-41C0-82F1-EF5B0AD73D6E}" destId="{04808132-44F1-4D0E-9D8C-1B6C9FD07F46}" srcOrd="0" destOrd="0" presId="urn:microsoft.com/office/officeart/2005/8/layout/radial1"/>
    <dgm:cxn modelId="{D689741F-D779-4D4B-B404-63797FE09908}" type="presParOf" srcId="{283184A8-B242-4A8A-B52C-E216EC228942}" destId="{6C445C6F-213E-4D17-A603-578ADFCBC1B9}" srcOrd="2" destOrd="0" presId="urn:microsoft.com/office/officeart/2005/8/layout/radial1"/>
    <dgm:cxn modelId="{D4499A94-CB77-4171-9083-74926001E275}" type="presParOf" srcId="{283184A8-B242-4A8A-B52C-E216EC228942}" destId="{1B9259D7-6D11-443D-8A78-FD4793C57639}" srcOrd="3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4" destOrd="0" presId="urn:microsoft.com/office/officeart/2005/8/layout/radial1"/>
    <dgm:cxn modelId="{DB203773-FC65-4907-8BCD-571817ADE5DA}" type="presParOf" srcId="{283184A8-B242-4A8A-B52C-E216EC228942}" destId="{4ECB4E44-B165-4DC5-9FD9-CF8594E8DBCD}" srcOrd="5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6" destOrd="0" presId="urn:microsoft.com/office/officeart/2005/8/layout/radial1"/>
    <dgm:cxn modelId="{77E8D8E7-BC2C-4661-800D-AA8C3614E077}" type="presParOf" srcId="{283184A8-B242-4A8A-B52C-E216EC228942}" destId="{DD346C5A-5956-4641-B2F4-8BA0353D0A02}" srcOrd="7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/>
            <a:t>IKT</a:t>
          </a:r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Komponen</a:t>
          </a:r>
          <a:r>
            <a:rPr lang="en-AU" dirty="0"/>
            <a:t> IKT</a:t>
          </a:r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Pengukuran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 </a:t>
          </a:r>
          <a:r>
            <a:rPr lang="en-AU" dirty="0" err="1"/>
            <a:t>Pengukuran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2432" custLinFactNeighborY="-1999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 custT="1"/>
      <dgm:spPr/>
      <dgm:t>
        <a:bodyPr/>
        <a:lstStyle/>
        <a:p>
          <a:r>
            <a:rPr lang="en-AU" sz="2800" dirty="0" err="1"/>
            <a:t>Evaluasi</a:t>
          </a:r>
          <a:r>
            <a:rPr lang="en-AU" sz="2800" dirty="0"/>
            <a:t> </a:t>
          </a:r>
          <a:r>
            <a:rPr lang="en-AU" sz="2800" dirty="0" err="1"/>
            <a:t>Capaian</a:t>
          </a:r>
          <a:r>
            <a:rPr lang="en-AU" sz="2800" dirty="0"/>
            <a:t> </a:t>
          </a:r>
          <a:r>
            <a:rPr lang="en-AU" sz="2800" dirty="0" err="1"/>
            <a:t>Kinerja</a:t>
          </a:r>
          <a:endParaRPr lang="en-AU" sz="2800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 custT="1"/>
      <dgm:spPr/>
      <dgm:t>
        <a:bodyPr/>
        <a:lstStyle/>
        <a:p>
          <a:r>
            <a:rPr lang="en-AU" sz="1400" dirty="0" err="1"/>
            <a:t>Analisis</a:t>
          </a:r>
          <a:r>
            <a:rPr lang="en-AU" sz="1400" dirty="0"/>
            <a:t> </a:t>
          </a:r>
          <a:r>
            <a:rPr lang="en-AU" sz="1400" dirty="0" err="1"/>
            <a:t>Keberhasilan</a:t>
          </a:r>
          <a:r>
            <a:rPr lang="en-AU" sz="1400" dirty="0"/>
            <a:t>/</a:t>
          </a:r>
        </a:p>
        <a:p>
          <a:r>
            <a:rPr lang="en-AU" sz="1400" dirty="0" err="1"/>
            <a:t>ketidakberhasilan</a:t>
          </a:r>
          <a:endParaRPr lang="en-AU" sz="1400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 custT="1"/>
      <dgm:spPr/>
      <dgm:t>
        <a:bodyPr/>
        <a:lstStyle/>
        <a:p>
          <a:r>
            <a:rPr lang="en-AU" sz="1600" dirty="0" err="1"/>
            <a:t>Akar</a:t>
          </a:r>
          <a:r>
            <a:rPr lang="en-AU" sz="1600" dirty="0"/>
            <a:t> </a:t>
          </a:r>
          <a:r>
            <a:rPr lang="en-AU" sz="1600" dirty="0" err="1"/>
            <a:t>masalah</a:t>
          </a:r>
          <a:endParaRPr lang="en-AU" sz="1600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Faktor</a:t>
          </a:r>
          <a:r>
            <a:rPr lang="en-AU" dirty="0"/>
            <a:t> </a:t>
          </a:r>
          <a:r>
            <a:rPr lang="en-AU" dirty="0" err="1"/>
            <a:t>pendukung</a:t>
          </a:r>
          <a:r>
            <a:rPr lang="en-AU" dirty="0"/>
            <a:t>/ </a:t>
          </a:r>
          <a:r>
            <a:rPr lang="en-AU" dirty="0" err="1"/>
            <a:t>penghambat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4C981813-CA82-4D44-A721-939401473CC7}">
      <dgm:prSet custT="1"/>
      <dgm:spPr/>
      <dgm:t>
        <a:bodyPr/>
        <a:lstStyle/>
        <a:p>
          <a:r>
            <a:rPr lang="en-AU" sz="1600" dirty="0" err="1"/>
            <a:t>Tindak</a:t>
          </a:r>
          <a:r>
            <a:rPr lang="en-AU" sz="1600" dirty="0"/>
            <a:t> </a:t>
          </a:r>
          <a:r>
            <a:rPr lang="en-AU" sz="1600" dirty="0" err="1"/>
            <a:t>lanjut</a:t>
          </a:r>
          <a:endParaRPr lang="en-AU" sz="1600" dirty="0"/>
        </a:p>
      </dgm:t>
    </dgm:pt>
    <dgm:pt modelId="{C369BDD4-A824-4618-8D65-6867D2783C46}" type="parTrans" cxnId="{85E97162-D90F-40B0-98F8-DE314877C531}">
      <dgm:prSet/>
      <dgm:spPr/>
      <dgm:t>
        <a:bodyPr/>
        <a:lstStyle/>
        <a:p>
          <a:endParaRPr lang="en-AU"/>
        </a:p>
      </dgm:t>
    </dgm:pt>
    <dgm:pt modelId="{461EFB71-D61C-4B87-B8A2-2DD2A611B095}" type="sibTrans" cxnId="{85E97162-D90F-40B0-98F8-DE314877C531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4"/>
      <dgm:spPr/>
    </dgm:pt>
    <dgm:pt modelId="{3A20865D-37B3-45CE-A115-1F4A8A354936}" type="pres">
      <dgm:prSet presAssocID="{E005990B-CE1C-4C30-8080-0DA3D09EF3FD}" presName="connTx" presStyleLbl="parChTrans1D2" presStyleIdx="0" presStyleCnt="4"/>
      <dgm:spPr/>
    </dgm:pt>
    <dgm:pt modelId="{F0A75856-8703-4765-9E58-CA13053F8B28}" type="pres">
      <dgm:prSet presAssocID="{AE3A825F-2CC3-4982-A8E1-93994B1ADA5E}" presName="node" presStyleLbl="node1" presStyleIdx="0" presStyleCnt="4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4"/>
      <dgm:spPr/>
    </dgm:pt>
    <dgm:pt modelId="{F2AD3463-0A9B-41EA-9D2F-BC72B509C8B8}" type="pres">
      <dgm:prSet presAssocID="{3B189942-24ED-4F57-ACCA-95DD06466011}" presName="connTx" presStyleLbl="parChTrans1D2" presStyleIdx="1" presStyleCnt="4"/>
      <dgm:spPr/>
    </dgm:pt>
    <dgm:pt modelId="{CFDF3878-43C5-4642-A3CF-8D91D20EC4A8}" type="pres">
      <dgm:prSet presAssocID="{809C0AF0-1E0F-44AB-9091-93B69CEEF589}" presName="node" presStyleLbl="node1" presStyleIdx="1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4"/>
      <dgm:spPr/>
    </dgm:pt>
    <dgm:pt modelId="{DFFC5006-3018-44DB-8C9B-5CDF4E91FCC0}" type="pres">
      <dgm:prSet presAssocID="{33921FC5-DDF7-4B33-A521-C20C20AEE8BF}" presName="connTx" presStyleLbl="parChTrans1D2" presStyleIdx="2" presStyleCnt="4"/>
      <dgm:spPr/>
    </dgm:pt>
    <dgm:pt modelId="{FD712BE1-8C4B-4419-80C8-48084FFB0A2C}" type="pres">
      <dgm:prSet presAssocID="{91030D62-A9BE-439A-BA66-53CAADDC0688}" presName="node" presStyleLbl="node1" presStyleIdx="2" presStyleCnt="4" custRadScaleRad="104861" custRadScaleInc="-8362">
        <dgm:presLayoutVars>
          <dgm:bulletEnabled val="1"/>
        </dgm:presLayoutVars>
      </dgm:prSet>
      <dgm:spPr/>
    </dgm:pt>
    <dgm:pt modelId="{31205B9E-EE26-4E0D-9EEF-A1DA66815DEE}" type="pres">
      <dgm:prSet presAssocID="{C369BDD4-A824-4618-8D65-6867D2783C46}" presName="Name9" presStyleLbl="parChTrans1D2" presStyleIdx="3" presStyleCnt="4"/>
      <dgm:spPr/>
    </dgm:pt>
    <dgm:pt modelId="{7A338634-6648-4E63-8B27-A7F1D42ACC23}" type="pres">
      <dgm:prSet presAssocID="{C369BDD4-A824-4618-8D65-6867D2783C46}" presName="connTx" presStyleLbl="parChTrans1D2" presStyleIdx="3" presStyleCnt="4"/>
      <dgm:spPr/>
    </dgm:pt>
    <dgm:pt modelId="{9CD56EE2-991D-46C0-9166-B8F2BCFFE126}" type="pres">
      <dgm:prSet presAssocID="{4C981813-CA82-4D44-A721-939401473CC7}" presName="node" presStyleLbl="node1" presStyleIdx="3" presStyleCnt="4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85E97162-D90F-40B0-98F8-DE314877C531}" srcId="{DC6CA833-71D1-4E11-AB19-C6EE472D30E7}" destId="{4C981813-CA82-4D44-A721-939401473CC7}" srcOrd="3" destOrd="0" parTransId="{C369BDD4-A824-4618-8D65-6867D2783C46}" sibTransId="{461EFB71-D61C-4B87-B8A2-2DD2A611B095}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2C195DE3-E81E-48E5-9433-C5A44CE14007}" type="presOf" srcId="{C369BDD4-A824-4618-8D65-6867D2783C46}" destId="{31205B9E-EE26-4E0D-9EEF-A1DA66815DEE}" srcOrd="0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ECCA02EE-8907-4EDA-9AA0-6A2436FAB090}" type="presOf" srcId="{4C981813-CA82-4D44-A721-939401473CC7}" destId="{9CD56EE2-991D-46C0-9166-B8F2BCFFE126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650C5EF4-17D2-4D10-BF55-8E98D0EE8F7F}" type="presOf" srcId="{C369BDD4-A824-4618-8D65-6867D2783C46}" destId="{7A338634-6648-4E63-8B27-A7F1D42ACC23}" srcOrd="1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95BA9A0F-9441-4FC8-ACDD-AD9096E72979}" type="presParOf" srcId="{283184A8-B242-4A8A-B52C-E216EC228942}" destId="{31205B9E-EE26-4E0D-9EEF-A1DA66815DEE}" srcOrd="7" destOrd="0" presId="urn:microsoft.com/office/officeart/2005/8/layout/radial1"/>
    <dgm:cxn modelId="{D8819FE4-0875-4363-BDE6-65F939514079}" type="presParOf" srcId="{31205B9E-EE26-4E0D-9EEF-A1DA66815DEE}" destId="{7A338634-6648-4E63-8B27-A7F1D42ACC23}" srcOrd="0" destOrd="0" presId="urn:microsoft.com/office/officeart/2005/8/layout/radial1"/>
    <dgm:cxn modelId="{085AD277-B56D-4AAC-9508-23620C10F07F}" type="presParOf" srcId="{283184A8-B242-4A8A-B52C-E216EC228942}" destId="{9CD56EE2-991D-46C0-9166-B8F2BCFFE1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Penjaminan</a:t>
          </a:r>
          <a:r>
            <a:rPr lang="en-AU" dirty="0"/>
            <a:t> </a:t>
          </a:r>
          <a:r>
            <a:rPr lang="en-AU" dirty="0" err="1"/>
            <a:t>Mutu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Penetapan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Pelaksanaan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Evaluasi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60661F8F-0BBC-4000-A7F1-053963DC8618}">
      <dgm:prSet/>
      <dgm:spPr/>
      <dgm:t>
        <a:bodyPr/>
        <a:lstStyle/>
        <a:p>
          <a:r>
            <a:rPr lang="en-AU" dirty="0" err="1"/>
            <a:t>Pengendalian</a:t>
          </a:r>
          <a:endParaRPr lang="en-AU" dirty="0"/>
        </a:p>
      </dgm:t>
    </dgm:pt>
    <dgm:pt modelId="{A5086051-BC7F-4BD5-A04B-EE1F75FAB696}" type="parTrans" cxnId="{A9781C6A-6CCE-4B5B-9F78-3688093ABD78}">
      <dgm:prSet/>
      <dgm:spPr/>
      <dgm:t>
        <a:bodyPr/>
        <a:lstStyle/>
        <a:p>
          <a:endParaRPr lang="en-AU"/>
        </a:p>
      </dgm:t>
    </dgm:pt>
    <dgm:pt modelId="{45CCA499-FE71-4B71-88F6-403E7EC0EB1E}" type="sibTrans" cxnId="{A9781C6A-6CCE-4B5B-9F78-3688093ABD78}">
      <dgm:prSet/>
      <dgm:spPr/>
      <dgm:t>
        <a:bodyPr/>
        <a:lstStyle/>
        <a:p>
          <a:endParaRPr lang="en-AU"/>
        </a:p>
      </dgm:t>
    </dgm:pt>
    <dgm:pt modelId="{1E776FDC-C42F-442B-B1DE-C5FFF4F53752}">
      <dgm:prSet/>
      <dgm:spPr/>
      <dgm:t>
        <a:bodyPr/>
        <a:lstStyle/>
        <a:p>
          <a:r>
            <a:rPr lang="en-AU" dirty="0" err="1"/>
            <a:t>Peningkatan</a:t>
          </a:r>
          <a:endParaRPr lang="en-AU" dirty="0"/>
        </a:p>
      </dgm:t>
    </dgm:pt>
    <dgm:pt modelId="{B1D0C0B8-9BBF-45D1-BE33-BC4F94A930BA}" type="parTrans" cxnId="{43037A5D-BA2C-43D9-9F6A-CCC506AC64A2}">
      <dgm:prSet/>
      <dgm:spPr/>
      <dgm:t>
        <a:bodyPr/>
        <a:lstStyle/>
        <a:p>
          <a:endParaRPr lang="en-AU"/>
        </a:p>
      </dgm:t>
    </dgm:pt>
    <dgm:pt modelId="{FB831E78-7A6C-449F-B9C0-4BDFF4897906}" type="sibTrans" cxnId="{43037A5D-BA2C-43D9-9F6A-CCC506AC64A2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5"/>
      <dgm:spPr/>
    </dgm:pt>
    <dgm:pt modelId="{3A20865D-37B3-45CE-A115-1F4A8A354936}" type="pres">
      <dgm:prSet presAssocID="{E005990B-CE1C-4C30-8080-0DA3D09EF3FD}" presName="connTx" presStyleLbl="parChTrans1D2" presStyleIdx="0" presStyleCnt="5"/>
      <dgm:spPr/>
    </dgm:pt>
    <dgm:pt modelId="{F0A75856-8703-4765-9E58-CA13053F8B28}" type="pres">
      <dgm:prSet presAssocID="{AE3A825F-2CC3-4982-A8E1-93994B1ADA5E}" presName="node" presStyleLbl="node1" presStyleIdx="0" presStyleCnt="5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5"/>
      <dgm:spPr/>
    </dgm:pt>
    <dgm:pt modelId="{F2AD3463-0A9B-41EA-9D2F-BC72B509C8B8}" type="pres">
      <dgm:prSet presAssocID="{3B189942-24ED-4F57-ACCA-95DD06466011}" presName="connTx" presStyleLbl="parChTrans1D2" presStyleIdx="1" presStyleCnt="5"/>
      <dgm:spPr/>
    </dgm:pt>
    <dgm:pt modelId="{CFDF3878-43C5-4642-A3CF-8D91D20EC4A8}" type="pres">
      <dgm:prSet presAssocID="{809C0AF0-1E0F-44AB-9091-93B69CEEF589}" presName="node" presStyleLbl="node1" presStyleIdx="1" presStyleCnt="5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5"/>
      <dgm:spPr/>
    </dgm:pt>
    <dgm:pt modelId="{DFFC5006-3018-44DB-8C9B-5CDF4E91FCC0}" type="pres">
      <dgm:prSet presAssocID="{33921FC5-DDF7-4B33-A521-C20C20AEE8BF}" presName="connTx" presStyleLbl="parChTrans1D2" presStyleIdx="2" presStyleCnt="5"/>
      <dgm:spPr/>
    </dgm:pt>
    <dgm:pt modelId="{FD712BE1-8C4B-4419-80C8-48084FFB0A2C}" type="pres">
      <dgm:prSet presAssocID="{91030D62-A9BE-439A-BA66-53CAADDC0688}" presName="node" presStyleLbl="node1" presStyleIdx="2" presStyleCnt="5" custRadScaleRad="106806" custRadScaleInc="-20091">
        <dgm:presLayoutVars>
          <dgm:bulletEnabled val="1"/>
        </dgm:presLayoutVars>
      </dgm:prSet>
      <dgm:spPr/>
    </dgm:pt>
    <dgm:pt modelId="{15F55D0B-FCDB-4B76-9C21-6B19483B0F37}" type="pres">
      <dgm:prSet presAssocID="{A5086051-BC7F-4BD5-A04B-EE1F75FAB696}" presName="Name9" presStyleLbl="parChTrans1D2" presStyleIdx="3" presStyleCnt="5"/>
      <dgm:spPr/>
    </dgm:pt>
    <dgm:pt modelId="{19D9E0FC-80B9-415D-B2DF-CA356ADA32BD}" type="pres">
      <dgm:prSet presAssocID="{A5086051-BC7F-4BD5-A04B-EE1F75FAB696}" presName="connTx" presStyleLbl="parChTrans1D2" presStyleIdx="3" presStyleCnt="5"/>
      <dgm:spPr/>
    </dgm:pt>
    <dgm:pt modelId="{D2FE2030-9B3F-4A22-9158-CAF4DED4B2E4}" type="pres">
      <dgm:prSet presAssocID="{60661F8F-0BBC-4000-A7F1-053963DC8618}" presName="node" presStyleLbl="node1" presStyleIdx="3" presStyleCnt="5">
        <dgm:presLayoutVars>
          <dgm:bulletEnabled val="1"/>
        </dgm:presLayoutVars>
      </dgm:prSet>
      <dgm:spPr/>
    </dgm:pt>
    <dgm:pt modelId="{0FD9EC44-983B-4221-8813-661863794C59}" type="pres">
      <dgm:prSet presAssocID="{B1D0C0B8-9BBF-45D1-BE33-BC4F94A930BA}" presName="Name9" presStyleLbl="parChTrans1D2" presStyleIdx="4" presStyleCnt="5"/>
      <dgm:spPr/>
    </dgm:pt>
    <dgm:pt modelId="{286E0A09-65BF-4067-964D-D98B409C201E}" type="pres">
      <dgm:prSet presAssocID="{B1D0C0B8-9BBF-45D1-BE33-BC4F94A930BA}" presName="connTx" presStyleLbl="parChTrans1D2" presStyleIdx="4" presStyleCnt="5"/>
      <dgm:spPr/>
    </dgm:pt>
    <dgm:pt modelId="{2D2D44F1-F291-4E83-BED9-FA0F068DA627}" type="pres">
      <dgm:prSet presAssocID="{1E776FDC-C42F-442B-B1DE-C5FFF4F53752}" presName="node" presStyleLbl="node1" presStyleIdx="4" presStyleCnt="5">
        <dgm:presLayoutVars>
          <dgm:bulletEnabled val="1"/>
        </dgm:presLayoutVars>
      </dgm:prSet>
      <dgm:spPr/>
    </dgm:pt>
  </dgm:ptLst>
  <dgm:cxnLst>
    <dgm:cxn modelId="{568F4707-B643-4B4E-BEAA-51FF426DC2C8}" type="presOf" srcId="{B1D0C0B8-9BBF-45D1-BE33-BC4F94A930BA}" destId="{286E0A09-65BF-4067-964D-D98B409C201E}" srcOrd="1" destOrd="0" presId="urn:microsoft.com/office/officeart/2005/8/layout/radial1"/>
    <dgm:cxn modelId="{0FB16C26-AD28-4078-BA4A-2F87226B1D1C}" type="presOf" srcId="{B1D0C0B8-9BBF-45D1-BE33-BC4F94A930BA}" destId="{0FD9EC44-983B-4221-8813-661863794C59}" srcOrd="0" destOrd="0" presId="urn:microsoft.com/office/officeart/2005/8/layout/radial1"/>
    <dgm:cxn modelId="{43037A5D-BA2C-43D9-9F6A-CCC506AC64A2}" srcId="{DC6CA833-71D1-4E11-AB19-C6EE472D30E7}" destId="{1E776FDC-C42F-442B-B1DE-C5FFF4F53752}" srcOrd="4" destOrd="0" parTransId="{B1D0C0B8-9BBF-45D1-BE33-BC4F94A930BA}" sibTransId="{FB831E78-7A6C-449F-B9C0-4BDFF4897906}"/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A9781C6A-6CCE-4B5B-9F78-3688093ABD78}" srcId="{DC6CA833-71D1-4E11-AB19-C6EE472D30E7}" destId="{60661F8F-0BBC-4000-A7F1-053963DC8618}" srcOrd="3" destOrd="0" parTransId="{A5086051-BC7F-4BD5-A04B-EE1F75FAB696}" sibTransId="{45CCA499-FE71-4B71-88F6-403E7EC0EB1E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B7892191-BFB1-40C6-AA0A-D75BF1CD5603}" type="presOf" srcId="{A5086051-BC7F-4BD5-A04B-EE1F75FAB696}" destId="{15F55D0B-FCDB-4B76-9C21-6B19483B0F37}" srcOrd="0" destOrd="0" presId="urn:microsoft.com/office/officeart/2005/8/layout/radial1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6CAAAC9B-776C-4F7A-962A-9D70C82791E3}" type="presOf" srcId="{1E776FDC-C42F-442B-B1DE-C5FFF4F53752}" destId="{2D2D44F1-F291-4E83-BED9-FA0F068DA627}" srcOrd="0" destOrd="0" presId="urn:microsoft.com/office/officeart/2005/8/layout/radial1"/>
    <dgm:cxn modelId="{8591BEA0-C20B-48A5-AE1C-439FCE62CB08}" type="presOf" srcId="{60661F8F-0BBC-4000-A7F1-053963DC8618}" destId="{D2FE2030-9B3F-4A22-9158-CAF4DED4B2E4}" srcOrd="0" destOrd="0" presId="urn:microsoft.com/office/officeart/2005/8/layout/radial1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AEEE8EB5-0D13-485E-9B18-112F972FF148}" type="presOf" srcId="{A5086051-BC7F-4BD5-A04B-EE1F75FAB696}" destId="{19D9E0FC-80B9-415D-B2DF-CA356ADA32BD}" srcOrd="1" destOrd="0" presId="urn:microsoft.com/office/officeart/2005/8/layout/radial1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61B78260-3097-4F48-915A-E7DE38953F21}" type="presParOf" srcId="{283184A8-B242-4A8A-B52C-E216EC228942}" destId="{15F55D0B-FCDB-4B76-9C21-6B19483B0F37}" srcOrd="7" destOrd="0" presId="urn:microsoft.com/office/officeart/2005/8/layout/radial1"/>
    <dgm:cxn modelId="{A31B6F21-5EDF-4EE9-8341-028DAADF5206}" type="presParOf" srcId="{15F55D0B-FCDB-4B76-9C21-6B19483B0F37}" destId="{19D9E0FC-80B9-415D-B2DF-CA356ADA32BD}" srcOrd="0" destOrd="0" presId="urn:microsoft.com/office/officeart/2005/8/layout/radial1"/>
    <dgm:cxn modelId="{32D11649-DE92-441D-9696-B11B9414F268}" type="presParOf" srcId="{283184A8-B242-4A8A-B52C-E216EC228942}" destId="{D2FE2030-9B3F-4A22-9158-CAF4DED4B2E4}" srcOrd="8" destOrd="0" presId="urn:microsoft.com/office/officeart/2005/8/layout/radial1"/>
    <dgm:cxn modelId="{D6EABFD4-8054-4576-B6D0-C2B196EE0C5C}" type="presParOf" srcId="{283184A8-B242-4A8A-B52C-E216EC228942}" destId="{0FD9EC44-983B-4221-8813-661863794C59}" srcOrd="9" destOrd="0" presId="urn:microsoft.com/office/officeart/2005/8/layout/radial1"/>
    <dgm:cxn modelId="{0F99B1EB-108E-49C3-BCB2-69D1586FEF21}" type="presParOf" srcId="{0FD9EC44-983B-4221-8813-661863794C59}" destId="{286E0A09-65BF-4067-964D-D98B409C201E}" srcOrd="0" destOrd="0" presId="urn:microsoft.com/office/officeart/2005/8/layout/radial1"/>
    <dgm:cxn modelId="{4A6ADFAA-C0EB-49D7-AC69-095692525EFA}" type="presParOf" srcId="{283184A8-B242-4A8A-B52C-E216EC228942}" destId="{2D2D44F1-F291-4E83-BED9-FA0F068DA62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Kepuasan</a:t>
          </a:r>
          <a:r>
            <a:rPr lang="en-AU" dirty="0"/>
            <a:t> </a:t>
          </a:r>
          <a:r>
            <a:rPr lang="en-AU" dirty="0" err="1"/>
            <a:t>Pengguna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Instrumen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Pelaksanaan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</a:t>
          </a:r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Simpulan</a:t>
          </a:r>
          <a:r>
            <a:rPr lang="en-AU" dirty="0"/>
            <a:t> Hasil </a:t>
          </a:r>
          <a:r>
            <a:rPr lang="en-AU" dirty="0" err="1"/>
            <a:t>Evaluasi</a:t>
          </a:r>
          <a:r>
            <a:rPr lang="en-AU" dirty="0"/>
            <a:t> dan </a:t>
          </a:r>
          <a:r>
            <a:rPr lang="en-AU" dirty="0" err="1"/>
            <a:t>Tindak</a:t>
          </a:r>
          <a:r>
            <a:rPr lang="en-AU" dirty="0"/>
            <a:t> </a:t>
          </a:r>
          <a:r>
            <a:rPr lang="en-AU" dirty="0" err="1"/>
            <a:t>Lanjut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Rencana</a:t>
          </a:r>
          <a:r>
            <a:rPr lang="en-AU" dirty="0"/>
            <a:t> </a:t>
          </a:r>
          <a:r>
            <a:rPr lang="en-AU" dirty="0" err="1"/>
            <a:t>Perbaikan</a:t>
          </a:r>
          <a:r>
            <a:rPr lang="en-AU" dirty="0"/>
            <a:t> dan  </a:t>
          </a:r>
          <a:r>
            <a:rPr lang="en-AU" dirty="0" err="1"/>
            <a:t>Pengembangan</a:t>
          </a:r>
          <a:endParaRPr lang="en-AU" dirty="0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Masalah</a:t>
          </a:r>
          <a:r>
            <a:rPr lang="en-AU" dirty="0"/>
            <a:t> dan </a:t>
          </a:r>
          <a:r>
            <a:rPr lang="en-AU" dirty="0" err="1"/>
            <a:t>Akar</a:t>
          </a:r>
          <a:r>
            <a:rPr lang="en-AU" dirty="0"/>
            <a:t> </a:t>
          </a:r>
          <a:r>
            <a:rPr lang="en-AU" dirty="0" err="1"/>
            <a:t>masalah</a:t>
          </a:r>
          <a:endParaRPr lang="en-AU" dirty="0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Pemosisian</a:t>
          </a:r>
          <a:endParaRPr lang="en-AU" dirty="0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/>
            <a:t>IKU</a:t>
          </a:r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Komponen</a:t>
          </a:r>
          <a:r>
            <a:rPr lang="en-AU" dirty="0"/>
            <a:t> IKU</a:t>
          </a:r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Pengukuran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 </a:t>
          </a:r>
          <a:r>
            <a:rPr lang="en-AU" dirty="0" err="1"/>
            <a:t>Pengukuran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/>
            <a:t>IKT</a:t>
          </a:r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Komponen</a:t>
          </a:r>
          <a:r>
            <a:rPr lang="en-AU" dirty="0"/>
            <a:t> IKT</a:t>
          </a:r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Pengukuran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 </a:t>
          </a:r>
          <a:r>
            <a:rPr lang="en-AU" dirty="0" err="1"/>
            <a:t>Pengukuran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2432" custLinFactNeighborY="-1999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 custT="1"/>
      <dgm:spPr/>
      <dgm:t>
        <a:bodyPr/>
        <a:lstStyle/>
        <a:p>
          <a:r>
            <a:rPr lang="en-AU" sz="2800" dirty="0" err="1"/>
            <a:t>Evaluasi</a:t>
          </a:r>
          <a:r>
            <a:rPr lang="en-AU" sz="2800" dirty="0"/>
            <a:t> </a:t>
          </a:r>
          <a:r>
            <a:rPr lang="en-AU" sz="2800" dirty="0" err="1"/>
            <a:t>Capaian</a:t>
          </a:r>
          <a:r>
            <a:rPr lang="en-AU" sz="2800" dirty="0"/>
            <a:t> </a:t>
          </a:r>
          <a:r>
            <a:rPr lang="en-AU" sz="2800" dirty="0" err="1"/>
            <a:t>Kinerja</a:t>
          </a:r>
          <a:endParaRPr lang="en-AU" sz="2800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 custT="1"/>
      <dgm:spPr/>
      <dgm:t>
        <a:bodyPr/>
        <a:lstStyle/>
        <a:p>
          <a:r>
            <a:rPr lang="en-AU" sz="1400" dirty="0" err="1"/>
            <a:t>Analisis</a:t>
          </a:r>
          <a:r>
            <a:rPr lang="en-AU" sz="1400" dirty="0"/>
            <a:t> </a:t>
          </a:r>
          <a:r>
            <a:rPr lang="en-AU" sz="1400" dirty="0" err="1"/>
            <a:t>Keberhasilan</a:t>
          </a:r>
          <a:r>
            <a:rPr lang="en-AU" sz="1400" dirty="0"/>
            <a:t>/</a:t>
          </a:r>
        </a:p>
        <a:p>
          <a:r>
            <a:rPr lang="en-AU" sz="1400" dirty="0" err="1"/>
            <a:t>ketidakberhasilan</a:t>
          </a:r>
          <a:endParaRPr lang="en-AU" sz="1400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 custT="1"/>
      <dgm:spPr/>
      <dgm:t>
        <a:bodyPr/>
        <a:lstStyle/>
        <a:p>
          <a:r>
            <a:rPr lang="en-AU" sz="1600" dirty="0" err="1"/>
            <a:t>Akar</a:t>
          </a:r>
          <a:r>
            <a:rPr lang="en-AU" sz="1600" dirty="0"/>
            <a:t> </a:t>
          </a:r>
          <a:r>
            <a:rPr lang="en-AU" sz="1600" dirty="0" err="1"/>
            <a:t>masalah</a:t>
          </a:r>
          <a:endParaRPr lang="en-AU" sz="1600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Faktor</a:t>
          </a:r>
          <a:r>
            <a:rPr lang="en-AU" dirty="0"/>
            <a:t> </a:t>
          </a:r>
          <a:r>
            <a:rPr lang="en-AU" dirty="0" err="1"/>
            <a:t>pendukung</a:t>
          </a:r>
          <a:r>
            <a:rPr lang="en-AU" dirty="0"/>
            <a:t>/ </a:t>
          </a:r>
          <a:r>
            <a:rPr lang="en-AU" dirty="0" err="1"/>
            <a:t>penghambat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4C981813-CA82-4D44-A721-939401473CC7}">
      <dgm:prSet custT="1"/>
      <dgm:spPr/>
      <dgm:t>
        <a:bodyPr/>
        <a:lstStyle/>
        <a:p>
          <a:r>
            <a:rPr lang="en-AU" sz="1600" dirty="0" err="1"/>
            <a:t>Tindak</a:t>
          </a:r>
          <a:r>
            <a:rPr lang="en-AU" sz="1600" dirty="0"/>
            <a:t> </a:t>
          </a:r>
          <a:r>
            <a:rPr lang="en-AU" sz="1600" dirty="0" err="1"/>
            <a:t>lanjut</a:t>
          </a:r>
          <a:endParaRPr lang="en-AU" sz="1600" dirty="0"/>
        </a:p>
      </dgm:t>
    </dgm:pt>
    <dgm:pt modelId="{C369BDD4-A824-4618-8D65-6867D2783C46}" type="parTrans" cxnId="{85E97162-D90F-40B0-98F8-DE314877C531}">
      <dgm:prSet/>
      <dgm:spPr/>
      <dgm:t>
        <a:bodyPr/>
        <a:lstStyle/>
        <a:p>
          <a:endParaRPr lang="en-AU"/>
        </a:p>
      </dgm:t>
    </dgm:pt>
    <dgm:pt modelId="{461EFB71-D61C-4B87-B8A2-2DD2A611B095}" type="sibTrans" cxnId="{85E97162-D90F-40B0-98F8-DE314877C531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4"/>
      <dgm:spPr/>
    </dgm:pt>
    <dgm:pt modelId="{3A20865D-37B3-45CE-A115-1F4A8A354936}" type="pres">
      <dgm:prSet presAssocID="{E005990B-CE1C-4C30-8080-0DA3D09EF3FD}" presName="connTx" presStyleLbl="parChTrans1D2" presStyleIdx="0" presStyleCnt="4"/>
      <dgm:spPr/>
    </dgm:pt>
    <dgm:pt modelId="{F0A75856-8703-4765-9E58-CA13053F8B28}" type="pres">
      <dgm:prSet presAssocID="{AE3A825F-2CC3-4982-A8E1-93994B1ADA5E}" presName="node" presStyleLbl="node1" presStyleIdx="0" presStyleCnt="4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4"/>
      <dgm:spPr/>
    </dgm:pt>
    <dgm:pt modelId="{F2AD3463-0A9B-41EA-9D2F-BC72B509C8B8}" type="pres">
      <dgm:prSet presAssocID="{3B189942-24ED-4F57-ACCA-95DD06466011}" presName="connTx" presStyleLbl="parChTrans1D2" presStyleIdx="1" presStyleCnt="4"/>
      <dgm:spPr/>
    </dgm:pt>
    <dgm:pt modelId="{CFDF3878-43C5-4642-A3CF-8D91D20EC4A8}" type="pres">
      <dgm:prSet presAssocID="{809C0AF0-1E0F-44AB-9091-93B69CEEF589}" presName="node" presStyleLbl="node1" presStyleIdx="1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4"/>
      <dgm:spPr/>
    </dgm:pt>
    <dgm:pt modelId="{DFFC5006-3018-44DB-8C9B-5CDF4E91FCC0}" type="pres">
      <dgm:prSet presAssocID="{33921FC5-DDF7-4B33-A521-C20C20AEE8BF}" presName="connTx" presStyleLbl="parChTrans1D2" presStyleIdx="2" presStyleCnt="4"/>
      <dgm:spPr/>
    </dgm:pt>
    <dgm:pt modelId="{FD712BE1-8C4B-4419-80C8-48084FFB0A2C}" type="pres">
      <dgm:prSet presAssocID="{91030D62-A9BE-439A-BA66-53CAADDC0688}" presName="node" presStyleLbl="node1" presStyleIdx="2" presStyleCnt="4" custRadScaleRad="104861" custRadScaleInc="-8362">
        <dgm:presLayoutVars>
          <dgm:bulletEnabled val="1"/>
        </dgm:presLayoutVars>
      </dgm:prSet>
      <dgm:spPr/>
    </dgm:pt>
    <dgm:pt modelId="{31205B9E-EE26-4E0D-9EEF-A1DA66815DEE}" type="pres">
      <dgm:prSet presAssocID="{C369BDD4-A824-4618-8D65-6867D2783C46}" presName="Name9" presStyleLbl="parChTrans1D2" presStyleIdx="3" presStyleCnt="4"/>
      <dgm:spPr/>
    </dgm:pt>
    <dgm:pt modelId="{7A338634-6648-4E63-8B27-A7F1D42ACC23}" type="pres">
      <dgm:prSet presAssocID="{C369BDD4-A824-4618-8D65-6867D2783C46}" presName="connTx" presStyleLbl="parChTrans1D2" presStyleIdx="3" presStyleCnt="4"/>
      <dgm:spPr/>
    </dgm:pt>
    <dgm:pt modelId="{9CD56EE2-991D-46C0-9166-B8F2BCFFE126}" type="pres">
      <dgm:prSet presAssocID="{4C981813-CA82-4D44-A721-939401473CC7}" presName="node" presStyleLbl="node1" presStyleIdx="3" presStyleCnt="4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85E97162-D90F-40B0-98F8-DE314877C531}" srcId="{DC6CA833-71D1-4E11-AB19-C6EE472D30E7}" destId="{4C981813-CA82-4D44-A721-939401473CC7}" srcOrd="3" destOrd="0" parTransId="{C369BDD4-A824-4618-8D65-6867D2783C46}" sibTransId="{461EFB71-D61C-4B87-B8A2-2DD2A611B095}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2C195DE3-E81E-48E5-9433-C5A44CE14007}" type="presOf" srcId="{C369BDD4-A824-4618-8D65-6867D2783C46}" destId="{31205B9E-EE26-4E0D-9EEF-A1DA66815DEE}" srcOrd="0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ECCA02EE-8907-4EDA-9AA0-6A2436FAB090}" type="presOf" srcId="{4C981813-CA82-4D44-A721-939401473CC7}" destId="{9CD56EE2-991D-46C0-9166-B8F2BCFFE126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650C5EF4-17D2-4D10-BF55-8E98D0EE8F7F}" type="presOf" srcId="{C369BDD4-A824-4618-8D65-6867D2783C46}" destId="{7A338634-6648-4E63-8B27-A7F1D42ACC23}" srcOrd="1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95BA9A0F-9441-4FC8-ACDD-AD9096E72979}" type="presParOf" srcId="{283184A8-B242-4A8A-B52C-E216EC228942}" destId="{31205B9E-EE26-4E0D-9EEF-A1DA66815DEE}" srcOrd="7" destOrd="0" presId="urn:microsoft.com/office/officeart/2005/8/layout/radial1"/>
    <dgm:cxn modelId="{D8819FE4-0875-4363-BDE6-65F939514079}" type="presParOf" srcId="{31205B9E-EE26-4E0D-9EEF-A1DA66815DEE}" destId="{7A338634-6648-4E63-8B27-A7F1D42ACC23}" srcOrd="0" destOrd="0" presId="urn:microsoft.com/office/officeart/2005/8/layout/radial1"/>
    <dgm:cxn modelId="{085AD277-B56D-4AAC-9508-23620C10F07F}" type="presParOf" srcId="{283184A8-B242-4A8A-B52C-E216EC228942}" destId="{9CD56EE2-991D-46C0-9166-B8F2BCFFE1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Penjaminan</a:t>
          </a:r>
          <a:r>
            <a:rPr lang="en-AU" dirty="0"/>
            <a:t> </a:t>
          </a:r>
          <a:r>
            <a:rPr lang="en-AU" dirty="0" err="1"/>
            <a:t>Mutu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Penetapan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Pelaksanaan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Evaluasi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60661F8F-0BBC-4000-A7F1-053963DC8618}">
      <dgm:prSet/>
      <dgm:spPr/>
      <dgm:t>
        <a:bodyPr/>
        <a:lstStyle/>
        <a:p>
          <a:r>
            <a:rPr lang="en-AU" dirty="0" err="1"/>
            <a:t>Pengendalian</a:t>
          </a:r>
          <a:endParaRPr lang="en-AU" dirty="0"/>
        </a:p>
      </dgm:t>
    </dgm:pt>
    <dgm:pt modelId="{A5086051-BC7F-4BD5-A04B-EE1F75FAB696}" type="parTrans" cxnId="{A9781C6A-6CCE-4B5B-9F78-3688093ABD78}">
      <dgm:prSet/>
      <dgm:spPr/>
      <dgm:t>
        <a:bodyPr/>
        <a:lstStyle/>
        <a:p>
          <a:endParaRPr lang="en-AU"/>
        </a:p>
      </dgm:t>
    </dgm:pt>
    <dgm:pt modelId="{45CCA499-FE71-4B71-88F6-403E7EC0EB1E}" type="sibTrans" cxnId="{A9781C6A-6CCE-4B5B-9F78-3688093ABD78}">
      <dgm:prSet/>
      <dgm:spPr/>
      <dgm:t>
        <a:bodyPr/>
        <a:lstStyle/>
        <a:p>
          <a:endParaRPr lang="en-AU"/>
        </a:p>
      </dgm:t>
    </dgm:pt>
    <dgm:pt modelId="{1E776FDC-C42F-442B-B1DE-C5FFF4F53752}">
      <dgm:prSet/>
      <dgm:spPr/>
      <dgm:t>
        <a:bodyPr/>
        <a:lstStyle/>
        <a:p>
          <a:r>
            <a:rPr lang="en-AU" dirty="0" err="1"/>
            <a:t>Peningkatan</a:t>
          </a:r>
          <a:endParaRPr lang="en-AU" dirty="0"/>
        </a:p>
      </dgm:t>
    </dgm:pt>
    <dgm:pt modelId="{B1D0C0B8-9BBF-45D1-BE33-BC4F94A930BA}" type="parTrans" cxnId="{43037A5D-BA2C-43D9-9F6A-CCC506AC64A2}">
      <dgm:prSet/>
      <dgm:spPr/>
      <dgm:t>
        <a:bodyPr/>
        <a:lstStyle/>
        <a:p>
          <a:endParaRPr lang="en-AU"/>
        </a:p>
      </dgm:t>
    </dgm:pt>
    <dgm:pt modelId="{FB831E78-7A6C-449F-B9C0-4BDFF4897906}" type="sibTrans" cxnId="{43037A5D-BA2C-43D9-9F6A-CCC506AC64A2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5"/>
      <dgm:spPr/>
    </dgm:pt>
    <dgm:pt modelId="{3A20865D-37B3-45CE-A115-1F4A8A354936}" type="pres">
      <dgm:prSet presAssocID="{E005990B-CE1C-4C30-8080-0DA3D09EF3FD}" presName="connTx" presStyleLbl="parChTrans1D2" presStyleIdx="0" presStyleCnt="5"/>
      <dgm:spPr/>
    </dgm:pt>
    <dgm:pt modelId="{F0A75856-8703-4765-9E58-CA13053F8B28}" type="pres">
      <dgm:prSet presAssocID="{AE3A825F-2CC3-4982-A8E1-93994B1ADA5E}" presName="node" presStyleLbl="node1" presStyleIdx="0" presStyleCnt="5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5"/>
      <dgm:spPr/>
    </dgm:pt>
    <dgm:pt modelId="{F2AD3463-0A9B-41EA-9D2F-BC72B509C8B8}" type="pres">
      <dgm:prSet presAssocID="{3B189942-24ED-4F57-ACCA-95DD06466011}" presName="connTx" presStyleLbl="parChTrans1D2" presStyleIdx="1" presStyleCnt="5"/>
      <dgm:spPr/>
    </dgm:pt>
    <dgm:pt modelId="{CFDF3878-43C5-4642-A3CF-8D91D20EC4A8}" type="pres">
      <dgm:prSet presAssocID="{809C0AF0-1E0F-44AB-9091-93B69CEEF589}" presName="node" presStyleLbl="node1" presStyleIdx="1" presStyleCnt="5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5"/>
      <dgm:spPr/>
    </dgm:pt>
    <dgm:pt modelId="{DFFC5006-3018-44DB-8C9B-5CDF4E91FCC0}" type="pres">
      <dgm:prSet presAssocID="{33921FC5-DDF7-4B33-A521-C20C20AEE8BF}" presName="connTx" presStyleLbl="parChTrans1D2" presStyleIdx="2" presStyleCnt="5"/>
      <dgm:spPr/>
    </dgm:pt>
    <dgm:pt modelId="{FD712BE1-8C4B-4419-80C8-48084FFB0A2C}" type="pres">
      <dgm:prSet presAssocID="{91030D62-A9BE-439A-BA66-53CAADDC0688}" presName="node" presStyleLbl="node1" presStyleIdx="2" presStyleCnt="5" custRadScaleRad="106806" custRadScaleInc="-20091">
        <dgm:presLayoutVars>
          <dgm:bulletEnabled val="1"/>
        </dgm:presLayoutVars>
      </dgm:prSet>
      <dgm:spPr/>
    </dgm:pt>
    <dgm:pt modelId="{15F55D0B-FCDB-4B76-9C21-6B19483B0F37}" type="pres">
      <dgm:prSet presAssocID="{A5086051-BC7F-4BD5-A04B-EE1F75FAB696}" presName="Name9" presStyleLbl="parChTrans1D2" presStyleIdx="3" presStyleCnt="5"/>
      <dgm:spPr/>
    </dgm:pt>
    <dgm:pt modelId="{19D9E0FC-80B9-415D-B2DF-CA356ADA32BD}" type="pres">
      <dgm:prSet presAssocID="{A5086051-BC7F-4BD5-A04B-EE1F75FAB696}" presName="connTx" presStyleLbl="parChTrans1D2" presStyleIdx="3" presStyleCnt="5"/>
      <dgm:spPr/>
    </dgm:pt>
    <dgm:pt modelId="{D2FE2030-9B3F-4A22-9158-CAF4DED4B2E4}" type="pres">
      <dgm:prSet presAssocID="{60661F8F-0BBC-4000-A7F1-053963DC8618}" presName="node" presStyleLbl="node1" presStyleIdx="3" presStyleCnt="5">
        <dgm:presLayoutVars>
          <dgm:bulletEnabled val="1"/>
        </dgm:presLayoutVars>
      </dgm:prSet>
      <dgm:spPr/>
    </dgm:pt>
    <dgm:pt modelId="{0FD9EC44-983B-4221-8813-661863794C59}" type="pres">
      <dgm:prSet presAssocID="{B1D0C0B8-9BBF-45D1-BE33-BC4F94A930BA}" presName="Name9" presStyleLbl="parChTrans1D2" presStyleIdx="4" presStyleCnt="5"/>
      <dgm:spPr/>
    </dgm:pt>
    <dgm:pt modelId="{286E0A09-65BF-4067-964D-D98B409C201E}" type="pres">
      <dgm:prSet presAssocID="{B1D0C0B8-9BBF-45D1-BE33-BC4F94A930BA}" presName="connTx" presStyleLbl="parChTrans1D2" presStyleIdx="4" presStyleCnt="5"/>
      <dgm:spPr/>
    </dgm:pt>
    <dgm:pt modelId="{2D2D44F1-F291-4E83-BED9-FA0F068DA627}" type="pres">
      <dgm:prSet presAssocID="{1E776FDC-C42F-442B-B1DE-C5FFF4F53752}" presName="node" presStyleLbl="node1" presStyleIdx="4" presStyleCnt="5">
        <dgm:presLayoutVars>
          <dgm:bulletEnabled val="1"/>
        </dgm:presLayoutVars>
      </dgm:prSet>
      <dgm:spPr/>
    </dgm:pt>
  </dgm:ptLst>
  <dgm:cxnLst>
    <dgm:cxn modelId="{568F4707-B643-4B4E-BEAA-51FF426DC2C8}" type="presOf" srcId="{B1D0C0B8-9BBF-45D1-BE33-BC4F94A930BA}" destId="{286E0A09-65BF-4067-964D-D98B409C201E}" srcOrd="1" destOrd="0" presId="urn:microsoft.com/office/officeart/2005/8/layout/radial1"/>
    <dgm:cxn modelId="{0FB16C26-AD28-4078-BA4A-2F87226B1D1C}" type="presOf" srcId="{B1D0C0B8-9BBF-45D1-BE33-BC4F94A930BA}" destId="{0FD9EC44-983B-4221-8813-661863794C59}" srcOrd="0" destOrd="0" presId="urn:microsoft.com/office/officeart/2005/8/layout/radial1"/>
    <dgm:cxn modelId="{43037A5D-BA2C-43D9-9F6A-CCC506AC64A2}" srcId="{DC6CA833-71D1-4E11-AB19-C6EE472D30E7}" destId="{1E776FDC-C42F-442B-B1DE-C5FFF4F53752}" srcOrd="4" destOrd="0" parTransId="{B1D0C0B8-9BBF-45D1-BE33-BC4F94A930BA}" sibTransId="{FB831E78-7A6C-449F-B9C0-4BDFF4897906}"/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A9781C6A-6CCE-4B5B-9F78-3688093ABD78}" srcId="{DC6CA833-71D1-4E11-AB19-C6EE472D30E7}" destId="{60661F8F-0BBC-4000-A7F1-053963DC8618}" srcOrd="3" destOrd="0" parTransId="{A5086051-BC7F-4BD5-A04B-EE1F75FAB696}" sibTransId="{45CCA499-FE71-4B71-88F6-403E7EC0EB1E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B7892191-BFB1-40C6-AA0A-D75BF1CD5603}" type="presOf" srcId="{A5086051-BC7F-4BD5-A04B-EE1F75FAB696}" destId="{15F55D0B-FCDB-4B76-9C21-6B19483B0F37}" srcOrd="0" destOrd="0" presId="urn:microsoft.com/office/officeart/2005/8/layout/radial1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6CAAAC9B-776C-4F7A-962A-9D70C82791E3}" type="presOf" srcId="{1E776FDC-C42F-442B-B1DE-C5FFF4F53752}" destId="{2D2D44F1-F291-4E83-BED9-FA0F068DA627}" srcOrd="0" destOrd="0" presId="urn:microsoft.com/office/officeart/2005/8/layout/radial1"/>
    <dgm:cxn modelId="{8591BEA0-C20B-48A5-AE1C-439FCE62CB08}" type="presOf" srcId="{60661F8F-0BBC-4000-A7F1-053963DC8618}" destId="{D2FE2030-9B3F-4A22-9158-CAF4DED4B2E4}" srcOrd="0" destOrd="0" presId="urn:microsoft.com/office/officeart/2005/8/layout/radial1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AEEE8EB5-0D13-485E-9B18-112F972FF148}" type="presOf" srcId="{A5086051-BC7F-4BD5-A04B-EE1F75FAB696}" destId="{19D9E0FC-80B9-415D-B2DF-CA356ADA32BD}" srcOrd="1" destOrd="0" presId="urn:microsoft.com/office/officeart/2005/8/layout/radial1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61B78260-3097-4F48-915A-E7DE38953F21}" type="presParOf" srcId="{283184A8-B242-4A8A-B52C-E216EC228942}" destId="{15F55D0B-FCDB-4B76-9C21-6B19483B0F37}" srcOrd="7" destOrd="0" presId="urn:microsoft.com/office/officeart/2005/8/layout/radial1"/>
    <dgm:cxn modelId="{A31B6F21-5EDF-4EE9-8341-028DAADF5206}" type="presParOf" srcId="{15F55D0B-FCDB-4B76-9C21-6B19483B0F37}" destId="{19D9E0FC-80B9-415D-B2DF-CA356ADA32BD}" srcOrd="0" destOrd="0" presId="urn:microsoft.com/office/officeart/2005/8/layout/radial1"/>
    <dgm:cxn modelId="{32D11649-DE92-441D-9696-B11B9414F268}" type="presParOf" srcId="{283184A8-B242-4A8A-B52C-E216EC228942}" destId="{D2FE2030-9B3F-4A22-9158-CAF4DED4B2E4}" srcOrd="8" destOrd="0" presId="urn:microsoft.com/office/officeart/2005/8/layout/radial1"/>
    <dgm:cxn modelId="{D6EABFD4-8054-4576-B6D0-C2B196EE0C5C}" type="presParOf" srcId="{283184A8-B242-4A8A-B52C-E216EC228942}" destId="{0FD9EC44-983B-4221-8813-661863794C59}" srcOrd="9" destOrd="0" presId="urn:microsoft.com/office/officeart/2005/8/layout/radial1"/>
    <dgm:cxn modelId="{0F99B1EB-108E-49C3-BCB2-69D1586FEF21}" type="presParOf" srcId="{0FD9EC44-983B-4221-8813-661863794C59}" destId="{286E0A09-65BF-4067-964D-D98B409C201E}" srcOrd="0" destOrd="0" presId="urn:microsoft.com/office/officeart/2005/8/layout/radial1"/>
    <dgm:cxn modelId="{4A6ADFAA-C0EB-49D7-AC69-095692525EFA}" type="presParOf" srcId="{283184A8-B242-4A8A-B52C-E216EC228942}" destId="{2D2D44F1-F291-4E83-BED9-FA0F068DA62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Kepuasan</a:t>
          </a:r>
          <a:r>
            <a:rPr lang="en-AU" dirty="0"/>
            <a:t> </a:t>
          </a:r>
          <a:r>
            <a:rPr lang="en-AU" dirty="0" err="1"/>
            <a:t>Pengguna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Instrumen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Pelaksanaan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/>
            <a:t>Hasil</a:t>
          </a:r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Simpulan</a:t>
          </a:r>
          <a:r>
            <a:rPr lang="en-AU" dirty="0"/>
            <a:t> Hasil </a:t>
          </a:r>
          <a:r>
            <a:rPr lang="en-AU" dirty="0" err="1"/>
            <a:t>Evaluasi</a:t>
          </a:r>
          <a:r>
            <a:rPr lang="en-AU" dirty="0"/>
            <a:t> dan </a:t>
          </a:r>
          <a:r>
            <a:rPr lang="en-AU" dirty="0" err="1"/>
            <a:t>Tindak</a:t>
          </a:r>
          <a:r>
            <a:rPr lang="en-AU" dirty="0"/>
            <a:t> </a:t>
          </a:r>
          <a:r>
            <a:rPr lang="en-AU" dirty="0" err="1"/>
            <a:t>Lanjut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/>
      <dgm:t>
        <a:bodyPr/>
        <a:lstStyle/>
        <a:p>
          <a:r>
            <a:rPr lang="en-AU" dirty="0" err="1"/>
            <a:t>Rencana</a:t>
          </a:r>
          <a:r>
            <a:rPr lang="en-AU" dirty="0"/>
            <a:t> </a:t>
          </a:r>
          <a:r>
            <a:rPr lang="en-AU" dirty="0" err="1"/>
            <a:t>Perbaikan</a:t>
          </a:r>
          <a:r>
            <a:rPr lang="en-AU" dirty="0"/>
            <a:t> dan  </a:t>
          </a:r>
          <a:r>
            <a:rPr lang="en-AU" dirty="0" err="1"/>
            <a:t>Pengembangan</a:t>
          </a:r>
          <a:endParaRPr lang="en-AU" dirty="0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/>
      <dgm:t>
        <a:bodyPr/>
        <a:lstStyle/>
        <a:p>
          <a:r>
            <a:rPr lang="en-AU" dirty="0" err="1"/>
            <a:t>Masalah</a:t>
          </a:r>
          <a:r>
            <a:rPr lang="en-AU" dirty="0"/>
            <a:t> dan </a:t>
          </a:r>
          <a:r>
            <a:rPr lang="en-AU" dirty="0" err="1"/>
            <a:t>Akar</a:t>
          </a:r>
          <a:r>
            <a:rPr lang="en-AU" dirty="0"/>
            <a:t> </a:t>
          </a:r>
          <a:r>
            <a:rPr lang="en-AU" dirty="0" err="1"/>
            <a:t>masalah</a:t>
          </a:r>
          <a:endParaRPr lang="en-AU" dirty="0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/>
      <dgm:t>
        <a:bodyPr/>
        <a:lstStyle/>
        <a:p>
          <a:r>
            <a:rPr lang="en-AU" dirty="0" err="1"/>
            <a:t>Pemosisian</a:t>
          </a:r>
          <a:endParaRPr lang="en-AU" dirty="0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3"/>
      <dgm:spPr/>
    </dgm:pt>
    <dgm:pt modelId="{3A20865D-37B3-45CE-A115-1F4A8A354936}" type="pres">
      <dgm:prSet presAssocID="{E005990B-CE1C-4C30-8080-0DA3D09EF3FD}" presName="connTx" presStyleLbl="parChTrans1D2" presStyleIdx="0" presStyleCnt="3"/>
      <dgm:spPr/>
    </dgm:pt>
    <dgm:pt modelId="{F0A75856-8703-4765-9E58-CA13053F8B28}" type="pres">
      <dgm:prSet presAssocID="{AE3A825F-2CC3-4982-A8E1-93994B1ADA5E}" presName="node" presStyleLbl="node1" presStyleIdx="0" presStyleCnt="3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3"/>
      <dgm:spPr/>
    </dgm:pt>
    <dgm:pt modelId="{F2AD3463-0A9B-41EA-9D2F-BC72B509C8B8}" type="pres">
      <dgm:prSet presAssocID="{3B189942-24ED-4F57-ACCA-95DD06466011}" presName="connTx" presStyleLbl="parChTrans1D2" presStyleIdx="1" presStyleCnt="3"/>
      <dgm:spPr/>
    </dgm:pt>
    <dgm:pt modelId="{CFDF3878-43C5-4642-A3CF-8D91D20EC4A8}" type="pres">
      <dgm:prSet presAssocID="{809C0AF0-1E0F-44AB-9091-93B69CEEF589}" presName="node" presStyleLbl="node1" presStyleIdx="1" presStyleCnt="3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3"/>
      <dgm:spPr/>
    </dgm:pt>
    <dgm:pt modelId="{DFFC5006-3018-44DB-8C9B-5CDF4E91FCC0}" type="pres">
      <dgm:prSet presAssocID="{33921FC5-DDF7-4B33-A521-C20C20AEE8BF}" presName="connTx" presStyleLbl="parChTrans1D2" presStyleIdx="2" presStyleCnt="3"/>
      <dgm:spPr/>
    </dgm:pt>
    <dgm:pt modelId="{FD712BE1-8C4B-4419-80C8-48084FFB0A2C}" type="pres">
      <dgm:prSet presAssocID="{91030D62-A9BE-439A-BA66-53CAADDC0688}" presName="node" presStyleLbl="node1" presStyleIdx="2" presStyleCnt="3" custRadScaleRad="106806" custRadScaleInc="-20091">
        <dgm:presLayoutVars>
          <dgm:bulletEnabled val="1"/>
        </dgm:presLayoutVars>
      </dgm:prSet>
      <dgm:spPr/>
    </dgm:pt>
  </dgm:ptLst>
  <dgm:cxnLst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682EBB-E247-4659-9DF6-7EA41A90B9F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6CA833-71D1-4E11-AB19-C6EE472D30E7}">
      <dgm:prSet phldrT="[Text]"/>
      <dgm:spPr/>
      <dgm:t>
        <a:bodyPr/>
        <a:lstStyle/>
        <a:p>
          <a:r>
            <a:rPr lang="en-AU" dirty="0" err="1"/>
            <a:t>Latar</a:t>
          </a:r>
          <a:r>
            <a:rPr lang="en-AU" dirty="0"/>
            <a:t> </a:t>
          </a:r>
          <a:r>
            <a:rPr lang="en-AU" dirty="0" err="1"/>
            <a:t>Belakang</a:t>
          </a:r>
          <a:endParaRPr lang="en-AU" dirty="0"/>
        </a:p>
      </dgm:t>
    </dgm:pt>
    <dgm:pt modelId="{285F20FC-D3E5-40DC-A280-694EE6414D66}" type="parTrans" cxnId="{A13837B4-95CE-4E2F-90CA-EBEAB0E160BF}">
      <dgm:prSet/>
      <dgm:spPr/>
      <dgm:t>
        <a:bodyPr/>
        <a:lstStyle/>
        <a:p>
          <a:endParaRPr lang="en-AU"/>
        </a:p>
      </dgm:t>
    </dgm:pt>
    <dgm:pt modelId="{C2CBFA1A-3526-4A0E-B234-21AC630B237F}" type="sibTrans" cxnId="{A13837B4-95CE-4E2F-90CA-EBEAB0E160BF}">
      <dgm:prSet/>
      <dgm:spPr/>
      <dgm:t>
        <a:bodyPr/>
        <a:lstStyle/>
        <a:p>
          <a:endParaRPr lang="en-AU"/>
        </a:p>
      </dgm:t>
    </dgm:pt>
    <dgm:pt modelId="{AE3A825F-2CC3-4982-A8E1-93994B1ADA5E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1. </a:t>
          </a:r>
          <a:r>
            <a:rPr lang="en-AU" dirty="0" err="1"/>
            <a:t>Latar</a:t>
          </a:r>
          <a:r>
            <a:rPr lang="en-AU" dirty="0"/>
            <a:t> </a:t>
          </a:r>
          <a:r>
            <a:rPr lang="en-AU" dirty="0" err="1"/>
            <a:t>belakang</a:t>
          </a:r>
          <a:endParaRPr lang="en-AU" dirty="0"/>
        </a:p>
      </dgm:t>
    </dgm:pt>
    <dgm:pt modelId="{E005990B-CE1C-4C30-8080-0DA3D09EF3FD}" type="parTrans" cxnId="{19C2AD49-F3FC-4596-A874-8F3D6053AC6A}">
      <dgm:prSet/>
      <dgm:spPr/>
      <dgm:t>
        <a:bodyPr/>
        <a:lstStyle/>
        <a:p>
          <a:endParaRPr lang="en-AU"/>
        </a:p>
      </dgm:t>
    </dgm:pt>
    <dgm:pt modelId="{731B91CA-440F-4190-BE8E-C0488C9ADD36}" type="sibTrans" cxnId="{19C2AD49-F3FC-4596-A874-8F3D6053AC6A}">
      <dgm:prSet/>
      <dgm:spPr/>
      <dgm:t>
        <a:bodyPr/>
        <a:lstStyle/>
        <a:p>
          <a:endParaRPr lang="en-AU"/>
        </a:p>
      </dgm:t>
    </dgm:pt>
    <dgm:pt modelId="{809C0AF0-1E0F-44AB-9091-93B69CEEF589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2. </a:t>
          </a:r>
          <a:r>
            <a:rPr lang="en-AU" dirty="0" err="1"/>
            <a:t>Tujuan</a:t>
          </a:r>
          <a:endParaRPr lang="en-AU" dirty="0"/>
        </a:p>
      </dgm:t>
    </dgm:pt>
    <dgm:pt modelId="{3B189942-24ED-4F57-ACCA-95DD06466011}" type="parTrans" cxnId="{7E62E893-7D08-4EDB-9D63-794ED3465ACC}">
      <dgm:prSet/>
      <dgm:spPr/>
      <dgm:t>
        <a:bodyPr/>
        <a:lstStyle/>
        <a:p>
          <a:endParaRPr lang="en-AU"/>
        </a:p>
      </dgm:t>
    </dgm:pt>
    <dgm:pt modelId="{40C2F47A-CD64-4A0D-B3F3-84E34DDA11AB}" type="sibTrans" cxnId="{7E62E893-7D08-4EDB-9D63-794ED3465ACC}">
      <dgm:prSet/>
      <dgm:spPr/>
      <dgm:t>
        <a:bodyPr/>
        <a:lstStyle/>
        <a:p>
          <a:endParaRPr lang="en-AU"/>
        </a:p>
      </dgm:t>
    </dgm:pt>
    <dgm:pt modelId="{91030D62-A9BE-439A-BA66-53CAADDC0688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3. </a:t>
          </a:r>
          <a:r>
            <a:rPr lang="en-AU" dirty="0" err="1"/>
            <a:t>Rasional</a:t>
          </a:r>
          <a:endParaRPr lang="en-AU" dirty="0"/>
        </a:p>
      </dgm:t>
    </dgm:pt>
    <dgm:pt modelId="{33921FC5-DDF7-4B33-A521-C20C20AEE8BF}" type="parTrans" cxnId="{D8970677-3057-4AF4-9889-DC3EA526D8A4}">
      <dgm:prSet/>
      <dgm:spPr/>
      <dgm:t>
        <a:bodyPr/>
        <a:lstStyle/>
        <a:p>
          <a:endParaRPr lang="en-AU"/>
        </a:p>
      </dgm:t>
    </dgm:pt>
    <dgm:pt modelId="{81AC2355-842C-433D-9B40-B388AF1AA99A}" type="sibTrans" cxnId="{D8970677-3057-4AF4-9889-DC3EA526D8A4}">
      <dgm:prSet/>
      <dgm:spPr/>
      <dgm:t>
        <a:bodyPr/>
        <a:lstStyle/>
        <a:p>
          <a:endParaRPr lang="en-AU"/>
        </a:p>
      </dgm:t>
    </dgm:pt>
    <dgm:pt modelId="{03C15976-BEE5-4200-9318-8A4A0F7971CD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AU" dirty="0"/>
            <a:t>4. </a:t>
          </a:r>
          <a:r>
            <a:rPr lang="en-AU" dirty="0" err="1"/>
            <a:t>Mekanisme</a:t>
          </a:r>
          <a:r>
            <a:rPr lang="en-AU" dirty="0"/>
            <a:t> </a:t>
          </a:r>
          <a:r>
            <a:rPr lang="en-AU" dirty="0" err="1"/>
            <a:t>Penetapan</a:t>
          </a:r>
          <a:r>
            <a:rPr lang="en-AU" dirty="0"/>
            <a:t> </a:t>
          </a:r>
          <a:r>
            <a:rPr lang="en-AU" dirty="0" err="1"/>
            <a:t>Standar</a:t>
          </a:r>
          <a:endParaRPr lang="en-AU" dirty="0"/>
        </a:p>
      </dgm:t>
    </dgm:pt>
    <dgm:pt modelId="{BE2C406B-4762-4980-975B-8864B8B97807}" type="parTrans" cxnId="{863DCC83-C851-4D19-8231-445DEBDCAB56}">
      <dgm:prSet/>
      <dgm:spPr/>
      <dgm:t>
        <a:bodyPr/>
        <a:lstStyle/>
        <a:p>
          <a:endParaRPr lang="en-ID"/>
        </a:p>
      </dgm:t>
    </dgm:pt>
    <dgm:pt modelId="{0558EBAC-5552-400E-A5F6-BD9F37AB2D6F}" type="sibTrans" cxnId="{863DCC83-C851-4D19-8231-445DEBDCAB56}">
      <dgm:prSet/>
      <dgm:spPr/>
      <dgm:t>
        <a:bodyPr/>
        <a:lstStyle/>
        <a:p>
          <a:endParaRPr lang="en-ID"/>
        </a:p>
      </dgm:t>
    </dgm:pt>
    <dgm:pt modelId="{283184A8-B242-4A8A-B52C-E216EC228942}" type="pres">
      <dgm:prSet presAssocID="{15682EBB-E247-4659-9DF6-7EA41A90B9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079291-C719-4284-898A-4BBF692C8436}" type="pres">
      <dgm:prSet presAssocID="{DC6CA833-71D1-4E11-AB19-C6EE472D30E7}" presName="centerShape" presStyleLbl="node0" presStyleIdx="0" presStyleCnt="1" custScaleX="154387" custScaleY="145089" custLinFactNeighborX="4974" custLinFactNeighborY="543"/>
      <dgm:spPr/>
    </dgm:pt>
    <dgm:pt modelId="{1B9259D7-6D11-443D-8A78-FD4793C57639}" type="pres">
      <dgm:prSet presAssocID="{E005990B-CE1C-4C30-8080-0DA3D09EF3FD}" presName="Name9" presStyleLbl="parChTrans1D2" presStyleIdx="0" presStyleCnt="4"/>
      <dgm:spPr/>
    </dgm:pt>
    <dgm:pt modelId="{3A20865D-37B3-45CE-A115-1F4A8A354936}" type="pres">
      <dgm:prSet presAssocID="{E005990B-CE1C-4C30-8080-0DA3D09EF3FD}" presName="connTx" presStyleLbl="parChTrans1D2" presStyleIdx="0" presStyleCnt="4"/>
      <dgm:spPr/>
    </dgm:pt>
    <dgm:pt modelId="{F0A75856-8703-4765-9E58-CA13053F8B28}" type="pres">
      <dgm:prSet presAssocID="{AE3A825F-2CC3-4982-A8E1-93994B1ADA5E}" presName="node" presStyleLbl="node1" presStyleIdx="0" presStyleCnt="4" custRadScaleRad="102813" custRadScaleInc="7282">
        <dgm:presLayoutVars>
          <dgm:bulletEnabled val="1"/>
        </dgm:presLayoutVars>
      </dgm:prSet>
      <dgm:spPr/>
    </dgm:pt>
    <dgm:pt modelId="{4ECB4E44-B165-4DC5-9FD9-CF8594E8DBCD}" type="pres">
      <dgm:prSet presAssocID="{3B189942-24ED-4F57-ACCA-95DD06466011}" presName="Name9" presStyleLbl="parChTrans1D2" presStyleIdx="1" presStyleCnt="4"/>
      <dgm:spPr/>
    </dgm:pt>
    <dgm:pt modelId="{F2AD3463-0A9B-41EA-9D2F-BC72B509C8B8}" type="pres">
      <dgm:prSet presAssocID="{3B189942-24ED-4F57-ACCA-95DD06466011}" presName="connTx" presStyleLbl="parChTrans1D2" presStyleIdx="1" presStyleCnt="4"/>
      <dgm:spPr/>
    </dgm:pt>
    <dgm:pt modelId="{CFDF3878-43C5-4642-A3CF-8D91D20EC4A8}" type="pres">
      <dgm:prSet presAssocID="{809C0AF0-1E0F-44AB-9091-93B69CEEF589}" presName="node" presStyleLbl="node1" presStyleIdx="1" presStyleCnt="4" custRadScaleRad="123699" custRadScaleInc="871">
        <dgm:presLayoutVars>
          <dgm:bulletEnabled val="1"/>
        </dgm:presLayoutVars>
      </dgm:prSet>
      <dgm:spPr/>
    </dgm:pt>
    <dgm:pt modelId="{DD346C5A-5956-4641-B2F4-8BA0353D0A02}" type="pres">
      <dgm:prSet presAssocID="{33921FC5-DDF7-4B33-A521-C20C20AEE8BF}" presName="Name9" presStyleLbl="parChTrans1D2" presStyleIdx="2" presStyleCnt="4"/>
      <dgm:spPr/>
    </dgm:pt>
    <dgm:pt modelId="{DFFC5006-3018-44DB-8C9B-5CDF4E91FCC0}" type="pres">
      <dgm:prSet presAssocID="{33921FC5-DDF7-4B33-A521-C20C20AEE8BF}" presName="connTx" presStyleLbl="parChTrans1D2" presStyleIdx="2" presStyleCnt="4"/>
      <dgm:spPr/>
    </dgm:pt>
    <dgm:pt modelId="{FD712BE1-8C4B-4419-80C8-48084FFB0A2C}" type="pres">
      <dgm:prSet presAssocID="{91030D62-A9BE-439A-BA66-53CAADDC0688}" presName="node" presStyleLbl="node1" presStyleIdx="2" presStyleCnt="4" custRadScaleRad="106806" custRadScaleInc="-20091">
        <dgm:presLayoutVars>
          <dgm:bulletEnabled val="1"/>
        </dgm:presLayoutVars>
      </dgm:prSet>
      <dgm:spPr/>
    </dgm:pt>
    <dgm:pt modelId="{1C4B0181-34E1-486D-A112-F70324E61EC3}" type="pres">
      <dgm:prSet presAssocID="{BE2C406B-4762-4980-975B-8864B8B97807}" presName="Name9" presStyleLbl="parChTrans1D2" presStyleIdx="3" presStyleCnt="4"/>
      <dgm:spPr/>
    </dgm:pt>
    <dgm:pt modelId="{AA112CAD-50F0-4A5A-822E-17EDF95C8A81}" type="pres">
      <dgm:prSet presAssocID="{BE2C406B-4762-4980-975B-8864B8B97807}" presName="connTx" presStyleLbl="parChTrans1D2" presStyleIdx="3" presStyleCnt="4"/>
      <dgm:spPr/>
    </dgm:pt>
    <dgm:pt modelId="{E9B0155F-EEE2-484B-AC7C-53CD0DF6B915}" type="pres">
      <dgm:prSet presAssocID="{03C15976-BEE5-4200-9318-8A4A0F7971CD}" presName="node" presStyleLbl="node1" presStyleIdx="3" presStyleCnt="4">
        <dgm:presLayoutVars>
          <dgm:bulletEnabled val="1"/>
        </dgm:presLayoutVars>
      </dgm:prSet>
      <dgm:spPr/>
    </dgm:pt>
  </dgm:ptLst>
  <dgm:cxnLst>
    <dgm:cxn modelId="{69C98F00-DC1B-4632-BDED-3B522CA926EF}" type="presOf" srcId="{BE2C406B-4762-4980-975B-8864B8B97807}" destId="{AA112CAD-50F0-4A5A-822E-17EDF95C8A81}" srcOrd="1" destOrd="0" presId="urn:microsoft.com/office/officeart/2005/8/layout/radial1"/>
    <dgm:cxn modelId="{0CF92C5E-0783-4215-901D-AC30BAA586C8}" type="presOf" srcId="{91030D62-A9BE-439A-BA66-53CAADDC0688}" destId="{FD712BE1-8C4B-4419-80C8-48084FFB0A2C}" srcOrd="0" destOrd="0" presId="urn:microsoft.com/office/officeart/2005/8/layout/radial1"/>
    <dgm:cxn modelId="{67914941-F5BB-48F2-9FD9-12C4CF0FD19B}" type="presOf" srcId="{3B189942-24ED-4F57-ACCA-95DD06466011}" destId="{F2AD3463-0A9B-41EA-9D2F-BC72B509C8B8}" srcOrd="1" destOrd="0" presId="urn:microsoft.com/office/officeart/2005/8/layout/radial1"/>
    <dgm:cxn modelId="{3C1D4E63-DCEF-405F-9661-5B653D501C79}" type="presOf" srcId="{E005990B-CE1C-4C30-8080-0DA3D09EF3FD}" destId="{3A20865D-37B3-45CE-A115-1F4A8A354936}" srcOrd="1" destOrd="0" presId="urn:microsoft.com/office/officeart/2005/8/layout/radial1"/>
    <dgm:cxn modelId="{61491B66-7A85-49EB-BD3A-BA49373D0BC8}" type="presOf" srcId="{33921FC5-DDF7-4B33-A521-C20C20AEE8BF}" destId="{DD346C5A-5956-4641-B2F4-8BA0353D0A02}" srcOrd="0" destOrd="0" presId="urn:microsoft.com/office/officeart/2005/8/layout/radial1"/>
    <dgm:cxn modelId="{19C2AD49-F3FC-4596-A874-8F3D6053AC6A}" srcId="{DC6CA833-71D1-4E11-AB19-C6EE472D30E7}" destId="{AE3A825F-2CC3-4982-A8E1-93994B1ADA5E}" srcOrd="0" destOrd="0" parTransId="{E005990B-CE1C-4C30-8080-0DA3D09EF3FD}" sibTransId="{731B91CA-440F-4190-BE8E-C0488C9ADD36}"/>
    <dgm:cxn modelId="{0712E94F-EFCD-4BF3-926C-B2167768A799}" type="presOf" srcId="{3B189942-24ED-4F57-ACCA-95DD06466011}" destId="{4ECB4E44-B165-4DC5-9FD9-CF8594E8DBCD}" srcOrd="0" destOrd="0" presId="urn:microsoft.com/office/officeart/2005/8/layout/radial1"/>
    <dgm:cxn modelId="{D8970677-3057-4AF4-9889-DC3EA526D8A4}" srcId="{DC6CA833-71D1-4E11-AB19-C6EE472D30E7}" destId="{91030D62-A9BE-439A-BA66-53CAADDC0688}" srcOrd="2" destOrd="0" parTransId="{33921FC5-DDF7-4B33-A521-C20C20AEE8BF}" sibTransId="{81AC2355-842C-433D-9B40-B388AF1AA99A}"/>
    <dgm:cxn modelId="{333DC059-477D-4EA3-9D59-38DA0C467679}" type="presOf" srcId="{BE2C406B-4762-4980-975B-8864B8B97807}" destId="{1C4B0181-34E1-486D-A112-F70324E61EC3}" srcOrd="0" destOrd="0" presId="urn:microsoft.com/office/officeart/2005/8/layout/radial1"/>
    <dgm:cxn modelId="{863DCC83-C851-4D19-8231-445DEBDCAB56}" srcId="{DC6CA833-71D1-4E11-AB19-C6EE472D30E7}" destId="{03C15976-BEE5-4200-9318-8A4A0F7971CD}" srcOrd="3" destOrd="0" parTransId="{BE2C406B-4762-4980-975B-8864B8B97807}" sibTransId="{0558EBAC-5552-400E-A5F6-BD9F37AB2D6F}"/>
    <dgm:cxn modelId="{7E62E893-7D08-4EDB-9D63-794ED3465ACC}" srcId="{DC6CA833-71D1-4E11-AB19-C6EE472D30E7}" destId="{809C0AF0-1E0F-44AB-9091-93B69CEEF589}" srcOrd="1" destOrd="0" parTransId="{3B189942-24ED-4F57-ACCA-95DD06466011}" sibTransId="{40C2F47A-CD64-4A0D-B3F3-84E34DDA11AB}"/>
    <dgm:cxn modelId="{A13837B4-95CE-4E2F-90CA-EBEAB0E160BF}" srcId="{15682EBB-E247-4659-9DF6-7EA41A90B9F5}" destId="{DC6CA833-71D1-4E11-AB19-C6EE472D30E7}" srcOrd="0" destOrd="0" parTransId="{285F20FC-D3E5-40DC-A280-694EE6414D66}" sibTransId="{C2CBFA1A-3526-4A0E-B234-21AC630B237F}"/>
    <dgm:cxn modelId="{00D51BC0-BBD8-445A-A365-BCF3F56D99F6}" type="presOf" srcId="{33921FC5-DDF7-4B33-A521-C20C20AEE8BF}" destId="{DFFC5006-3018-44DB-8C9B-5CDF4E91FCC0}" srcOrd="1" destOrd="0" presId="urn:microsoft.com/office/officeart/2005/8/layout/radial1"/>
    <dgm:cxn modelId="{F0D75DDF-B2EC-4371-AF0F-C15EC23812BD}" type="presOf" srcId="{03C15976-BEE5-4200-9318-8A4A0F7971CD}" destId="{E9B0155F-EEE2-484B-AC7C-53CD0DF6B915}" srcOrd="0" destOrd="0" presId="urn:microsoft.com/office/officeart/2005/8/layout/radial1"/>
    <dgm:cxn modelId="{C2E570E7-ECA5-4EE3-8115-2E290210BB26}" type="presOf" srcId="{DC6CA833-71D1-4E11-AB19-C6EE472D30E7}" destId="{F5079291-C719-4284-898A-4BBF692C8436}" srcOrd="0" destOrd="0" presId="urn:microsoft.com/office/officeart/2005/8/layout/radial1"/>
    <dgm:cxn modelId="{82FB6BEB-86FF-4C1F-BB77-B51C29D74534}" type="presOf" srcId="{809C0AF0-1E0F-44AB-9091-93B69CEEF589}" destId="{CFDF3878-43C5-4642-A3CF-8D91D20EC4A8}" srcOrd="0" destOrd="0" presId="urn:microsoft.com/office/officeart/2005/8/layout/radial1"/>
    <dgm:cxn modelId="{15D7FFF0-27D5-4378-8F94-7C3BD9F48A78}" type="presOf" srcId="{15682EBB-E247-4659-9DF6-7EA41A90B9F5}" destId="{283184A8-B242-4A8A-B52C-E216EC228942}" srcOrd="0" destOrd="0" presId="urn:microsoft.com/office/officeart/2005/8/layout/radial1"/>
    <dgm:cxn modelId="{2A5F5EF2-425F-4EFF-BD04-F2C15FCD19F4}" type="presOf" srcId="{AE3A825F-2CC3-4982-A8E1-93994B1ADA5E}" destId="{F0A75856-8703-4765-9E58-CA13053F8B28}" srcOrd="0" destOrd="0" presId="urn:microsoft.com/office/officeart/2005/8/layout/radial1"/>
    <dgm:cxn modelId="{4215ECF7-3608-4ACB-9D97-9678376610AA}" type="presOf" srcId="{E005990B-CE1C-4C30-8080-0DA3D09EF3FD}" destId="{1B9259D7-6D11-443D-8A78-FD4793C57639}" srcOrd="0" destOrd="0" presId="urn:microsoft.com/office/officeart/2005/8/layout/radial1"/>
    <dgm:cxn modelId="{AB39647F-172F-4D1F-8DDE-9E83FE31CD53}" type="presParOf" srcId="{283184A8-B242-4A8A-B52C-E216EC228942}" destId="{F5079291-C719-4284-898A-4BBF692C8436}" srcOrd="0" destOrd="0" presId="urn:microsoft.com/office/officeart/2005/8/layout/radial1"/>
    <dgm:cxn modelId="{D4499A94-CB77-4171-9083-74926001E275}" type="presParOf" srcId="{283184A8-B242-4A8A-B52C-E216EC228942}" destId="{1B9259D7-6D11-443D-8A78-FD4793C57639}" srcOrd="1" destOrd="0" presId="urn:microsoft.com/office/officeart/2005/8/layout/radial1"/>
    <dgm:cxn modelId="{F7ADC9E9-74AB-4AC1-ACA8-54D41E313241}" type="presParOf" srcId="{1B9259D7-6D11-443D-8A78-FD4793C57639}" destId="{3A20865D-37B3-45CE-A115-1F4A8A354936}" srcOrd="0" destOrd="0" presId="urn:microsoft.com/office/officeart/2005/8/layout/radial1"/>
    <dgm:cxn modelId="{789FA52D-541E-48C9-89EC-67F8F0564BDE}" type="presParOf" srcId="{283184A8-B242-4A8A-B52C-E216EC228942}" destId="{F0A75856-8703-4765-9E58-CA13053F8B28}" srcOrd="2" destOrd="0" presId="urn:microsoft.com/office/officeart/2005/8/layout/radial1"/>
    <dgm:cxn modelId="{DB203773-FC65-4907-8BCD-571817ADE5DA}" type="presParOf" srcId="{283184A8-B242-4A8A-B52C-E216EC228942}" destId="{4ECB4E44-B165-4DC5-9FD9-CF8594E8DBCD}" srcOrd="3" destOrd="0" presId="urn:microsoft.com/office/officeart/2005/8/layout/radial1"/>
    <dgm:cxn modelId="{C54AC647-BF86-4C3C-91FD-C368F92FB743}" type="presParOf" srcId="{4ECB4E44-B165-4DC5-9FD9-CF8594E8DBCD}" destId="{F2AD3463-0A9B-41EA-9D2F-BC72B509C8B8}" srcOrd="0" destOrd="0" presId="urn:microsoft.com/office/officeart/2005/8/layout/radial1"/>
    <dgm:cxn modelId="{7139C1F6-4A9F-4BF0-84AA-6DA7D3801CDC}" type="presParOf" srcId="{283184A8-B242-4A8A-B52C-E216EC228942}" destId="{CFDF3878-43C5-4642-A3CF-8D91D20EC4A8}" srcOrd="4" destOrd="0" presId="urn:microsoft.com/office/officeart/2005/8/layout/radial1"/>
    <dgm:cxn modelId="{77E8D8E7-BC2C-4661-800D-AA8C3614E077}" type="presParOf" srcId="{283184A8-B242-4A8A-B52C-E216EC228942}" destId="{DD346C5A-5956-4641-B2F4-8BA0353D0A02}" srcOrd="5" destOrd="0" presId="urn:microsoft.com/office/officeart/2005/8/layout/radial1"/>
    <dgm:cxn modelId="{52F4E212-8B68-4F1C-9A8E-72722B008B7E}" type="presParOf" srcId="{DD346C5A-5956-4641-B2F4-8BA0353D0A02}" destId="{DFFC5006-3018-44DB-8C9B-5CDF4E91FCC0}" srcOrd="0" destOrd="0" presId="urn:microsoft.com/office/officeart/2005/8/layout/radial1"/>
    <dgm:cxn modelId="{686A1BE7-0BCD-48F3-B9E7-B6B92353CA7D}" type="presParOf" srcId="{283184A8-B242-4A8A-B52C-E216EC228942}" destId="{FD712BE1-8C4B-4419-80C8-48084FFB0A2C}" srcOrd="6" destOrd="0" presId="urn:microsoft.com/office/officeart/2005/8/layout/radial1"/>
    <dgm:cxn modelId="{CEEBA5BE-914A-4BDE-8A87-EDD1C87D31F3}" type="presParOf" srcId="{283184A8-B242-4A8A-B52C-E216EC228942}" destId="{1C4B0181-34E1-486D-A112-F70324E61EC3}" srcOrd="7" destOrd="0" presId="urn:microsoft.com/office/officeart/2005/8/layout/radial1"/>
    <dgm:cxn modelId="{0C5C8744-8317-4290-B65A-8BAF7D4B61C6}" type="presParOf" srcId="{1C4B0181-34E1-486D-A112-F70324E61EC3}" destId="{AA112CAD-50F0-4A5A-822E-17EDF95C8A81}" srcOrd="0" destOrd="0" presId="urn:microsoft.com/office/officeart/2005/8/layout/radial1"/>
    <dgm:cxn modelId="{3FDE8471-5C90-4D67-9A8B-E1C0CA34C759}" type="presParOf" srcId="{283184A8-B242-4A8A-B52C-E216EC228942}" destId="{E9B0155F-EEE2-484B-AC7C-53CD0DF6B9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85340" y="1339164"/>
          <a:ext cx="1893307" cy="1779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 err="1"/>
            <a:t>Latar</a:t>
          </a:r>
          <a:r>
            <a:rPr lang="en-AU" sz="2700" kern="1200" dirty="0"/>
            <a:t> </a:t>
          </a:r>
          <a:r>
            <a:rPr lang="en-AU" sz="2700" kern="1200" dirty="0" err="1"/>
            <a:t>Belakang</a:t>
          </a:r>
          <a:endParaRPr lang="en-AU" sz="2700" kern="1200" dirty="0"/>
        </a:p>
      </dsp:txBody>
      <dsp:txXfrm>
        <a:off x="2062608" y="1599734"/>
        <a:ext cx="1338771" cy="1258142"/>
      </dsp:txXfrm>
    </dsp:sp>
    <dsp:sp modelId="{1B9259D7-6D11-443D-8A78-FD4793C57639}">
      <dsp:nvSpPr>
        <dsp:cNvPr id="0" name=""/>
        <dsp:cNvSpPr/>
      </dsp:nvSpPr>
      <dsp:spPr>
        <a:xfrm rot="16061889">
          <a:off x="2636946" y="1261375"/>
          <a:ext cx="11404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14046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691118" y="1279970"/>
        <a:ext cx="5702" cy="5702"/>
      </dsp:txXfrm>
    </dsp:sp>
    <dsp:sp modelId="{F0A75856-8703-4765-9E58-CA13053F8B28}">
      <dsp:nvSpPr>
        <dsp:cNvPr id="0" name=""/>
        <dsp:cNvSpPr/>
      </dsp:nvSpPr>
      <dsp:spPr>
        <a:xfrm>
          <a:off x="2053882" y="0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1. </a:t>
          </a:r>
          <a:r>
            <a:rPr lang="en-AU" sz="1400" kern="1200" dirty="0" err="1"/>
            <a:t>Latar</a:t>
          </a:r>
          <a:r>
            <a:rPr lang="en-AU" sz="1400" kern="1200" dirty="0"/>
            <a:t> </a:t>
          </a:r>
          <a:r>
            <a:rPr lang="en-AU" sz="1400" kern="1200" dirty="0" err="1"/>
            <a:t>belakang</a:t>
          </a:r>
          <a:endParaRPr lang="en-AU" sz="1400" kern="1200" dirty="0"/>
        </a:p>
      </dsp:txBody>
      <dsp:txXfrm>
        <a:off x="2233475" y="179593"/>
        <a:ext cx="867152" cy="867152"/>
      </dsp:txXfrm>
    </dsp:sp>
    <dsp:sp modelId="{4ECB4E44-B165-4DC5-9FD9-CF8594E8DBCD}">
      <dsp:nvSpPr>
        <dsp:cNvPr id="0" name=""/>
        <dsp:cNvSpPr/>
      </dsp:nvSpPr>
      <dsp:spPr>
        <a:xfrm rot="21592700">
          <a:off x="3678645" y="2205093"/>
          <a:ext cx="24161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241619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793414" y="2220498"/>
        <a:ext cx="12080" cy="12080"/>
      </dsp:txXfrm>
    </dsp:sp>
    <dsp:sp modelId="{CFDF3878-43C5-4642-A3CF-8D91D20EC4A8}">
      <dsp:nvSpPr>
        <dsp:cNvPr id="0" name=""/>
        <dsp:cNvSpPr/>
      </dsp:nvSpPr>
      <dsp:spPr>
        <a:xfrm>
          <a:off x="3920263" y="1611810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2. </a:t>
          </a:r>
          <a:r>
            <a:rPr lang="en-AU" sz="1400" kern="1200" dirty="0" err="1"/>
            <a:t>Tujuan</a:t>
          </a:r>
          <a:endParaRPr lang="en-AU" sz="1400" kern="1200" dirty="0"/>
        </a:p>
      </dsp:txBody>
      <dsp:txXfrm>
        <a:off x="4099856" y="1791403"/>
        <a:ext cx="867152" cy="867152"/>
      </dsp:txXfrm>
    </dsp:sp>
    <dsp:sp modelId="{DD346C5A-5956-4641-B2F4-8BA0353D0A02}">
      <dsp:nvSpPr>
        <dsp:cNvPr id="0" name=""/>
        <dsp:cNvSpPr/>
      </dsp:nvSpPr>
      <dsp:spPr>
        <a:xfrm rot="5163269">
          <a:off x="2755192" y="3135885"/>
          <a:ext cx="8168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1686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93994" y="3155288"/>
        <a:ext cx="4084" cy="4084"/>
      </dsp:txXfrm>
    </dsp:sp>
    <dsp:sp modelId="{FD712BE1-8C4B-4419-80C8-48084FFB0A2C}">
      <dsp:nvSpPr>
        <dsp:cNvPr id="0" name=""/>
        <dsp:cNvSpPr/>
      </dsp:nvSpPr>
      <dsp:spPr>
        <a:xfrm>
          <a:off x="2227868" y="3196624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3. </a:t>
          </a:r>
          <a:r>
            <a:rPr lang="en-AU" sz="1400" kern="1200" dirty="0" err="1"/>
            <a:t>Rasional</a:t>
          </a:r>
          <a:endParaRPr lang="en-AU" sz="1400" kern="1200" dirty="0"/>
        </a:p>
      </dsp:txBody>
      <dsp:txXfrm>
        <a:off x="2407461" y="3376217"/>
        <a:ext cx="867152" cy="867152"/>
      </dsp:txXfrm>
    </dsp:sp>
    <dsp:sp modelId="{1C4B0181-34E1-486D-A112-F70324E61EC3}">
      <dsp:nvSpPr>
        <dsp:cNvPr id="0" name=""/>
        <dsp:cNvSpPr/>
      </dsp:nvSpPr>
      <dsp:spPr>
        <a:xfrm rot="10833955">
          <a:off x="1591202" y="2197051"/>
          <a:ext cx="194195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94195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1683445" y="2213641"/>
        <a:ext cx="9709" cy="9709"/>
      </dsp:txXfrm>
    </dsp:sp>
    <dsp:sp modelId="{E9B0155F-EEE2-484B-AC7C-53CD0DF6B915}">
      <dsp:nvSpPr>
        <dsp:cNvPr id="0" name=""/>
        <dsp:cNvSpPr/>
      </dsp:nvSpPr>
      <dsp:spPr>
        <a:xfrm>
          <a:off x="364898" y="1598312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4. </a:t>
          </a:r>
          <a:r>
            <a:rPr lang="en-AU" sz="1400" kern="1200" dirty="0" err="1"/>
            <a:t>Mekanisme</a:t>
          </a:r>
          <a:r>
            <a:rPr lang="en-AU" sz="1400" kern="1200" dirty="0"/>
            <a:t> </a:t>
          </a:r>
          <a:r>
            <a:rPr lang="en-AU" sz="1400" kern="1200" dirty="0" err="1"/>
            <a:t>Penetapan</a:t>
          </a:r>
          <a:r>
            <a:rPr lang="en-AU" sz="1400" kern="1200" dirty="0"/>
            <a:t> </a:t>
          </a:r>
          <a:r>
            <a:rPr lang="en-AU" sz="1400" kern="1200" dirty="0" err="1"/>
            <a:t>Standar</a:t>
          </a:r>
          <a:endParaRPr lang="en-AU" sz="1400" kern="1200" dirty="0"/>
        </a:p>
      </dsp:txBody>
      <dsp:txXfrm>
        <a:off x="544491" y="1777905"/>
        <a:ext cx="867152" cy="867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376621" y="1256066"/>
          <a:ext cx="1757869" cy="1652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 err="1"/>
            <a:t>Standar</a:t>
          </a:r>
          <a:r>
            <a:rPr lang="en-AU" sz="1900" kern="1200" dirty="0"/>
            <a:t> PT &amp; Strategi </a:t>
          </a:r>
          <a:r>
            <a:rPr lang="en-AU" sz="1900" kern="1200" dirty="0" err="1"/>
            <a:t>Pencapaian</a:t>
          </a:r>
          <a:r>
            <a:rPr lang="en-AU" sz="1900" kern="1200" dirty="0"/>
            <a:t> </a:t>
          </a:r>
          <a:r>
            <a:rPr lang="en-AU" sz="1900" kern="1200" dirty="0" err="1"/>
            <a:t>Standar</a:t>
          </a:r>
          <a:endParaRPr lang="en-AU" sz="1900" kern="1200" dirty="0"/>
        </a:p>
      </dsp:txBody>
      <dsp:txXfrm>
        <a:off x="1634055" y="1497996"/>
        <a:ext cx="1243001" cy="1168141"/>
      </dsp:txXfrm>
    </dsp:sp>
    <dsp:sp modelId="{B49067EB-7DE9-41C0-82F1-EF5B0AD73D6E}">
      <dsp:nvSpPr>
        <dsp:cNvPr id="0" name=""/>
        <dsp:cNvSpPr/>
      </dsp:nvSpPr>
      <dsp:spPr>
        <a:xfrm rot="16112006">
          <a:off x="2181568" y="1181685"/>
          <a:ext cx="10305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03056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2230519" y="1202218"/>
        <a:ext cx="5152" cy="5152"/>
      </dsp:txXfrm>
    </dsp:sp>
    <dsp:sp modelId="{6C445C6F-213E-4D17-A603-578ADFCBC1B9}">
      <dsp:nvSpPr>
        <dsp:cNvPr id="0" name=""/>
        <dsp:cNvSpPr/>
      </dsp:nvSpPr>
      <dsp:spPr>
        <a:xfrm>
          <a:off x="1647900" y="14857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Standar</a:t>
          </a:r>
          <a:r>
            <a:rPr lang="en-AU" sz="1000" kern="1200" dirty="0"/>
            <a:t> PT</a:t>
          </a:r>
        </a:p>
      </dsp:txBody>
      <dsp:txXfrm>
        <a:off x="1814646" y="181603"/>
        <a:ext cx="805120" cy="805120"/>
      </dsp:txXfrm>
    </dsp:sp>
    <dsp:sp modelId="{1B9259D7-6D11-443D-8A78-FD4793C57639}">
      <dsp:nvSpPr>
        <dsp:cNvPr id="0" name=""/>
        <dsp:cNvSpPr/>
      </dsp:nvSpPr>
      <dsp:spPr>
        <a:xfrm rot="21590039">
          <a:off x="3134486" y="2056230"/>
          <a:ext cx="12527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2527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193992" y="2076207"/>
        <a:ext cx="6263" cy="6263"/>
      </dsp:txXfrm>
    </dsp:sp>
    <dsp:sp modelId="{F0A75856-8703-4765-9E58-CA13053F8B28}">
      <dsp:nvSpPr>
        <dsp:cNvPr id="0" name=""/>
        <dsp:cNvSpPr/>
      </dsp:nvSpPr>
      <dsp:spPr>
        <a:xfrm>
          <a:off x="3259759" y="1508201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Strategi</a:t>
          </a:r>
          <a:endParaRPr lang="en-AU" sz="1000" kern="1200" dirty="0"/>
        </a:p>
      </dsp:txBody>
      <dsp:txXfrm>
        <a:off x="3426505" y="1674947"/>
        <a:ext cx="805120" cy="805120"/>
      </dsp:txXfrm>
    </dsp:sp>
    <dsp:sp modelId="{4ECB4E44-B165-4DC5-9FD9-CF8594E8DBCD}">
      <dsp:nvSpPr>
        <dsp:cNvPr id="0" name=""/>
        <dsp:cNvSpPr/>
      </dsp:nvSpPr>
      <dsp:spPr>
        <a:xfrm rot="5518111">
          <a:off x="2182658" y="2927546"/>
          <a:ext cx="8608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86086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23550" y="2948503"/>
        <a:ext cx="4304" cy="4304"/>
      </dsp:txXfrm>
    </dsp:sp>
    <dsp:sp modelId="{CFDF3878-43C5-4642-A3CF-8D91D20EC4A8}">
      <dsp:nvSpPr>
        <dsp:cNvPr id="0" name=""/>
        <dsp:cNvSpPr/>
      </dsp:nvSpPr>
      <dsp:spPr>
        <a:xfrm>
          <a:off x="1635361" y="2993337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Pengalokasian</a:t>
          </a:r>
          <a:r>
            <a:rPr lang="en-AU" sz="1000" kern="1200" dirty="0"/>
            <a:t> </a:t>
          </a:r>
          <a:r>
            <a:rPr lang="en-AU" sz="1000" kern="1200" dirty="0" err="1"/>
            <a:t>Sumber</a:t>
          </a:r>
          <a:r>
            <a:rPr lang="en-AU" sz="1000" kern="1200" dirty="0"/>
            <a:t> </a:t>
          </a:r>
          <a:r>
            <a:rPr lang="en-AU" sz="1000" kern="1200" dirty="0" err="1"/>
            <a:t>Daya</a:t>
          </a:r>
          <a:endParaRPr lang="en-AU" sz="1000" kern="1200" dirty="0"/>
        </a:p>
      </dsp:txBody>
      <dsp:txXfrm>
        <a:off x="1802107" y="3160083"/>
        <a:ext cx="805120" cy="805120"/>
      </dsp:txXfrm>
    </dsp:sp>
    <dsp:sp modelId="{DD346C5A-5956-4641-B2F4-8BA0353D0A02}">
      <dsp:nvSpPr>
        <dsp:cNvPr id="0" name=""/>
        <dsp:cNvSpPr/>
      </dsp:nvSpPr>
      <dsp:spPr>
        <a:xfrm rot="10900320">
          <a:off x="1231628" y="2031192"/>
          <a:ext cx="145448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45448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300715" y="2050665"/>
        <a:ext cx="7272" cy="7272"/>
      </dsp:txXfrm>
    </dsp:sp>
    <dsp:sp modelId="{FD712BE1-8C4B-4419-80C8-48084FFB0A2C}">
      <dsp:nvSpPr>
        <dsp:cNvPr id="0" name=""/>
        <dsp:cNvSpPr/>
      </dsp:nvSpPr>
      <dsp:spPr>
        <a:xfrm>
          <a:off x="93289" y="1466262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Mekanisme</a:t>
          </a:r>
          <a:r>
            <a:rPr lang="en-AU" sz="1000" kern="1200" dirty="0"/>
            <a:t> </a:t>
          </a:r>
          <a:r>
            <a:rPr lang="en-AU" sz="1000" kern="1200" dirty="0" err="1"/>
            <a:t>Kontrol</a:t>
          </a:r>
          <a:r>
            <a:rPr lang="en-AU" sz="1000" kern="1200" dirty="0"/>
            <a:t> </a:t>
          </a:r>
          <a:r>
            <a:rPr lang="en-AU" sz="1000" kern="1200" dirty="0" err="1"/>
            <a:t>Pencapaiannya</a:t>
          </a:r>
          <a:endParaRPr lang="en-AU" sz="1000" kern="1200" dirty="0"/>
        </a:p>
      </dsp:txBody>
      <dsp:txXfrm>
        <a:off x="260035" y="1633008"/>
        <a:ext cx="805120" cy="805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831843" y="1776814"/>
          <a:ext cx="2511295" cy="236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400" kern="1200" dirty="0"/>
            <a:t>IKU</a:t>
          </a:r>
        </a:p>
      </dsp:txBody>
      <dsp:txXfrm>
        <a:off x="2199614" y="2122435"/>
        <a:ext cx="1775753" cy="1668809"/>
      </dsp:txXfrm>
    </dsp:sp>
    <dsp:sp modelId="{1B9259D7-6D11-443D-8A78-FD4793C57639}">
      <dsp:nvSpPr>
        <dsp:cNvPr id="0" name=""/>
        <dsp:cNvSpPr/>
      </dsp:nvSpPr>
      <dsp:spPr>
        <a:xfrm rot="16128154">
          <a:off x="2985942" y="1676299"/>
          <a:ext cx="150629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50629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057491" y="1697978"/>
        <a:ext cx="7531" cy="7531"/>
      </dsp:txXfrm>
    </dsp:sp>
    <dsp:sp modelId="{F0A75856-8703-4765-9E58-CA13053F8B28}">
      <dsp:nvSpPr>
        <dsp:cNvPr id="0" name=""/>
        <dsp:cNvSpPr/>
      </dsp:nvSpPr>
      <dsp:spPr>
        <a:xfrm>
          <a:off x="2229375" y="0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 err="1"/>
            <a:t>Komponen</a:t>
          </a:r>
          <a:r>
            <a:rPr lang="en-AU" sz="1800" kern="1200" dirty="0"/>
            <a:t> IKU</a:t>
          </a:r>
        </a:p>
      </dsp:txBody>
      <dsp:txXfrm>
        <a:off x="2467588" y="238213"/>
        <a:ext cx="1150197" cy="1150197"/>
      </dsp:txXfrm>
    </dsp:sp>
    <dsp:sp modelId="{4ECB4E44-B165-4DC5-9FD9-CF8594E8DBCD}">
      <dsp:nvSpPr>
        <dsp:cNvPr id="0" name=""/>
        <dsp:cNvSpPr/>
      </dsp:nvSpPr>
      <dsp:spPr>
        <a:xfrm rot="1756292">
          <a:off x="4161138" y="3554055"/>
          <a:ext cx="74423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74423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196489" y="3577639"/>
        <a:ext cx="3721" cy="3721"/>
      </dsp:txXfrm>
    </dsp:sp>
    <dsp:sp modelId="{CFDF3878-43C5-4642-A3CF-8D91D20EC4A8}">
      <dsp:nvSpPr>
        <dsp:cNvPr id="0" name=""/>
        <dsp:cNvSpPr/>
      </dsp:nvSpPr>
      <dsp:spPr>
        <a:xfrm>
          <a:off x="4126960" y="3182051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 err="1"/>
            <a:t>Pengukuran</a:t>
          </a:r>
          <a:endParaRPr lang="en-AU" sz="1800" kern="1200" dirty="0"/>
        </a:p>
      </dsp:txBody>
      <dsp:txXfrm>
        <a:off x="4365173" y="3420264"/>
        <a:ext cx="1150197" cy="1150197"/>
      </dsp:txXfrm>
    </dsp:sp>
    <dsp:sp modelId="{DD346C5A-5956-4641-B2F4-8BA0353D0A02}">
      <dsp:nvSpPr>
        <dsp:cNvPr id="0" name=""/>
        <dsp:cNvSpPr/>
      </dsp:nvSpPr>
      <dsp:spPr>
        <a:xfrm rot="9073000">
          <a:off x="1903355" y="3552618"/>
          <a:ext cx="106716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06716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954045" y="3575394"/>
        <a:ext cx="5335" cy="5335"/>
      </dsp:txXfrm>
    </dsp:sp>
    <dsp:sp modelId="{FD712BE1-8C4B-4419-80C8-48084FFB0A2C}">
      <dsp:nvSpPr>
        <dsp:cNvPr id="0" name=""/>
        <dsp:cNvSpPr/>
      </dsp:nvSpPr>
      <dsp:spPr>
        <a:xfrm>
          <a:off x="383811" y="3182051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Hasil </a:t>
          </a:r>
          <a:r>
            <a:rPr lang="en-AU" sz="1800" kern="1200" dirty="0" err="1"/>
            <a:t>Pengukuran</a:t>
          </a:r>
          <a:endParaRPr lang="en-AU" sz="1800" kern="1200" dirty="0"/>
        </a:p>
      </dsp:txBody>
      <dsp:txXfrm>
        <a:off x="622024" y="3420264"/>
        <a:ext cx="1150197" cy="11501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90404" y="1586982"/>
          <a:ext cx="2366876" cy="222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400" kern="1200" dirty="0"/>
            <a:t>IKT</a:t>
          </a:r>
        </a:p>
      </dsp:txBody>
      <dsp:txXfrm>
        <a:off x="2137025" y="1912728"/>
        <a:ext cx="1673634" cy="1572839"/>
      </dsp:txXfrm>
    </dsp:sp>
    <dsp:sp modelId="{1B9259D7-6D11-443D-8A78-FD4793C57639}">
      <dsp:nvSpPr>
        <dsp:cNvPr id="0" name=""/>
        <dsp:cNvSpPr/>
      </dsp:nvSpPr>
      <dsp:spPr>
        <a:xfrm rot="16305330">
          <a:off x="2981379" y="1536100"/>
          <a:ext cx="54748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54748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007384" y="1558713"/>
        <a:ext cx="2737" cy="2737"/>
      </dsp:txXfrm>
    </dsp:sp>
    <dsp:sp modelId="{F0A75856-8703-4765-9E58-CA13053F8B28}">
      <dsp:nvSpPr>
        <dsp:cNvPr id="0" name=""/>
        <dsp:cNvSpPr/>
      </dsp:nvSpPr>
      <dsp:spPr>
        <a:xfrm>
          <a:off x="2266534" y="0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 err="1"/>
            <a:t>Komponen</a:t>
          </a:r>
          <a:r>
            <a:rPr lang="en-AU" sz="1700" kern="1200" dirty="0"/>
            <a:t> IKT</a:t>
          </a:r>
        </a:p>
      </dsp:txBody>
      <dsp:txXfrm>
        <a:off x="2491048" y="224514"/>
        <a:ext cx="1084052" cy="1084052"/>
      </dsp:txXfrm>
    </dsp:sp>
    <dsp:sp modelId="{4ECB4E44-B165-4DC5-9FD9-CF8594E8DBCD}">
      <dsp:nvSpPr>
        <dsp:cNvPr id="0" name=""/>
        <dsp:cNvSpPr/>
      </dsp:nvSpPr>
      <dsp:spPr>
        <a:xfrm rot="1711885">
          <a:off x="3976419" y="3317814"/>
          <a:ext cx="358974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358974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146932" y="3332821"/>
        <a:ext cx="17948" cy="17948"/>
      </dsp:txXfrm>
    </dsp:sp>
    <dsp:sp modelId="{CFDF3878-43C5-4642-A3CF-8D91D20EC4A8}">
      <dsp:nvSpPr>
        <dsp:cNvPr id="0" name=""/>
        <dsp:cNvSpPr/>
      </dsp:nvSpPr>
      <dsp:spPr>
        <a:xfrm>
          <a:off x="4220503" y="3027116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 err="1"/>
            <a:t>Pengukuran</a:t>
          </a:r>
          <a:endParaRPr lang="en-AU" sz="1700" kern="1200" dirty="0"/>
        </a:p>
      </dsp:txBody>
      <dsp:txXfrm>
        <a:off x="4445017" y="3251630"/>
        <a:ext cx="1084052" cy="1084052"/>
      </dsp:txXfrm>
    </dsp:sp>
    <dsp:sp modelId="{DD346C5A-5956-4641-B2F4-8BA0353D0A02}">
      <dsp:nvSpPr>
        <dsp:cNvPr id="0" name=""/>
        <dsp:cNvSpPr/>
      </dsp:nvSpPr>
      <dsp:spPr>
        <a:xfrm rot="8814394">
          <a:off x="1930375" y="3330047"/>
          <a:ext cx="77260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77260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967074" y="3352097"/>
        <a:ext cx="3863" cy="3863"/>
      </dsp:txXfrm>
    </dsp:sp>
    <dsp:sp modelId="{FD712BE1-8C4B-4419-80C8-48084FFB0A2C}">
      <dsp:nvSpPr>
        <dsp:cNvPr id="0" name=""/>
        <dsp:cNvSpPr/>
      </dsp:nvSpPr>
      <dsp:spPr>
        <a:xfrm>
          <a:off x="527908" y="3027116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Hasil </a:t>
          </a:r>
          <a:r>
            <a:rPr lang="en-AU" sz="1700" kern="1200" dirty="0" err="1"/>
            <a:t>Pengukuran</a:t>
          </a:r>
          <a:endParaRPr lang="en-AU" sz="1700" kern="1200" dirty="0"/>
        </a:p>
      </dsp:txBody>
      <dsp:txXfrm>
        <a:off x="752422" y="3251630"/>
        <a:ext cx="1084052" cy="1084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89499" y="1499479"/>
          <a:ext cx="2093422" cy="196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Evaluasi</a:t>
          </a:r>
          <a:r>
            <a:rPr lang="en-AU" sz="2800" kern="1200" dirty="0"/>
            <a:t> </a:t>
          </a:r>
          <a:r>
            <a:rPr lang="en-AU" sz="2800" kern="1200" dirty="0" err="1"/>
            <a:t>Capaian</a:t>
          </a:r>
          <a:r>
            <a:rPr lang="en-AU" sz="2800" kern="1200" dirty="0"/>
            <a:t> </a:t>
          </a:r>
          <a:r>
            <a:rPr lang="en-AU" sz="2800" kern="1200" dirty="0" err="1"/>
            <a:t>Kinerja</a:t>
          </a:r>
          <a:endParaRPr lang="en-AU" sz="2800" kern="1200" dirty="0"/>
        </a:p>
      </dsp:txBody>
      <dsp:txXfrm>
        <a:off x="2096074" y="1787590"/>
        <a:ext cx="1480272" cy="1391123"/>
      </dsp:txXfrm>
    </dsp:sp>
    <dsp:sp modelId="{1B9259D7-6D11-443D-8A78-FD4793C57639}">
      <dsp:nvSpPr>
        <dsp:cNvPr id="0" name=""/>
        <dsp:cNvSpPr/>
      </dsp:nvSpPr>
      <dsp:spPr>
        <a:xfrm rot="16063150">
          <a:off x="2721746" y="1404859"/>
          <a:ext cx="144861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144861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90555" y="1424172"/>
        <a:ext cx="7243" cy="7243"/>
      </dsp:txXfrm>
    </dsp:sp>
    <dsp:sp modelId="{F0A75856-8703-4765-9E58-CA13053F8B28}">
      <dsp:nvSpPr>
        <dsp:cNvPr id="0" name=""/>
        <dsp:cNvSpPr/>
      </dsp:nvSpPr>
      <dsp:spPr>
        <a:xfrm>
          <a:off x="2086333" y="0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Analisis</a:t>
          </a:r>
          <a:r>
            <a:rPr lang="en-AU" sz="1400" kern="1200" dirty="0"/>
            <a:t> </a:t>
          </a:r>
          <a:r>
            <a:rPr lang="en-AU" sz="1400" kern="1200" dirty="0" err="1"/>
            <a:t>Keberhasilan</a:t>
          </a:r>
          <a:r>
            <a:rPr lang="en-AU" sz="1400" kern="1200" dirty="0"/>
            <a:t>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ketidakberhasilan</a:t>
          </a:r>
          <a:endParaRPr lang="en-AU" sz="1400" kern="1200" dirty="0"/>
        </a:p>
      </dsp:txBody>
      <dsp:txXfrm>
        <a:off x="2284908" y="198575"/>
        <a:ext cx="958807" cy="958807"/>
      </dsp:txXfrm>
    </dsp:sp>
    <dsp:sp modelId="{4ECB4E44-B165-4DC5-9FD9-CF8594E8DBCD}">
      <dsp:nvSpPr>
        <dsp:cNvPr id="0" name=""/>
        <dsp:cNvSpPr/>
      </dsp:nvSpPr>
      <dsp:spPr>
        <a:xfrm rot="21591942">
          <a:off x="3882919" y="2457667"/>
          <a:ext cx="82166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82166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921948" y="2478548"/>
        <a:ext cx="4108" cy="4108"/>
      </dsp:txXfrm>
    </dsp:sp>
    <dsp:sp modelId="{CFDF3878-43C5-4642-A3CF-8D91D20EC4A8}">
      <dsp:nvSpPr>
        <dsp:cNvPr id="0" name=""/>
        <dsp:cNvSpPr/>
      </dsp:nvSpPr>
      <dsp:spPr>
        <a:xfrm>
          <a:off x="3965084" y="1800938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Akar</a:t>
          </a:r>
          <a:r>
            <a:rPr lang="en-AU" sz="1600" kern="1200" dirty="0"/>
            <a:t> </a:t>
          </a:r>
          <a:r>
            <a:rPr lang="en-AU" sz="1600" kern="1200" dirty="0" err="1"/>
            <a:t>masalah</a:t>
          </a:r>
          <a:endParaRPr lang="en-AU" sz="1600" kern="1200" dirty="0"/>
        </a:p>
      </dsp:txBody>
      <dsp:txXfrm>
        <a:off x="4163659" y="1999513"/>
        <a:ext cx="958807" cy="958807"/>
      </dsp:txXfrm>
    </dsp:sp>
    <dsp:sp modelId="{DD346C5A-5956-4641-B2F4-8BA0353D0A02}">
      <dsp:nvSpPr>
        <dsp:cNvPr id="0" name=""/>
        <dsp:cNvSpPr/>
      </dsp:nvSpPr>
      <dsp:spPr>
        <a:xfrm rot="5505332">
          <a:off x="2751482" y="3496426"/>
          <a:ext cx="105937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105937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01803" y="3516712"/>
        <a:ext cx="5296" cy="5296"/>
      </dsp:txXfrm>
    </dsp:sp>
    <dsp:sp modelId="{FD712BE1-8C4B-4419-80C8-48084FFB0A2C}">
      <dsp:nvSpPr>
        <dsp:cNvPr id="0" name=""/>
        <dsp:cNvSpPr/>
      </dsp:nvSpPr>
      <dsp:spPr>
        <a:xfrm>
          <a:off x="2104080" y="3571987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Faktor</a:t>
          </a:r>
          <a:r>
            <a:rPr lang="en-AU" sz="1400" kern="1200" dirty="0"/>
            <a:t> </a:t>
          </a:r>
          <a:r>
            <a:rPr lang="en-AU" sz="1400" kern="1200" dirty="0" err="1"/>
            <a:t>pendukung</a:t>
          </a:r>
          <a:r>
            <a:rPr lang="en-AU" sz="1400" kern="1200" dirty="0"/>
            <a:t>/ </a:t>
          </a:r>
          <a:r>
            <a:rPr lang="en-AU" sz="1400" kern="1200" dirty="0" err="1"/>
            <a:t>penghambat</a:t>
          </a:r>
          <a:endParaRPr lang="en-AU" sz="1400" kern="1200" dirty="0"/>
        </a:p>
      </dsp:txBody>
      <dsp:txXfrm>
        <a:off x="2302655" y="3770562"/>
        <a:ext cx="958807" cy="958807"/>
      </dsp:txXfrm>
    </dsp:sp>
    <dsp:sp modelId="{31205B9E-EE26-4E0D-9EEF-A1DA66815DEE}">
      <dsp:nvSpPr>
        <dsp:cNvPr id="0" name=""/>
        <dsp:cNvSpPr/>
      </dsp:nvSpPr>
      <dsp:spPr>
        <a:xfrm rot="10833955">
          <a:off x="1572378" y="2448806"/>
          <a:ext cx="217184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217184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675540" y="2466311"/>
        <a:ext cx="10859" cy="10859"/>
      </dsp:txXfrm>
    </dsp:sp>
    <dsp:sp modelId="{9CD56EE2-991D-46C0-9166-B8F2BCFFE126}">
      <dsp:nvSpPr>
        <dsp:cNvPr id="0" name=""/>
        <dsp:cNvSpPr/>
      </dsp:nvSpPr>
      <dsp:spPr>
        <a:xfrm>
          <a:off x="216458" y="1785993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Tindak</a:t>
          </a:r>
          <a:r>
            <a:rPr lang="en-AU" sz="1600" kern="1200" dirty="0"/>
            <a:t> </a:t>
          </a:r>
          <a:r>
            <a:rPr lang="en-AU" sz="1600" kern="1200" dirty="0" err="1"/>
            <a:t>lanjut</a:t>
          </a:r>
          <a:endParaRPr lang="en-AU" sz="1600" kern="1200" dirty="0"/>
        </a:p>
      </dsp:txBody>
      <dsp:txXfrm>
        <a:off x="415033" y="1984568"/>
        <a:ext cx="958807" cy="9588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2311074" y="1499882"/>
          <a:ext cx="2121236" cy="1993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 err="1"/>
            <a:t>Penjaminan</a:t>
          </a:r>
          <a:r>
            <a:rPr lang="en-AU" sz="2300" kern="1200" dirty="0"/>
            <a:t> </a:t>
          </a:r>
          <a:r>
            <a:rPr lang="en-AU" sz="2300" kern="1200" dirty="0" err="1"/>
            <a:t>Mutu</a:t>
          </a:r>
          <a:endParaRPr lang="en-AU" sz="2300" kern="1200" dirty="0"/>
        </a:p>
      </dsp:txBody>
      <dsp:txXfrm>
        <a:off x="2621722" y="1791821"/>
        <a:ext cx="1499940" cy="1409606"/>
      </dsp:txXfrm>
    </dsp:sp>
    <dsp:sp modelId="{1B9259D7-6D11-443D-8A78-FD4793C57639}">
      <dsp:nvSpPr>
        <dsp:cNvPr id="0" name=""/>
        <dsp:cNvSpPr/>
      </dsp:nvSpPr>
      <dsp:spPr>
        <a:xfrm rot="16022146">
          <a:off x="3252737" y="1417699"/>
          <a:ext cx="12817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2817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313621" y="1433852"/>
        <a:ext cx="6408" cy="6408"/>
      </dsp:txXfrm>
    </dsp:sp>
    <dsp:sp modelId="{F0A75856-8703-4765-9E58-CA13053F8B28}">
      <dsp:nvSpPr>
        <dsp:cNvPr id="0" name=""/>
        <dsp:cNvSpPr/>
      </dsp:nvSpPr>
      <dsp:spPr>
        <a:xfrm>
          <a:off x="2590999" y="0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Penetapan</a:t>
          </a:r>
          <a:endParaRPr lang="en-AU" sz="1300" kern="1200" dirty="0"/>
        </a:p>
      </dsp:txBody>
      <dsp:txXfrm>
        <a:off x="2792213" y="201214"/>
        <a:ext cx="971545" cy="971545"/>
      </dsp:txXfrm>
    </dsp:sp>
    <dsp:sp modelId="{4ECB4E44-B165-4DC5-9FD9-CF8594E8DBCD}">
      <dsp:nvSpPr>
        <dsp:cNvPr id="0" name=""/>
        <dsp:cNvSpPr/>
      </dsp:nvSpPr>
      <dsp:spPr>
        <a:xfrm rot="20417113">
          <a:off x="4353685" y="2070206"/>
          <a:ext cx="30791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30791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499946" y="2081866"/>
        <a:ext cx="15395" cy="15395"/>
      </dsp:txXfrm>
    </dsp:sp>
    <dsp:sp modelId="{CFDF3878-43C5-4642-A3CF-8D91D20EC4A8}">
      <dsp:nvSpPr>
        <dsp:cNvPr id="0" name=""/>
        <dsp:cNvSpPr/>
      </dsp:nvSpPr>
      <dsp:spPr>
        <a:xfrm>
          <a:off x="4612309" y="1118894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Pelaksanaan</a:t>
          </a:r>
          <a:endParaRPr lang="en-AU" sz="1300" kern="1200" dirty="0"/>
        </a:p>
      </dsp:txBody>
      <dsp:txXfrm>
        <a:off x="4813523" y="1320108"/>
        <a:ext cx="971545" cy="971545"/>
      </dsp:txXfrm>
    </dsp:sp>
    <dsp:sp modelId="{DD346C5A-5956-4641-B2F4-8BA0353D0A02}">
      <dsp:nvSpPr>
        <dsp:cNvPr id="0" name=""/>
        <dsp:cNvSpPr/>
      </dsp:nvSpPr>
      <dsp:spPr>
        <a:xfrm rot="3031105">
          <a:off x="4008624" y="3291581"/>
          <a:ext cx="67795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67795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040827" y="3309244"/>
        <a:ext cx="3389" cy="3389"/>
      </dsp:txXfrm>
    </dsp:sp>
    <dsp:sp modelId="{FD712BE1-8C4B-4419-80C8-48084FFB0A2C}">
      <dsp:nvSpPr>
        <dsp:cNvPr id="0" name=""/>
        <dsp:cNvSpPr/>
      </dsp:nvSpPr>
      <dsp:spPr>
        <a:xfrm>
          <a:off x="3813895" y="3180352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Evaluasi</a:t>
          </a:r>
          <a:endParaRPr lang="en-AU" sz="1300" kern="1200" dirty="0"/>
        </a:p>
      </dsp:txBody>
      <dsp:txXfrm>
        <a:off x="4015109" y="3381566"/>
        <a:ext cx="971545" cy="971545"/>
      </dsp:txXfrm>
    </dsp:sp>
    <dsp:sp modelId="{15F55D0B-FCDB-4B76-9C21-6B19483B0F37}">
      <dsp:nvSpPr>
        <dsp:cNvPr id="0" name=""/>
        <dsp:cNvSpPr/>
      </dsp:nvSpPr>
      <dsp:spPr>
        <a:xfrm rot="7843836">
          <a:off x="2562319" y="3317303"/>
          <a:ext cx="172092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72092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644063" y="3332358"/>
        <a:ext cx="8604" cy="8604"/>
      </dsp:txXfrm>
    </dsp:sp>
    <dsp:sp modelId="{D2FE2030-9B3F-4A22-9158-CAF4DED4B2E4}">
      <dsp:nvSpPr>
        <dsp:cNvPr id="0" name=""/>
        <dsp:cNvSpPr/>
      </dsp:nvSpPr>
      <dsp:spPr>
        <a:xfrm>
          <a:off x="1456972" y="3235468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Pengendalian</a:t>
          </a:r>
          <a:endParaRPr lang="en-AU" sz="1300" kern="1200" dirty="0"/>
        </a:p>
      </dsp:txBody>
      <dsp:txXfrm>
        <a:off x="1658186" y="3436682"/>
        <a:ext cx="971545" cy="971545"/>
      </dsp:txXfrm>
    </dsp:sp>
    <dsp:sp modelId="{0FD9EC44-983B-4221-8813-661863794C59}">
      <dsp:nvSpPr>
        <dsp:cNvPr id="0" name=""/>
        <dsp:cNvSpPr/>
      </dsp:nvSpPr>
      <dsp:spPr>
        <a:xfrm rot="11816095">
          <a:off x="2147435" y="2137994"/>
          <a:ext cx="220048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220048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51958" y="2151851"/>
        <a:ext cx="11002" cy="11002"/>
      </dsp:txXfrm>
    </dsp:sp>
    <dsp:sp modelId="{2D2D44F1-F291-4E83-BED9-FA0F068DA627}">
      <dsp:nvSpPr>
        <dsp:cNvPr id="0" name=""/>
        <dsp:cNvSpPr/>
      </dsp:nvSpPr>
      <dsp:spPr>
        <a:xfrm>
          <a:off x="808023" y="1238208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Peningkatan</a:t>
          </a:r>
          <a:endParaRPr lang="en-AU" sz="1300" kern="1200" dirty="0"/>
        </a:p>
      </dsp:txBody>
      <dsp:txXfrm>
        <a:off x="1009237" y="1439422"/>
        <a:ext cx="971545" cy="9715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2178386" y="1708761"/>
          <a:ext cx="2393073" cy="224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 err="1"/>
            <a:t>Kepuasan</a:t>
          </a:r>
          <a:r>
            <a:rPr lang="en-AU" sz="3100" kern="1200" dirty="0"/>
            <a:t> </a:t>
          </a:r>
          <a:r>
            <a:rPr lang="en-AU" sz="3100" kern="1200" dirty="0" err="1"/>
            <a:t>Pengguna</a:t>
          </a:r>
          <a:endParaRPr lang="en-AU" sz="3100" kern="1200" dirty="0"/>
        </a:p>
      </dsp:txBody>
      <dsp:txXfrm>
        <a:off x="2528843" y="2038112"/>
        <a:ext cx="1692159" cy="1590247"/>
      </dsp:txXfrm>
    </dsp:sp>
    <dsp:sp modelId="{1B9259D7-6D11-443D-8A78-FD4793C57639}">
      <dsp:nvSpPr>
        <dsp:cNvPr id="0" name=""/>
        <dsp:cNvSpPr/>
      </dsp:nvSpPr>
      <dsp:spPr>
        <a:xfrm rot="16128684">
          <a:off x="3270382" y="1607453"/>
          <a:ext cx="159127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159127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345968" y="1625450"/>
        <a:ext cx="7956" cy="7956"/>
      </dsp:txXfrm>
    </dsp:sp>
    <dsp:sp modelId="{F0A75856-8703-4765-9E58-CA13053F8B28}">
      <dsp:nvSpPr>
        <dsp:cNvPr id="0" name=""/>
        <dsp:cNvSpPr/>
      </dsp:nvSpPr>
      <dsp:spPr>
        <a:xfrm>
          <a:off x="2557195" y="0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Instrumen</a:t>
          </a:r>
          <a:endParaRPr lang="en-AU" sz="1600" kern="1200" dirty="0"/>
        </a:p>
      </dsp:txBody>
      <dsp:txXfrm>
        <a:off x="2784194" y="226999"/>
        <a:ext cx="1096050" cy="1096050"/>
      </dsp:txXfrm>
    </dsp:sp>
    <dsp:sp modelId="{4ECB4E44-B165-4DC5-9FD9-CF8594E8DBCD}">
      <dsp:nvSpPr>
        <dsp:cNvPr id="0" name=""/>
        <dsp:cNvSpPr/>
      </dsp:nvSpPr>
      <dsp:spPr>
        <a:xfrm rot="1635782">
          <a:off x="4410821" y="3406584"/>
          <a:ext cx="238697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238697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24202" y="3422592"/>
        <a:ext cx="11934" cy="11934"/>
      </dsp:txXfrm>
    </dsp:sp>
    <dsp:sp modelId="{CFDF3878-43C5-4642-A3CF-8D91D20EC4A8}">
      <dsp:nvSpPr>
        <dsp:cNvPr id="0" name=""/>
        <dsp:cNvSpPr/>
      </dsp:nvSpPr>
      <dsp:spPr>
        <a:xfrm>
          <a:off x="4550165" y="3063226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Pelaksanaan</a:t>
          </a:r>
          <a:endParaRPr lang="en-AU" sz="1600" kern="1200" dirty="0"/>
        </a:p>
      </dsp:txBody>
      <dsp:txXfrm>
        <a:off x="4777164" y="3290225"/>
        <a:ext cx="1096050" cy="1096050"/>
      </dsp:txXfrm>
    </dsp:sp>
    <dsp:sp modelId="{DD346C5A-5956-4641-B2F4-8BA0353D0A02}">
      <dsp:nvSpPr>
        <dsp:cNvPr id="0" name=""/>
        <dsp:cNvSpPr/>
      </dsp:nvSpPr>
      <dsp:spPr>
        <a:xfrm rot="9050825">
          <a:off x="2243073" y="3411967"/>
          <a:ext cx="109870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109870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95262" y="3431195"/>
        <a:ext cx="5493" cy="5493"/>
      </dsp:txXfrm>
    </dsp:sp>
    <dsp:sp modelId="{FD712BE1-8C4B-4419-80C8-48084FFB0A2C}">
      <dsp:nvSpPr>
        <dsp:cNvPr id="0" name=""/>
        <dsp:cNvSpPr/>
      </dsp:nvSpPr>
      <dsp:spPr>
        <a:xfrm>
          <a:off x="798162" y="3063226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Hasil</a:t>
          </a:r>
        </a:p>
      </dsp:txBody>
      <dsp:txXfrm>
        <a:off x="1025161" y="3290225"/>
        <a:ext cx="1096050" cy="1096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957396" y="1704046"/>
          <a:ext cx="2410219" cy="2265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 err="1"/>
            <a:t>Simpulan</a:t>
          </a:r>
          <a:r>
            <a:rPr lang="en-AU" sz="2300" kern="1200" dirty="0"/>
            <a:t> Hasil </a:t>
          </a:r>
          <a:r>
            <a:rPr lang="en-AU" sz="2300" kern="1200" dirty="0" err="1"/>
            <a:t>Evaluasi</a:t>
          </a:r>
          <a:r>
            <a:rPr lang="en-AU" sz="2300" kern="1200" dirty="0"/>
            <a:t> dan </a:t>
          </a:r>
          <a:r>
            <a:rPr lang="en-AU" sz="2300" kern="1200" dirty="0" err="1"/>
            <a:t>Tindak</a:t>
          </a:r>
          <a:r>
            <a:rPr lang="en-AU" sz="2300" kern="1200" dirty="0"/>
            <a:t> </a:t>
          </a:r>
          <a:r>
            <a:rPr lang="en-AU" sz="2300" kern="1200" dirty="0" err="1"/>
            <a:t>Lanjut</a:t>
          </a:r>
          <a:endParaRPr lang="en-AU" sz="2300" kern="1200" dirty="0"/>
        </a:p>
      </dsp:txBody>
      <dsp:txXfrm>
        <a:off x="2310364" y="2035757"/>
        <a:ext cx="1704283" cy="1601641"/>
      </dsp:txXfrm>
    </dsp:sp>
    <dsp:sp modelId="{1B9259D7-6D11-443D-8A78-FD4793C57639}">
      <dsp:nvSpPr>
        <dsp:cNvPr id="0" name=""/>
        <dsp:cNvSpPr/>
      </dsp:nvSpPr>
      <dsp:spPr>
        <a:xfrm rot="16128155">
          <a:off x="3065685" y="1608894"/>
          <a:ext cx="14331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43312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133758" y="1629041"/>
        <a:ext cx="7165" cy="7165"/>
      </dsp:txXfrm>
    </dsp:sp>
    <dsp:sp modelId="{F0A75856-8703-4765-9E58-CA13053F8B28}">
      <dsp:nvSpPr>
        <dsp:cNvPr id="0" name=""/>
        <dsp:cNvSpPr/>
      </dsp:nvSpPr>
      <dsp:spPr>
        <a:xfrm>
          <a:off x="2338954" y="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Pemosisian</a:t>
          </a:r>
          <a:endParaRPr lang="en-AU" sz="1300" kern="1200" dirty="0"/>
        </a:p>
      </dsp:txBody>
      <dsp:txXfrm>
        <a:off x="2567580" y="228626"/>
        <a:ext cx="1103902" cy="1103902"/>
      </dsp:txXfrm>
    </dsp:sp>
    <dsp:sp modelId="{4ECB4E44-B165-4DC5-9FD9-CF8594E8DBCD}">
      <dsp:nvSpPr>
        <dsp:cNvPr id="0" name=""/>
        <dsp:cNvSpPr/>
      </dsp:nvSpPr>
      <dsp:spPr>
        <a:xfrm rot="1614575">
          <a:off x="4210339" y="3403354"/>
          <a:ext cx="231274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31274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320194" y="3421303"/>
        <a:ext cx="11563" cy="11563"/>
      </dsp:txXfrm>
    </dsp:sp>
    <dsp:sp modelId="{CFDF3878-43C5-4642-A3CF-8D91D20EC4A8}">
      <dsp:nvSpPr>
        <dsp:cNvPr id="0" name=""/>
        <dsp:cNvSpPr/>
      </dsp:nvSpPr>
      <dsp:spPr>
        <a:xfrm>
          <a:off x="4344573" y="305212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Masalah</a:t>
          </a:r>
          <a:r>
            <a:rPr lang="en-AU" sz="1300" kern="1200" dirty="0"/>
            <a:t> dan </a:t>
          </a:r>
          <a:r>
            <a:rPr lang="en-AU" sz="1300" kern="1200" dirty="0" err="1"/>
            <a:t>Akar</a:t>
          </a:r>
          <a:r>
            <a:rPr lang="en-AU" sz="1300" kern="1200" dirty="0"/>
            <a:t> </a:t>
          </a:r>
          <a:r>
            <a:rPr lang="en-AU" sz="1300" kern="1200" dirty="0" err="1"/>
            <a:t>masalah</a:t>
          </a:r>
          <a:endParaRPr lang="en-AU" sz="1300" kern="1200" dirty="0"/>
        </a:p>
      </dsp:txBody>
      <dsp:txXfrm>
        <a:off x="4573199" y="3280746"/>
        <a:ext cx="1103902" cy="1103902"/>
      </dsp:txXfrm>
    </dsp:sp>
    <dsp:sp modelId="{DD346C5A-5956-4641-B2F4-8BA0353D0A02}">
      <dsp:nvSpPr>
        <dsp:cNvPr id="0" name=""/>
        <dsp:cNvSpPr/>
      </dsp:nvSpPr>
      <dsp:spPr>
        <a:xfrm rot="9072990">
          <a:off x="2027219" y="3408765"/>
          <a:ext cx="101155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01155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075268" y="3429966"/>
        <a:ext cx="5057" cy="5057"/>
      </dsp:txXfrm>
    </dsp:sp>
    <dsp:sp modelId="{FD712BE1-8C4B-4419-80C8-48084FFB0A2C}">
      <dsp:nvSpPr>
        <dsp:cNvPr id="0" name=""/>
        <dsp:cNvSpPr/>
      </dsp:nvSpPr>
      <dsp:spPr>
        <a:xfrm>
          <a:off x="568758" y="305212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Rencana</a:t>
          </a:r>
          <a:r>
            <a:rPr lang="en-AU" sz="1300" kern="1200" dirty="0"/>
            <a:t> </a:t>
          </a:r>
          <a:r>
            <a:rPr lang="en-AU" sz="1300" kern="1200" dirty="0" err="1"/>
            <a:t>Perbaikan</a:t>
          </a:r>
          <a:r>
            <a:rPr lang="en-AU" sz="1300" kern="1200" dirty="0"/>
            <a:t> dan  </a:t>
          </a:r>
          <a:r>
            <a:rPr lang="en-AU" sz="1300" kern="1200" dirty="0" err="1"/>
            <a:t>Pengembangan</a:t>
          </a:r>
          <a:endParaRPr lang="en-AU" sz="1300" kern="1200" dirty="0"/>
        </a:p>
      </dsp:txBody>
      <dsp:txXfrm>
        <a:off x="797384" y="3280746"/>
        <a:ext cx="1103902" cy="11039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85340" y="1339164"/>
          <a:ext cx="1893307" cy="1779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 err="1"/>
            <a:t>Latar</a:t>
          </a:r>
          <a:r>
            <a:rPr lang="en-AU" sz="2700" kern="1200" dirty="0"/>
            <a:t> </a:t>
          </a:r>
          <a:r>
            <a:rPr lang="en-AU" sz="2700" kern="1200" dirty="0" err="1"/>
            <a:t>Belakang</a:t>
          </a:r>
          <a:endParaRPr lang="en-AU" sz="2700" kern="1200" dirty="0"/>
        </a:p>
      </dsp:txBody>
      <dsp:txXfrm>
        <a:off x="2062608" y="1599734"/>
        <a:ext cx="1338771" cy="1258142"/>
      </dsp:txXfrm>
    </dsp:sp>
    <dsp:sp modelId="{1B9259D7-6D11-443D-8A78-FD4793C57639}">
      <dsp:nvSpPr>
        <dsp:cNvPr id="0" name=""/>
        <dsp:cNvSpPr/>
      </dsp:nvSpPr>
      <dsp:spPr>
        <a:xfrm rot="16061889">
          <a:off x="2636946" y="1261375"/>
          <a:ext cx="11404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14046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691118" y="1279970"/>
        <a:ext cx="5702" cy="5702"/>
      </dsp:txXfrm>
    </dsp:sp>
    <dsp:sp modelId="{F0A75856-8703-4765-9E58-CA13053F8B28}">
      <dsp:nvSpPr>
        <dsp:cNvPr id="0" name=""/>
        <dsp:cNvSpPr/>
      </dsp:nvSpPr>
      <dsp:spPr>
        <a:xfrm>
          <a:off x="2053882" y="0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1. </a:t>
          </a:r>
          <a:r>
            <a:rPr lang="en-AU" sz="1400" kern="1200" dirty="0" err="1"/>
            <a:t>Latar</a:t>
          </a:r>
          <a:r>
            <a:rPr lang="en-AU" sz="1400" kern="1200" dirty="0"/>
            <a:t> </a:t>
          </a:r>
          <a:r>
            <a:rPr lang="en-AU" sz="1400" kern="1200" dirty="0" err="1"/>
            <a:t>belakang</a:t>
          </a:r>
          <a:endParaRPr lang="en-AU" sz="1400" kern="1200" dirty="0"/>
        </a:p>
      </dsp:txBody>
      <dsp:txXfrm>
        <a:off x="2233475" y="179593"/>
        <a:ext cx="867152" cy="867152"/>
      </dsp:txXfrm>
    </dsp:sp>
    <dsp:sp modelId="{4ECB4E44-B165-4DC5-9FD9-CF8594E8DBCD}">
      <dsp:nvSpPr>
        <dsp:cNvPr id="0" name=""/>
        <dsp:cNvSpPr/>
      </dsp:nvSpPr>
      <dsp:spPr>
        <a:xfrm rot="21592700">
          <a:off x="3678645" y="2205093"/>
          <a:ext cx="24161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241619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793414" y="2220498"/>
        <a:ext cx="12080" cy="12080"/>
      </dsp:txXfrm>
    </dsp:sp>
    <dsp:sp modelId="{CFDF3878-43C5-4642-A3CF-8D91D20EC4A8}">
      <dsp:nvSpPr>
        <dsp:cNvPr id="0" name=""/>
        <dsp:cNvSpPr/>
      </dsp:nvSpPr>
      <dsp:spPr>
        <a:xfrm>
          <a:off x="3920263" y="1611810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2. </a:t>
          </a:r>
          <a:r>
            <a:rPr lang="en-AU" sz="1400" kern="1200" dirty="0" err="1"/>
            <a:t>Tujuan</a:t>
          </a:r>
          <a:endParaRPr lang="en-AU" sz="1400" kern="1200" dirty="0"/>
        </a:p>
      </dsp:txBody>
      <dsp:txXfrm>
        <a:off x="4099856" y="1791403"/>
        <a:ext cx="867152" cy="867152"/>
      </dsp:txXfrm>
    </dsp:sp>
    <dsp:sp modelId="{DD346C5A-5956-4641-B2F4-8BA0353D0A02}">
      <dsp:nvSpPr>
        <dsp:cNvPr id="0" name=""/>
        <dsp:cNvSpPr/>
      </dsp:nvSpPr>
      <dsp:spPr>
        <a:xfrm rot="5163269">
          <a:off x="2755192" y="3135885"/>
          <a:ext cx="8168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1686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93994" y="3155288"/>
        <a:ext cx="4084" cy="4084"/>
      </dsp:txXfrm>
    </dsp:sp>
    <dsp:sp modelId="{FD712BE1-8C4B-4419-80C8-48084FFB0A2C}">
      <dsp:nvSpPr>
        <dsp:cNvPr id="0" name=""/>
        <dsp:cNvSpPr/>
      </dsp:nvSpPr>
      <dsp:spPr>
        <a:xfrm>
          <a:off x="2227868" y="3196624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3. </a:t>
          </a:r>
          <a:r>
            <a:rPr lang="en-AU" sz="1400" kern="1200" dirty="0" err="1"/>
            <a:t>Rasional</a:t>
          </a:r>
          <a:endParaRPr lang="en-AU" sz="1400" kern="1200" dirty="0"/>
        </a:p>
      </dsp:txBody>
      <dsp:txXfrm>
        <a:off x="2407461" y="3376217"/>
        <a:ext cx="867152" cy="867152"/>
      </dsp:txXfrm>
    </dsp:sp>
    <dsp:sp modelId="{1C4B0181-34E1-486D-A112-F70324E61EC3}">
      <dsp:nvSpPr>
        <dsp:cNvPr id="0" name=""/>
        <dsp:cNvSpPr/>
      </dsp:nvSpPr>
      <dsp:spPr>
        <a:xfrm rot="10833955">
          <a:off x="1591202" y="2197051"/>
          <a:ext cx="194195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94195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1683445" y="2213641"/>
        <a:ext cx="9709" cy="9709"/>
      </dsp:txXfrm>
    </dsp:sp>
    <dsp:sp modelId="{E9B0155F-EEE2-484B-AC7C-53CD0DF6B915}">
      <dsp:nvSpPr>
        <dsp:cNvPr id="0" name=""/>
        <dsp:cNvSpPr/>
      </dsp:nvSpPr>
      <dsp:spPr>
        <a:xfrm>
          <a:off x="364898" y="1598312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4. </a:t>
          </a:r>
          <a:r>
            <a:rPr lang="en-AU" sz="1400" kern="1200" dirty="0" err="1"/>
            <a:t>Mekanisme</a:t>
          </a:r>
          <a:r>
            <a:rPr lang="en-AU" sz="1400" kern="1200" dirty="0"/>
            <a:t> </a:t>
          </a:r>
          <a:r>
            <a:rPr lang="en-AU" sz="1400" kern="1200" dirty="0" err="1"/>
            <a:t>Penetapan</a:t>
          </a:r>
          <a:r>
            <a:rPr lang="en-AU" sz="1400" kern="1200" dirty="0"/>
            <a:t> </a:t>
          </a:r>
          <a:r>
            <a:rPr lang="en-AU" sz="1400" kern="1200" dirty="0" err="1"/>
            <a:t>Standar</a:t>
          </a:r>
          <a:endParaRPr lang="en-AU" sz="1400" kern="1200" dirty="0"/>
        </a:p>
      </dsp:txBody>
      <dsp:txXfrm>
        <a:off x="544491" y="1777905"/>
        <a:ext cx="867152" cy="8671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376621" y="1256066"/>
          <a:ext cx="1757869" cy="1652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 err="1"/>
            <a:t>Standar</a:t>
          </a:r>
          <a:r>
            <a:rPr lang="en-AU" sz="1900" kern="1200" dirty="0"/>
            <a:t> PT &amp; Strategi </a:t>
          </a:r>
          <a:r>
            <a:rPr lang="en-AU" sz="1900" kern="1200" dirty="0" err="1"/>
            <a:t>Pencapaian</a:t>
          </a:r>
          <a:r>
            <a:rPr lang="en-AU" sz="1900" kern="1200" dirty="0"/>
            <a:t> </a:t>
          </a:r>
          <a:r>
            <a:rPr lang="en-AU" sz="1900" kern="1200" dirty="0" err="1"/>
            <a:t>Standar</a:t>
          </a:r>
          <a:endParaRPr lang="en-AU" sz="1900" kern="1200" dirty="0"/>
        </a:p>
      </dsp:txBody>
      <dsp:txXfrm>
        <a:off x="1634055" y="1497996"/>
        <a:ext cx="1243001" cy="1168141"/>
      </dsp:txXfrm>
    </dsp:sp>
    <dsp:sp modelId="{B49067EB-7DE9-41C0-82F1-EF5B0AD73D6E}">
      <dsp:nvSpPr>
        <dsp:cNvPr id="0" name=""/>
        <dsp:cNvSpPr/>
      </dsp:nvSpPr>
      <dsp:spPr>
        <a:xfrm rot="16112006">
          <a:off x="2181568" y="1181685"/>
          <a:ext cx="10305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03056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2230519" y="1202218"/>
        <a:ext cx="5152" cy="5152"/>
      </dsp:txXfrm>
    </dsp:sp>
    <dsp:sp modelId="{6C445C6F-213E-4D17-A603-578ADFCBC1B9}">
      <dsp:nvSpPr>
        <dsp:cNvPr id="0" name=""/>
        <dsp:cNvSpPr/>
      </dsp:nvSpPr>
      <dsp:spPr>
        <a:xfrm>
          <a:off x="1647900" y="14857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Standar</a:t>
          </a:r>
          <a:r>
            <a:rPr lang="en-AU" sz="1000" kern="1200" dirty="0"/>
            <a:t> PT</a:t>
          </a:r>
        </a:p>
      </dsp:txBody>
      <dsp:txXfrm>
        <a:off x="1814646" y="181603"/>
        <a:ext cx="805120" cy="805120"/>
      </dsp:txXfrm>
    </dsp:sp>
    <dsp:sp modelId="{1B9259D7-6D11-443D-8A78-FD4793C57639}">
      <dsp:nvSpPr>
        <dsp:cNvPr id="0" name=""/>
        <dsp:cNvSpPr/>
      </dsp:nvSpPr>
      <dsp:spPr>
        <a:xfrm rot="21590039">
          <a:off x="3134486" y="2056230"/>
          <a:ext cx="12527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2527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193992" y="2076207"/>
        <a:ext cx="6263" cy="6263"/>
      </dsp:txXfrm>
    </dsp:sp>
    <dsp:sp modelId="{F0A75856-8703-4765-9E58-CA13053F8B28}">
      <dsp:nvSpPr>
        <dsp:cNvPr id="0" name=""/>
        <dsp:cNvSpPr/>
      </dsp:nvSpPr>
      <dsp:spPr>
        <a:xfrm>
          <a:off x="3259759" y="1508201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Strategi</a:t>
          </a:r>
          <a:endParaRPr lang="en-AU" sz="1000" kern="1200" dirty="0"/>
        </a:p>
      </dsp:txBody>
      <dsp:txXfrm>
        <a:off x="3426505" y="1674947"/>
        <a:ext cx="805120" cy="805120"/>
      </dsp:txXfrm>
    </dsp:sp>
    <dsp:sp modelId="{4ECB4E44-B165-4DC5-9FD9-CF8594E8DBCD}">
      <dsp:nvSpPr>
        <dsp:cNvPr id="0" name=""/>
        <dsp:cNvSpPr/>
      </dsp:nvSpPr>
      <dsp:spPr>
        <a:xfrm rot="5518111">
          <a:off x="2182658" y="2927546"/>
          <a:ext cx="8608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86086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23550" y="2948503"/>
        <a:ext cx="4304" cy="4304"/>
      </dsp:txXfrm>
    </dsp:sp>
    <dsp:sp modelId="{CFDF3878-43C5-4642-A3CF-8D91D20EC4A8}">
      <dsp:nvSpPr>
        <dsp:cNvPr id="0" name=""/>
        <dsp:cNvSpPr/>
      </dsp:nvSpPr>
      <dsp:spPr>
        <a:xfrm>
          <a:off x="1635361" y="2993337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Pengalokasian</a:t>
          </a:r>
          <a:r>
            <a:rPr lang="en-AU" sz="1000" kern="1200" dirty="0"/>
            <a:t> </a:t>
          </a:r>
          <a:r>
            <a:rPr lang="en-AU" sz="1000" kern="1200" dirty="0" err="1"/>
            <a:t>Sumber</a:t>
          </a:r>
          <a:r>
            <a:rPr lang="en-AU" sz="1000" kern="1200" dirty="0"/>
            <a:t> </a:t>
          </a:r>
          <a:r>
            <a:rPr lang="en-AU" sz="1000" kern="1200" dirty="0" err="1"/>
            <a:t>Daya</a:t>
          </a:r>
          <a:endParaRPr lang="en-AU" sz="1000" kern="1200" dirty="0"/>
        </a:p>
      </dsp:txBody>
      <dsp:txXfrm>
        <a:off x="1802107" y="3160083"/>
        <a:ext cx="805120" cy="805120"/>
      </dsp:txXfrm>
    </dsp:sp>
    <dsp:sp modelId="{DD346C5A-5956-4641-B2F4-8BA0353D0A02}">
      <dsp:nvSpPr>
        <dsp:cNvPr id="0" name=""/>
        <dsp:cNvSpPr/>
      </dsp:nvSpPr>
      <dsp:spPr>
        <a:xfrm rot="10900320">
          <a:off x="1231628" y="2031192"/>
          <a:ext cx="145448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45448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300715" y="2050665"/>
        <a:ext cx="7272" cy="7272"/>
      </dsp:txXfrm>
    </dsp:sp>
    <dsp:sp modelId="{FD712BE1-8C4B-4419-80C8-48084FFB0A2C}">
      <dsp:nvSpPr>
        <dsp:cNvPr id="0" name=""/>
        <dsp:cNvSpPr/>
      </dsp:nvSpPr>
      <dsp:spPr>
        <a:xfrm>
          <a:off x="93289" y="1466262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Mekanisme</a:t>
          </a:r>
          <a:r>
            <a:rPr lang="en-AU" sz="1000" kern="1200" dirty="0"/>
            <a:t> </a:t>
          </a:r>
          <a:r>
            <a:rPr lang="en-AU" sz="1000" kern="1200" dirty="0" err="1"/>
            <a:t>Kontrol</a:t>
          </a:r>
          <a:r>
            <a:rPr lang="en-AU" sz="1000" kern="1200" dirty="0"/>
            <a:t> </a:t>
          </a:r>
          <a:r>
            <a:rPr lang="en-AU" sz="1000" kern="1200" dirty="0" err="1"/>
            <a:t>Pencapaiannya</a:t>
          </a:r>
          <a:endParaRPr lang="en-AU" sz="1000" kern="1200" dirty="0"/>
        </a:p>
      </dsp:txBody>
      <dsp:txXfrm>
        <a:off x="260035" y="1633008"/>
        <a:ext cx="805120" cy="8051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831843" y="1776814"/>
          <a:ext cx="2511295" cy="236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400" kern="1200" dirty="0"/>
            <a:t>IKU</a:t>
          </a:r>
        </a:p>
      </dsp:txBody>
      <dsp:txXfrm>
        <a:off x="2199614" y="2122435"/>
        <a:ext cx="1775753" cy="1668809"/>
      </dsp:txXfrm>
    </dsp:sp>
    <dsp:sp modelId="{1B9259D7-6D11-443D-8A78-FD4793C57639}">
      <dsp:nvSpPr>
        <dsp:cNvPr id="0" name=""/>
        <dsp:cNvSpPr/>
      </dsp:nvSpPr>
      <dsp:spPr>
        <a:xfrm rot="16128154">
          <a:off x="2985942" y="1676299"/>
          <a:ext cx="150629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50629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057491" y="1697978"/>
        <a:ext cx="7531" cy="7531"/>
      </dsp:txXfrm>
    </dsp:sp>
    <dsp:sp modelId="{F0A75856-8703-4765-9E58-CA13053F8B28}">
      <dsp:nvSpPr>
        <dsp:cNvPr id="0" name=""/>
        <dsp:cNvSpPr/>
      </dsp:nvSpPr>
      <dsp:spPr>
        <a:xfrm>
          <a:off x="2229375" y="0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 err="1"/>
            <a:t>Komponen</a:t>
          </a:r>
          <a:r>
            <a:rPr lang="en-AU" sz="1800" kern="1200" dirty="0"/>
            <a:t> IKU</a:t>
          </a:r>
        </a:p>
      </dsp:txBody>
      <dsp:txXfrm>
        <a:off x="2467588" y="238213"/>
        <a:ext cx="1150197" cy="1150197"/>
      </dsp:txXfrm>
    </dsp:sp>
    <dsp:sp modelId="{4ECB4E44-B165-4DC5-9FD9-CF8594E8DBCD}">
      <dsp:nvSpPr>
        <dsp:cNvPr id="0" name=""/>
        <dsp:cNvSpPr/>
      </dsp:nvSpPr>
      <dsp:spPr>
        <a:xfrm rot="1756292">
          <a:off x="4161138" y="3554055"/>
          <a:ext cx="74423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74423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196489" y="3577639"/>
        <a:ext cx="3721" cy="3721"/>
      </dsp:txXfrm>
    </dsp:sp>
    <dsp:sp modelId="{CFDF3878-43C5-4642-A3CF-8D91D20EC4A8}">
      <dsp:nvSpPr>
        <dsp:cNvPr id="0" name=""/>
        <dsp:cNvSpPr/>
      </dsp:nvSpPr>
      <dsp:spPr>
        <a:xfrm>
          <a:off x="4126960" y="3182051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 err="1"/>
            <a:t>Pengukuran</a:t>
          </a:r>
          <a:endParaRPr lang="en-AU" sz="1800" kern="1200" dirty="0"/>
        </a:p>
      </dsp:txBody>
      <dsp:txXfrm>
        <a:off x="4365173" y="3420264"/>
        <a:ext cx="1150197" cy="1150197"/>
      </dsp:txXfrm>
    </dsp:sp>
    <dsp:sp modelId="{DD346C5A-5956-4641-B2F4-8BA0353D0A02}">
      <dsp:nvSpPr>
        <dsp:cNvPr id="0" name=""/>
        <dsp:cNvSpPr/>
      </dsp:nvSpPr>
      <dsp:spPr>
        <a:xfrm rot="9073000">
          <a:off x="1903355" y="3552618"/>
          <a:ext cx="106716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06716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954045" y="3575394"/>
        <a:ext cx="5335" cy="5335"/>
      </dsp:txXfrm>
    </dsp:sp>
    <dsp:sp modelId="{FD712BE1-8C4B-4419-80C8-48084FFB0A2C}">
      <dsp:nvSpPr>
        <dsp:cNvPr id="0" name=""/>
        <dsp:cNvSpPr/>
      </dsp:nvSpPr>
      <dsp:spPr>
        <a:xfrm>
          <a:off x="383811" y="3182051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Hasil </a:t>
          </a:r>
          <a:r>
            <a:rPr lang="en-AU" sz="1800" kern="1200" dirty="0" err="1"/>
            <a:t>Pengukuran</a:t>
          </a:r>
          <a:endParaRPr lang="en-AU" sz="1800" kern="1200" dirty="0"/>
        </a:p>
      </dsp:txBody>
      <dsp:txXfrm>
        <a:off x="622024" y="3420264"/>
        <a:ext cx="1150197" cy="1150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376621" y="1256066"/>
          <a:ext cx="1757869" cy="1652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 err="1"/>
            <a:t>Standar</a:t>
          </a:r>
          <a:r>
            <a:rPr lang="en-AU" sz="1900" kern="1200" dirty="0"/>
            <a:t> PT &amp; Strategi </a:t>
          </a:r>
          <a:r>
            <a:rPr lang="en-AU" sz="1900" kern="1200" dirty="0" err="1"/>
            <a:t>Pencapaian</a:t>
          </a:r>
          <a:r>
            <a:rPr lang="en-AU" sz="1900" kern="1200" dirty="0"/>
            <a:t> </a:t>
          </a:r>
          <a:r>
            <a:rPr lang="en-AU" sz="1900" kern="1200" dirty="0" err="1"/>
            <a:t>Standar</a:t>
          </a:r>
          <a:endParaRPr lang="en-AU" sz="1900" kern="1200" dirty="0"/>
        </a:p>
      </dsp:txBody>
      <dsp:txXfrm>
        <a:off x="1634055" y="1497996"/>
        <a:ext cx="1243001" cy="1168141"/>
      </dsp:txXfrm>
    </dsp:sp>
    <dsp:sp modelId="{B49067EB-7DE9-41C0-82F1-EF5B0AD73D6E}">
      <dsp:nvSpPr>
        <dsp:cNvPr id="0" name=""/>
        <dsp:cNvSpPr/>
      </dsp:nvSpPr>
      <dsp:spPr>
        <a:xfrm rot="16112006">
          <a:off x="2181568" y="1181685"/>
          <a:ext cx="10305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03056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2230519" y="1202218"/>
        <a:ext cx="5152" cy="5152"/>
      </dsp:txXfrm>
    </dsp:sp>
    <dsp:sp modelId="{6C445C6F-213E-4D17-A603-578ADFCBC1B9}">
      <dsp:nvSpPr>
        <dsp:cNvPr id="0" name=""/>
        <dsp:cNvSpPr/>
      </dsp:nvSpPr>
      <dsp:spPr>
        <a:xfrm>
          <a:off x="1647900" y="14857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Standar</a:t>
          </a:r>
          <a:r>
            <a:rPr lang="en-AU" sz="1000" kern="1200" dirty="0"/>
            <a:t> PT</a:t>
          </a:r>
        </a:p>
      </dsp:txBody>
      <dsp:txXfrm>
        <a:off x="1814646" y="181603"/>
        <a:ext cx="805120" cy="805120"/>
      </dsp:txXfrm>
    </dsp:sp>
    <dsp:sp modelId="{1B9259D7-6D11-443D-8A78-FD4793C57639}">
      <dsp:nvSpPr>
        <dsp:cNvPr id="0" name=""/>
        <dsp:cNvSpPr/>
      </dsp:nvSpPr>
      <dsp:spPr>
        <a:xfrm rot="21590039">
          <a:off x="3134486" y="2056230"/>
          <a:ext cx="12527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2527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193992" y="2076207"/>
        <a:ext cx="6263" cy="6263"/>
      </dsp:txXfrm>
    </dsp:sp>
    <dsp:sp modelId="{F0A75856-8703-4765-9E58-CA13053F8B28}">
      <dsp:nvSpPr>
        <dsp:cNvPr id="0" name=""/>
        <dsp:cNvSpPr/>
      </dsp:nvSpPr>
      <dsp:spPr>
        <a:xfrm>
          <a:off x="3259759" y="1508201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Strategi</a:t>
          </a:r>
          <a:endParaRPr lang="en-AU" sz="1000" kern="1200" dirty="0"/>
        </a:p>
      </dsp:txBody>
      <dsp:txXfrm>
        <a:off x="3426505" y="1674947"/>
        <a:ext cx="805120" cy="805120"/>
      </dsp:txXfrm>
    </dsp:sp>
    <dsp:sp modelId="{4ECB4E44-B165-4DC5-9FD9-CF8594E8DBCD}">
      <dsp:nvSpPr>
        <dsp:cNvPr id="0" name=""/>
        <dsp:cNvSpPr/>
      </dsp:nvSpPr>
      <dsp:spPr>
        <a:xfrm rot="5518111">
          <a:off x="2182658" y="2927546"/>
          <a:ext cx="86086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86086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23550" y="2948503"/>
        <a:ext cx="4304" cy="4304"/>
      </dsp:txXfrm>
    </dsp:sp>
    <dsp:sp modelId="{CFDF3878-43C5-4642-A3CF-8D91D20EC4A8}">
      <dsp:nvSpPr>
        <dsp:cNvPr id="0" name=""/>
        <dsp:cNvSpPr/>
      </dsp:nvSpPr>
      <dsp:spPr>
        <a:xfrm>
          <a:off x="1635361" y="2993337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Pengalokasian</a:t>
          </a:r>
          <a:r>
            <a:rPr lang="en-AU" sz="1000" kern="1200" dirty="0"/>
            <a:t> </a:t>
          </a:r>
          <a:r>
            <a:rPr lang="en-AU" sz="1000" kern="1200" dirty="0" err="1"/>
            <a:t>Sumber</a:t>
          </a:r>
          <a:r>
            <a:rPr lang="en-AU" sz="1000" kern="1200" dirty="0"/>
            <a:t> </a:t>
          </a:r>
          <a:r>
            <a:rPr lang="en-AU" sz="1000" kern="1200" dirty="0" err="1"/>
            <a:t>Daya</a:t>
          </a:r>
          <a:endParaRPr lang="en-AU" sz="1000" kern="1200" dirty="0"/>
        </a:p>
      </dsp:txBody>
      <dsp:txXfrm>
        <a:off x="1802107" y="3160083"/>
        <a:ext cx="805120" cy="805120"/>
      </dsp:txXfrm>
    </dsp:sp>
    <dsp:sp modelId="{DD346C5A-5956-4641-B2F4-8BA0353D0A02}">
      <dsp:nvSpPr>
        <dsp:cNvPr id="0" name=""/>
        <dsp:cNvSpPr/>
      </dsp:nvSpPr>
      <dsp:spPr>
        <a:xfrm rot="10900320">
          <a:off x="1231628" y="2031192"/>
          <a:ext cx="145448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145448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300715" y="2050665"/>
        <a:ext cx="7272" cy="7272"/>
      </dsp:txXfrm>
    </dsp:sp>
    <dsp:sp modelId="{FD712BE1-8C4B-4419-80C8-48084FFB0A2C}">
      <dsp:nvSpPr>
        <dsp:cNvPr id="0" name=""/>
        <dsp:cNvSpPr/>
      </dsp:nvSpPr>
      <dsp:spPr>
        <a:xfrm>
          <a:off x="93289" y="1466262"/>
          <a:ext cx="1138612" cy="1138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 err="1"/>
            <a:t>Mekanisme</a:t>
          </a:r>
          <a:r>
            <a:rPr lang="en-AU" sz="1000" kern="1200" dirty="0"/>
            <a:t> </a:t>
          </a:r>
          <a:r>
            <a:rPr lang="en-AU" sz="1000" kern="1200" dirty="0" err="1"/>
            <a:t>Kontrol</a:t>
          </a:r>
          <a:r>
            <a:rPr lang="en-AU" sz="1000" kern="1200" dirty="0"/>
            <a:t> </a:t>
          </a:r>
          <a:r>
            <a:rPr lang="en-AU" sz="1000" kern="1200" dirty="0" err="1"/>
            <a:t>Pencapaiannya</a:t>
          </a:r>
          <a:endParaRPr lang="en-AU" sz="1000" kern="1200" dirty="0"/>
        </a:p>
      </dsp:txBody>
      <dsp:txXfrm>
        <a:off x="260035" y="1633008"/>
        <a:ext cx="805120" cy="8051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90404" y="1586982"/>
          <a:ext cx="2366876" cy="222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400" kern="1200" dirty="0"/>
            <a:t>IKT</a:t>
          </a:r>
        </a:p>
      </dsp:txBody>
      <dsp:txXfrm>
        <a:off x="2137025" y="1912728"/>
        <a:ext cx="1673634" cy="1572839"/>
      </dsp:txXfrm>
    </dsp:sp>
    <dsp:sp modelId="{1B9259D7-6D11-443D-8A78-FD4793C57639}">
      <dsp:nvSpPr>
        <dsp:cNvPr id="0" name=""/>
        <dsp:cNvSpPr/>
      </dsp:nvSpPr>
      <dsp:spPr>
        <a:xfrm rot="16305330">
          <a:off x="2981379" y="1536100"/>
          <a:ext cx="54748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54748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007384" y="1558713"/>
        <a:ext cx="2737" cy="2737"/>
      </dsp:txXfrm>
    </dsp:sp>
    <dsp:sp modelId="{F0A75856-8703-4765-9E58-CA13053F8B28}">
      <dsp:nvSpPr>
        <dsp:cNvPr id="0" name=""/>
        <dsp:cNvSpPr/>
      </dsp:nvSpPr>
      <dsp:spPr>
        <a:xfrm>
          <a:off x="2266534" y="0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 err="1"/>
            <a:t>Komponen</a:t>
          </a:r>
          <a:r>
            <a:rPr lang="en-AU" sz="1700" kern="1200" dirty="0"/>
            <a:t> IKT</a:t>
          </a:r>
        </a:p>
      </dsp:txBody>
      <dsp:txXfrm>
        <a:off x="2491048" y="224514"/>
        <a:ext cx="1084052" cy="1084052"/>
      </dsp:txXfrm>
    </dsp:sp>
    <dsp:sp modelId="{4ECB4E44-B165-4DC5-9FD9-CF8594E8DBCD}">
      <dsp:nvSpPr>
        <dsp:cNvPr id="0" name=""/>
        <dsp:cNvSpPr/>
      </dsp:nvSpPr>
      <dsp:spPr>
        <a:xfrm rot="1711885">
          <a:off x="3976419" y="3317814"/>
          <a:ext cx="358974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358974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146932" y="3332821"/>
        <a:ext cx="17948" cy="17948"/>
      </dsp:txXfrm>
    </dsp:sp>
    <dsp:sp modelId="{CFDF3878-43C5-4642-A3CF-8D91D20EC4A8}">
      <dsp:nvSpPr>
        <dsp:cNvPr id="0" name=""/>
        <dsp:cNvSpPr/>
      </dsp:nvSpPr>
      <dsp:spPr>
        <a:xfrm>
          <a:off x="4220503" y="3027116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 err="1"/>
            <a:t>Pengukuran</a:t>
          </a:r>
          <a:endParaRPr lang="en-AU" sz="1700" kern="1200" dirty="0"/>
        </a:p>
      </dsp:txBody>
      <dsp:txXfrm>
        <a:off x="4445017" y="3251630"/>
        <a:ext cx="1084052" cy="1084052"/>
      </dsp:txXfrm>
    </dsp:sp>
    <dsp:sp modelId="{DD346C5A-5956-4641-B2F4-8BA0353D0A02}">
      <dsp:nvSpPr>
        <dsp:cNvPr id="0" name=""/>
        <dsp:cNvSpPr/>
      </dsp:nvSpPr>
      <dsp:spPr>
        <a:xfrm rot="8814394">
          <a:off x="1930375" y="3330047"/>
          <a:ext cx="77260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77260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967074" y="3352097"/>
        <a:ext cx="3863" cy="3863"/>
      </dsp:txXfrm>
    </dsp:sp>
    <dsp:sp modelId="{FD712BE1-8C4B-4419-80C8-48084FFB0A2C}">
      <dsp:nvSpPr>
        <dsp:cNvPr id="0" name=""/>
        <dsp:cNvSpPr/>
      </dsp:nvSpPr>
      <dsp:spPr>
        <a:xfrm>
          <a:off x="527908" y="3027116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Hasil </a:t>
          </a:r>
          <a:r>
            <a:rPr lang="en-AU" sz="1700" kern="1200" dirty="0" err="1"/>
            <a:t>Pengukuran</a:t>
          </a:r>
          <a:endParaRPr lang="en-AU" sz="1700" kern="1200" dirty="0"/>
        </a:p>
      </dsp:txBody>
      <dsp:txXfrm>
        <a:off x="752422" y="3251630"/>
        <a:ext cx="1084052" cy="10840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89499" y="1499479"/>
          <a:ext cx="2093422" cy="196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Evaluasi</a:t>
          </a:r>
          <a:r>
            <a:rPr lang="en-AU" sz="2800" kern="1200" dirty="0"/>
            <a:t> </a:t>
          </a:r>
          <a:r>
            <a:rPr lang="en-AU" sz="2800" kern="1200" dirty="0" err="1"/>
            <a:t>Capaian</a:t>
          </a:r>
          <a:r>
            <a:rPr lang="en-AU" sz="2800" kern="1200" dirty="0"/>
            <a:t> </a:t>
          </a:r>
          <a:r>
            <a:rPr lang="en-AU" sz="2800" kern="1200" dirty="0" err="1"/>
            <a:t>Kinerja</a:t>
          </a:r>
          <a:endParaRPr lang="en-AU" sz="2800" kern="1200" dirty="0"/>
        </a:p>
      </dsp:txBody>
      <dsp:txXfrm>
        <a:off x="2096074" y="1787590"/>
        <a:ext cx="1480272" cy="1391123"/>
      </dsp:txXfrm>
    </dsp:sp>
    <dsp:sp modelId="{1B9259D7-6D11-443D-8A78-FD4793C57639}">
      <dsp:nvSpPr>
        <dsp:cNvPr id="0" name=""/>
        <dsp:cNvSpPr/>
      </dsp:nvSpPr>
      <dsp:spPr>
        <a:xfrm rot="16063150">
          <a:off x="2721746" y="1404859"/>
          <a:ext cx="144861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144861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90555" y="1424172"/>
        <a:ext cx="7243" cy="7243"/>
      </dsp:txXfrm>
    </dsp:sp>
    <dsp:sp modelId="{F0A75856-8703-4765-9E58-CA13053F8B28}">
      <dsp:nvSpPr>
        <dsp:cNvPr id="0" name=""/>
        <dsp:cNvSpPr/>
      </dsp:nvSpPr>
      <dsp:spPr>
        <a:xfrm>
          <a:off x="2086333" y="0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Analisis</a:t>
          </a:r>
          <a:r>
            <a:rPr lang="en-AU" sz="1400" kern="1200" dirty="0"/>
            <a:t> </a:t>
          </a:r>
          <a:r>
            <a:rPr lang="en-AU" sz="1400" kern="1200" dirty="0" err="1"/>
            <a:t>Keberhasilan</a:t>
          </a:r>
          <a:r>
            <a:rPr lang="en-AU" sz="1400" kern="1200" dirty="0"/>
            <a:t>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ketidakberhasilan</a:t>
          </a:r>
          <a:endParaRPr lang="en-AU" sz="1400" kern="1200" dirty="0"/>
        </a:p>
      </dsp:txBody>
      <dsp:txXfrm>
        <a:off x="2284908" y="198575"/>
        <a:ext cx="958807" cy="958807"/>
      </dsp:txXfrm>
    </dsp:sp>
    <dsp:sp modelId="{4ECB4E44-B165-4DC5-9FD9-CF8594E8DBCD}">
      <dsp:nvSpPr>
        <dsp:cNvPr id="0" name=""/>
        <dsp:cNvSpPr/>
      </dsp:nvSpPr>
      <dsp:spPr>
        <a:xfrm rot="21591942">
          <a:off x="3882919" y="2457667"/>
          <a:ext cx="82166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82166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921948" y="2478548"/>
        <a:ext cx="4108" cy="4108"/>
      </dsp:txXfrm>
    </dsp:sp>
    <dsp:sp modelId="{CFDF3878-43C5-4642-A3CF-8D91D20EC4A8}">
      <dsp:nvSpPr>
        <dsp:cNvPr id="0" name=""/>
        <dsp:cNvSpPr/>
      </dsp:nvSpPr>
      <dsp:spPr>
        <a:xfrm>
          <a:off x="3965084" y="1800938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Akar</a:t>
          </a:r>
          <a:r>
            <a:rPr lang="en-AU" sz="1600" kern="1200" dirty="0"/>
            <a:t> </a:t>
          </a:r>
          <a:r>
            <a:rPr lang="en-AU" sz="1600" kern="1200" dirty="0" err="1"/>
            <a:t>masalah</a:t>
          </a:r>
          <a:endParaRPr lang="en-AU" sz="1600" kern="1200" dirty="0"/>
        </a:p>
      </dsp:txBody>
      <dsp:txXfrm>
        <a:off x="4163659" y="1999513"/>
        <a:ext cx="958807" cy="958807"/>
      </dsp:txXfrm>
    </dsp:sp>
    <dsp:sp modelId="{DD346C5A-5956-4641-B2F4-8BA0353D0A02}">
      <dsp:nvSpPr>
        <dsp:cNvPr id="0" name=""/>
        <dsp:cNvSpPr/>
      </dsp:nvSpPr>
      <dsp:spPr>
        <a:xfrm rot="5505332">
          <a:off x="2751482" y="3496426"/>
          <a:ext cx="105937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105937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01803" y="3516712"/>
        <a:ext cx="5296" cy="5296"/>
      </dsp:txXfrm>
    </dsp:sp>
    <dsp:sp modelId="{FD712BE1-8C4B-4419-80C8-48084FFB0A2C}">
      <dsp:nvSpPr>
        <dsp:cNvPr id="0" name=""/>
        <dsp:cNvSpPr/>
      </dsp:nvSpPr>
      <dsp:spPr>
        <a:xfrm>
          <a:off x="2104080" y="3571987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Faktor</a:t>
          </a:r>
          <a:r>
            <a:rPr lang="en-AU" sz="1400" kern="1200" dirty="0"/>
            <a:t> </a:t>
          </a:r>
          <a:r>
            <a:rPr lang="en-AU" sz="1400" kern="1200" dirty="0" err="1"/>
            <a:t>pendukung</a:t>
          </a:r>
          <a:r>
            <a:rPr lang="en-AU" sz="1400" kern="1200" dirty="0"/>
            <a:t>/ </a:t>
          </a:r>
          <a:r>
            <a:rPr lang="en-AU" sz="1400" kern="1200" dirty="0" err="1"/>
            <a:t>penghambat</a:t>
          </a:r>
          <a:endParaRPr lang="en-AU" sz="1400" kern="1200" dirty="0"/>
        </a:p>
      </dsp:txBody>
      <dsp:txXfrm>
        <a:off x="2302655" y="3770562"/>
        <a:ext cx="958807" cy="958807"/>
      </dsp:txXfrm>
    </dsp:sp>
    <dsp:sp modelId="{31205B9E-EE26-4E0D-9EEF-A1DA66815DEE}">
      <dsp:nvSpPr>
        <dsp:cNvPr id="0" name=""/>
        <dsp:cNvSpPr/>
      </dsp:nvSpPr>
      <dsp:spPr>
        <a:xfrm rot="10833955">
          <a:off x="1572378" y="2448806"/>
          <a:ext cx="217184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217184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675540" y="2466311"/>
        <a:ext cx="10859" cy="10859"/>
      </dsp:txXfrm>
    </dsp:sp>
    <dsp:sp modelId="{9CD56EE2-991D-46C0-9166-B8F2BCFFE126}">
      <dsp:nvSpPr>
        <dsp:cNvPr id="0" name=""/>
        <dsp:cNvSpPr/>
      </dsp:nvSpPr>
      <dsp:spPr>
        <a:xfrm>
          <a:off x="216458" y="1785993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Tindak</a:t>
          </a:r>
          <a:r>
            <a:rPr lang="en-AU" sz="1600" kern="1200" dirty="0"/>
            <a:t> </a:t>
          </a:r>
          <a:r>
            <a:rPr lang="en-AU" sz="1600" kern="1200" dirty="0" err="1"/>
            <a:t>lanjut</a:t>
          </a:r>
          <a:endParaRPr lang="en-AU" sz="1600" kern="1200" dirty="0"/>
        </a:p>
      </dsp:txBody>
      <dsp:txXfrm>
        <a:off x="415033" y="1984568"/>
        <a:ext cx="958807" cy="95880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2311074" y="1499882"/>
          <a:ext cx="2121236" cy="1993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 err="1"/>
            <a:t>Penjaminan</a:t>
          </a:r>
          <a:r>
            <a:rPr lang="en-AU" sz="2300" kern="1200" dirty="0"/>
            <a:t> </a:t>
          </a:r>
          <a:r>
            <a:rPr lang="en-AU" sz="2300" kern="1200" dirty="0" err="1"/>
            <a:t>Mutu</a:t>
          </a:r>
          <a:endParaRPr lang="en-AU" sz="2300" kern="1200" dirty="0"/>
        </a:p>
      </dsp:txBody>
      <dsp:txXfrm>
        <a:off x="2621722" y="1791821"/>
        <a:ext cx="1499940" cy="1409606"/>
      </dsp:txXfrm>
    </dsp:sp>
    <dsp:sp modelId="{1B9259D7-6D11-443D-8A78-FD4793C57639}">
      <dsp:nvSpPr>
        <dsp:cNvPr id="0" name=""/>
        <dsp:cNvSpPr/>
      </dsp:nvSpPr>
      <dsp:spPr>
        <a:xfrm rot="16022146">
          <a:off x="3252737" y="1417699"/>
          <a:ext cx="12817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2817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313621" y="1433852"/>
        <a:ext cx="6408" cy="6408"/>
      </dsp:txXfrm>
    </dsp:sp>
    <dsp:sp modelId="{F0A75856-8703-4765-9E58-CA13053F8B28}">
      <dsp:nvSpPr>
        <dsp:cNvPr id="0" name=""/>
        <dsp:cNvSpPr/>
      </dsp:nvSpPr>
      <dsp:spPr>
        <a:xfrm>
          <a:off x="2590999" y="0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Penetapan</a:t>
          </a:r>
          <a:endParaRPr lang="en-AU" sz="1300" kern="1200" dirty="0"/>
        </a:p>
      </dsp:txBody>
      <dsp:txXfrm>
        <a:off x="2792213" y="201214"/>
        <a:ext cx="971545" cy="971545"/>
      </dsp:txXfrm>
    </dsp:sp>
    <dsp:sp modelId="{4ECB4E44-B165-4DC5-9FD9-CF8594E8DBCD}">
      <dsp:nvSpPr>
        <dsp:cNvPr id="0" name=""/>
        <dsp:cNvSpPr/>
      </dsp:nvSpPr>
      <dsp:spPr>
        <a:xfrm rot="20417113">
          <a:off x="4353685" y="2070206"/>
          <a:ext cx="30791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30791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499946" y="2081866"/>
        <a:ext cx="15395" cy="15395"/>
      </dsp:txXfrm>
    </dsp:sp>
    <dsp:sp modelId="{CFDF3878-43C5-4642-A3CF-8D91D20EC4A8}">
      <dsp:nvSpPr>
        <dsp:cNvPr id="0" name=""/>
        <dsp:cNvSpPr/>
      </dsp:nvSpPr>
      <dsp:spPr>
        <a:xfrm>
          <a:off x="4612309" y="1118894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Pelaksanaan</a:t>
          </a:r>
          <a:endParaRPr lang="en-AU" sz="1300" kern="1200" dirty="0"/>
        </a:p>
      </dsp:txBody>
      <dsp:txXfrm>
        <a:off x="4813523" y="1320108"/>
        <a:ext cx="971545" cy="971545"/>
      </dsp:txXfrm>
    </dsp:sp>
    <dsp:sp modelId="{DD346C5A-5956-4641-B2F4-8BA0353D0A02}">
      <dsp:nvSpPr>
        <dsp:cNvPr id="0" name=""/>
        <dsp:cNvSpPr/>
      </dsp:nvSpPr>
      <dsp:spPr>
        <a:xfrm rot="3031105">
          <a:off x="4008624" y="3291581"/>
          <a:ext cx="67795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67795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040827" y="3309244"/>
        <a:ext cx="3389" cy="3389"/>
      </dsp:txXfrm>
    </dsp:sp>
    <dsp:sp modelId="{FD712BE1-8C4B-4419-80C8-48084FFB0A2C}">
      <dsp:nvSpPr>
        <dsp:cNvPr id="0" name=""/>
        <dsp:cNvSpPr/>
      </dsp:nvSpPr>
      <dsp:spPr>
        <a:xfrm>
          <a:off x="3813895" y="3180352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Evaluasi</a:t>
          </a:r>
          <a:endParaRPr lang="en-AU" sz="1300" kern="1200" dirty="0"/>
        </a:p>
      </dsp:txBody>
      <dsp:txXfrm>
        <a:off x="4015109" y="3381566"/>
        <a:ext cx="971545" cy="971545"/>
      </dsp:txXfrm>
    </dsp:sp>
    <dsp:sp modelId="{15F55D0B-FCDB-4B76-9C21-6B19483B0F37}">
      <dsp:nvSpPr>
        <dsp:cNvPr id="0" name=""/>
        <dsp:cNvSpPr/>
      </dsp:nvSpPr>
      <dsp:spPr>
        <a:xfrm rot="7843836">
          <a:off x="2562319" y="3317303"/>
          <a:ext cx="172092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72092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644063" y="3332358"/>
        <a:ext cx="8604" cy="8604"/>
      </dsp:txXfrm>
    </dsp:sp>
    <dsp:sp modelId="{D2FE2030-9B3F-4A22-9158-CAF4DED4B2E4}">
      <dsp:nvSpPr>
        <dsp:cNvPr id="0" name=""/>
        <dsp:cNvSpPr/>
      </dsp:nvSpPr>
      <dsp:spPr>
        <a:xfrm>
          <a:off x="1456972" y="3235468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Pengendalian</a:t>
          </a:r>
          <a:endParaRPr lang="en-AU" sz="1300" kern="1200" dirty="0"/>
        </a:p>
      </dsp:txBody>
      <dsp:txXfrm>
        <a:off x="1658186" y="3436682"/>
        <a:ext cx="971545" cy="971545"/>
      </dsp:txXfrm>
    </dsp:sp>
    <dsp:sp modelId="{0FD9EC44-983B-4221-8813-661863794C59}">
      <dsp:nvSpPr>
        <dsp:cNvPr id="0" name=""/>
        <dsp:cNvSpPr/>
      </dsp:nvSpPr>
      <dsp:spPr>
        <a:xfrm rot="11816095">
          <a:off x="2147435" y="2137994"/>
          <a:ext cx="220048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220048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51958" y="2151851"/>
        <a:ext cx="11002" cy="11002"/>
      </dsp:txXfrm>
    </dsp:sp>
    <dsp:sp modelId="{2D2D44F1-F291-4E83-BED9-FA0F068DA627}">
      <dsp:nvSpPr>
        <dsp:cNvPr id="0" name=""/>
        <dsp:cNvSpPr/>
      </dsp:nvSpPr>
      <dsp:spPr>
        <a:xfrm>
          <a:off x="808023" y="1238208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Peningkatan</a:t>
          </a:r>
          <a:endParaRPr lang="en-AU" sz="1300" kern="1200" dirty="0"/>
        </a:p>
      </dsp:txBody>
      <dsp:txXfrm>
        <a:off x="1009237" y="1439422"/>
        <a:ext cx="971545" cy="9715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2178386" y="1708761"/>
          <a:ext cx="2393073" cy="224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 err="1"/>
            <a:t>Kepuasan</a:t>
          </a:r>
          <a:r>
            <a:rPr lang="en-AU" sz="3100" kern="1200" dirty="0"/>
            <a:t> </a:t>
          </a:r>
          <a:r>
            <a:rPr lang="en-AU" sz="3100" kern="1200" dirty="0" err="1"/>
            <a:t>Pengguna</a:t>
          </a:r>
          <a:endParaRPr lang="en-AU" sz="3100" kern="1200" dirty="0"/>
        </a:p>
      </dsp:txBody>
      <dsp:txXfrm>
        <a:off x="2528843" y="2038112"/>
        <a:ext cx="1692159" cy="1590247"/>
      </dsp:txXfrm>
    </dsp:sp>
    <dsp:sp modelId="{1B9259D7-6D11-443D-8A78-FD4793C57639}">
      <dsp:nvSpPr>
        <dsp:cNvPr id="0" name=""/>
        <dsp:cNvSpPr/>
      </dsp:nvSpPr>
      <dsp:spPr>
        <a:xfrm rot="16128684">
          <a:off x="3270382" y="1607453"/>
          <a:ext cx="159127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159127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345968" y="1625450"/>
        <a:ext cx="7956" cy="7956"/>
      </dsp:txXfrm>
    </dsp:sp>
    <dsp:sp modelId="{F0A75856-8703-4765-9E58-CA13053F8B28}">
      <dsp:nvSpPr>
        <dsp:cNvPr id="0" name=""/>
        <dsp:cNvSpPr/>
      </dsp:nvSpPr>
      <dsp:spPr>
        <a:xfrm>
          <a:off x="2557195" y="0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Instrumen</a:t>
          </a:r>
          <a:endParaRPr lang="en-AU" sz="1600" kern="1200" dirty="0"/>
        </a:p>
      </dsp:txBody>
      <dsp:txXfrm>
        <a:off x="2784194" y="226999"/>
        <a:ext cx="1096050" cy="1096050"/>
      </dsp:txXfrm>
    </dsp:sp>
    <dsp:sp modelId="{4ECB4E44-B165-4DC5-9FD9-CF8594E8DBCD}">
      <dsp:nvSpPr>
        <dsp:cNvPr id="0" name=""/>
        <dsp:cNvSpPr/>
      </dsp:nvSpPr>
      <dsp:spPr>
        <a:xfrm rot="1635782">
          <a:off x="4410821" y="3406584"/>
          <a:ext cx="238697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238697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24202" y="3422592"/>
        <a:ext cx="11934" cy="11934"/>
      </dsp:txXfrm>
    </dsp:sp>
    <dsp:sp modelId="{CFDF3878-43C5-4642-A3CF-8D91D20EC4A8}">
      <dsp:nvSpPr>
        <dsp:cNvPr id="0" name=""/>
        <dsp:cNvSpPr/>
      </dsp:nvSpPr>
      <dsp:spPr>
        <a:xfrm>
          <a:off x="4550165" y="3063226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Pelaksanaan</a:t>
          </a:r>
          <a:endParaRPr lang="en-AU" sz="1600" kern="1200" dirty="0"/>
        </a:p>
      </dsp:txBody>
      <dsp:txXfrm>
        <a:off x="4777164" y="3290225"/>
        <a:ext cx="1096050" cy="1096050"/>
      </dsp:txXfrm>
    </dsp:sp>
    <dsp:sp modelId="{DD346C5A-5956-4641-B2F4-8BA0353D0A02}">
      <dsp:nvSpPr>
        <dsp:cNvPr id="0" name=""/>
        <dsp:cNvSpPr/>
      </dsp:nvSpPr>
      <dsp:spPr>
        <a:xfrm rot="9050825">
          <a:off x="2243073" y="3411967"/>
          <a:ext cx="109870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109870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95262" y="3431195"/>
        <a:ext cx="5493" cy="5493"/>
      </dsp:txXfrm>
    </dsp:sp>
    <dsp:sp modelId="{FD712BE1-8C4B-4419-80C8-48084FFB0A2C}">
      <dsp:nvSpPr>
        <dsp:cNvPr id="0" name=""/>
        <dsp:cNvSpPr/>
      </dsp:nvSpPr>
      <dsp:spPr>
        <a:xfrm>
          <a:off x="798162" y="3063226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Hasil</a:t>
          </a:r>
        </a:p>
      </dsp:txBody>
      <dsp:txXfrm>
        <a:off x="1025161" y="3290225"/>
        <a:ext cx="1096050" cy="10960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957396" y="1704046"/>
          <a:ext cx="2410219" cy="2265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 err="1"/>
            <a:t>Simpulan</a:t>
          </a:r>
          <a:r>
            <a:rPr lang="en-AU" sz="2300" kern="1200" dirty="0"/>
            <a:t> Hasil </a:t>
          </a:r>
          <a:r>
            <a:rPr lang="en-AU" sz="2300" kern="1200" dirty="0" err="1"/>
            <a:t>Evaluasi</a:t>
          </a:r>
          <a:r>
            <a:rPr lang="en-AU" sz="2300" kern="1200" dirty="0"/>
            <a:t> dan </a:t>
          </a:r>
          <a:r>
            <a:rPr lang="en-AU" sz="2300" kern="1200" dirty="0" err="1"/>
            <a:t>Tindak</a:t>
          </a:r>
          <a:r>
            <a:rPr lang="en-AU" sz="2300" kern="1200" dirty="0"/>
            <a:t> </a:t>
          </a:r>
          <a:r>
            <a:rPr lang="en-AU" sz="2300" kern="1200" dirty="0" err="1"/>
            <a:t>Lanjut</a:t>
          </a:r>
          <a:endParaRPr lang="en-AU" sz="2300" kern="1200" dirty="0"/>
        </a:p>
      </dsp:txBody>
      <dsp:txXfrm>
        <a:off x="2310364" y="2035757"/>
        <a:ext cx="1704283" cy="1601641"/>
      </dsp:txXfrm>
    </dsp:sp>
    <dsp:sp modelId="{1B9259D7-6D11-443D-8A78-FD4793C57639}">
      <dsp:nvSpPr>
        <dsp:cNvPr id="0" name=""/>
        <dsp:cNvSpPr/>
      </dsp:nvSpPr>
      <dsp:spPr>
        <a:xfrm rot="16128155">
          <a:off x="3065685" y="1608894"/>
          <a:ext cx="14331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43312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133758" y="1629041"/>
        <a:ext cx="7165" cy="7165"/>
      </dsp:txXfrm>
    </dsp:sp>
    <dsp:sp modelId="{F0A75856-8703-4765-9E58-CA13053F8B28}">
      <dsp:nvSpPr>
        <dsp:cNvPr id="0" name=""/>
        <dsp:cNvSpPr/>
      </dsp:nvSpPr>
      <dsp:spPr>
        <a:xfrm>
          <a:off x="2338954" y="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Pemosisian</a:t>
          </a:r>
          <a:endParaRPr lang="en-AU" sz="1300" kern="1200" dirty="0"/>
        </a:p>
      </dsp:txBody>
      <dsp:txXfrm>
        <a:off x="2567580" y="228626"/>
        <a:ext cx="1103902" cy="1103902"/>
      </dsp:txXfrm>
    </dsp:sp>
    <dsp:sp modelId="{4ECB4E44-B165-4DC5-9FD9-CF8594E8DBCD}">
      <dsp:nvSpPr>
        <dsp:cNvPr id="0" name=""/>
        <dsp:cNvSpPr/>
      </dsp:nvSpPr>
      <dsp:spPr>
        <a:xfrm rot="1614575">
          <a:off x="4210339" y="3403354"/>
          <a:ext cx="231274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31274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320194" y="3421303"/>
        <a:ext cx="11563" cy="11563"/>
      </dsp:txXfrm>
    </dsp:sp>
    <dsp:sp modelId="{CFDF3878-43C5-4642-A3CF-8D91D20EC4A8}">
      <dsp:nvSpPr>
        <dsp:cNvPr id="0" name=""/>
        <dsp:cNvSpPr/>
      </dsp:nvSpPr>
      <dsp:spPr>
        <a:xfrm>
          <a:off x="4344573" y="305212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Masalah</a:t>
          </a:r>
          <a:r>
            <a:rPr lang="en-AU" sz="1300" kern="1200" dirty="0"/>
            <a:t> dan </a:t>
          </a:r>
          <a:r>
            <a:rPr lang="en-AU" sz="1300" kern="1200" dirty="0" err="1"/>
            <a:t>Akar</a:t>
          </a:r>
          <a:r>
            <a:rPr lang="en-AU" sz="1300" kern="1200" dirty="0"/>
            <a:t> </a:t>
          </a:r>
          <a:r>
            <a:rPr lang="en-AU" sz="1300" kern="1200" dirty="0" err="1"/>
            <a:t>masalah</a:t>
          </a:r>
          <a:endParaRPr lang="en-AU" sz="1300" kern="1200" dirty="0"/>
        </a:p>
      </dsp:txBody>
      <dsp:txXfrm>
        <a:off x="4573199" y="3280746"/>
        <a:ext cx="1103902" cy="1103902"/>
      </dsp:txXfrm>
    </dsp:sp>
    <dsp:sp modelId="{DD346C5A-5956-4641-B2F4-8BA0353D0A02}">
      <dsp:nvSpPr>
        <dsp:cNvPr id="0" name=""/>
        <dsp:cNvSpPr/>
      </dsp:nvSpPr>
      <dsp:spPr>
        <a:xfrm rot="9072990">
          <a:off x="2027219" y="3408765"/>
          <a:ext cx="101155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01155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075268" y="3429966"/>
        <a:ext cx="5057" cy="5057"/>
      </dsp:txXfrm>
    </dsp:sp>
    <dsp:sp modelId="{FD712BE1-8C4B-4419-80C8-48084FFB0A2C}">
      <dsp:nvSpPr>
        <dsp:cNvPr id="0" name=""/>
        <dsp:cNvSpPr/>
      </dsp:nvSpPr>
      <dsp:spPr>
        <a:xfrm>
          <a:off x="568758" y="305212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Rencana</a:t>
          </a:r>
          <a:r>
            <a:rPr lang="en-AU" sz="1300" kern="1200" dirty="0"/>
            <a:t> </a:t>
          </a:r>
          <a:r>
            <a:rPr lang="en-AU" sz="1300" kern="1200" dirty="0" err="1"/>
            <a:t>Perbaikan</a:t>
          </a:r>
          <a:r>
            <a:rPr lang="en-AU" sz="1300" kern="1200" dirty="0"/>
            <a:t> dan  </a:t>
          </a:r>
          <a:r>
            <a:rPr lang="en-AU" sz="1300" kern="1200" dirty="0" err="1"/>
            <a:t>Pengembangan</a:t>
          </a:r>
          <a:endParaRPr lang="en-AU" sz="1300" kern="1200" dirty="0"/>
        </a:p>
      </dsp:txBody>
      <dsp:txXfrm>
        <a:off x="797384" y="3280746"/>
        <a:ext cx="1103902" cy="1103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831843" y="1776814"/>
          <a:ext cx="2511295" cy="236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400" kern="1200" dirty="0"/>
            <a:t>IKU</a:t>
          </a:r>
        </a:p>
      </dsp:txBody>
      <dsp:txXfrm>
        <a:off x="2199614" y="2122435"/>
        <a:ext cx="1775753" cy="1668809"/>
      </dsp:txXfrm>
    </dsp:sp>
    <dsp:sp modelId="{1B9259D7-6D11-443D-8A78-FD4793C57639}">
      <dsp:nvSpPr>
        <dsp:cNvPr id="0" name=""/>
        <dsp:cNvSpPr/>
      </dsp:nvSpPr>
      <dsp:spPr>
        <a:xfrm rot="16128154">
          <a:off x="2985942" y="1676299"/>
          <a:ext cx="150629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50629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057491" y="1697978"/>
        <a:ext cx="7531" cy="7531"/>
      </dsp:txXfrm>
    </dsp:sp>
    <dsp:sp modelId="{F0A75856-8703-4765-9E58-CA13053F8B28}">
      <dsp:nvSpPr>
        <dsp:cNvPr id="0" name=""/>
        <dsp:cNvSpPr/>
      </dsp:nvSpPr>
      <dsp:spPr>
        <a:xfrm>
          <a:off x="2229375" y="0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 err="1"/>
            <a:t>Komponen</a:t>
          </a:r>
          <a:r>
            <a:rPr lang="en-AU" sz="1800" kern="1200" dirty="0"/>
            <a:t> IKU</a:t>
          </a:r>
        </a:p>
      </dsp:txBody>
      <dsp:txXfrm>
        <a:off x="2467588" y="238213"/>
        <a:ext cx="1150197" cy="1150197"/>
      </dsp:txXfrm>
    </dsp:sp>
    <dsp:sp modelId="{4ECB4E44-B165-4DC5-9FD9-CF8594E8DBCD}">
      <dsp:nvSpPr>
        <dsp:cNvPr id="0" name=""/>
        <dsp:cNvSpPr/>
      </dsp:nvSpPr>
      <dsp:spPr>
        <a:xfrm rot="1756292">
          <a:off x="4161138" y="3554055"/>
          <a:ext cx="74423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74423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196489" y="3577639"/>
        <a:ext cx="3721" cy="3721"/>
      </dsp:txXfrm>
    </dsp:sp>
    <dsp:sp modelId="{CFDF3878-43C5-4642-A3CF-8D91D20EC4A8}">
      <dsp:nvSpPr>
        <dsp:cNvPr id="0" name=""/>
        <dsp:cNvSpPr/>
      </dsp:nvSpPr>
      <dsp:spPr>
        <a:xfrm>
          <a:off x="4126960" y="3182051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 err="1"/>
            <a:t>Pengukuran</a:t>
          </a:r>
          <a:endParaRPr lang="en-AU" sz="1800" kern="1200" dirty="0"/>
        </a:p>
      </dsp:txBody>
      <dsp:txXfrm>
        <a:off x="4365173" y="3420264"/>
        <a:ext cx="1150197" cy="1150197"/>
      </dsp:txXfrm>
    </dsp:sp>
    <dsp:sp modelId="{DD346C5A-5956-4641-B2F4-8BA0353D0A02}">
      <dsp:nvSpPr>
        <dsp:cNvPr id="0" name=""/>
        <dsp:cNvSpPr/>
      </dsp:nvSpPr>
      <dsp:spPr>
        <a:xfrm rot="9073000">
          <a:off x="1903355" y="3552618"/>
          <a:ext cx="106716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06716" y="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954045" y="3575394"/>
        <a:ext cx="5335" cy="5335"/>
      </dsp:txXfrm>
    </dsp:sp>
    <dsp:sp modelId="{FD712BE1-8C4B-4419-80C8-48084FFB0A2C}">
      <dsp:nvSpPr>
        <dsp:cNvPr id="0" name=""/>
        <dsp:cNvSpPr/>
      </dsp:nvSpPr>
      <dsp:spPr>
        <a:xfrm>
          <a:off x="383811" y="3182051"/>
          <a:ext cx="1626623" cy="1626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Hasil </a:t>
          </a:r>
          <a:r>
            <a:rPr lang="en-AU" sz="1800" kern="1200" dirty="0" err="1"/>
            <a:t>Pengukuran</a:t>
          </a:r>
          <a:endParaRPr lang="en-AU" sz="1800" kern="1200" dirty="0"/>
        </a:p>
      </dsp:txBody>
      <dsp:txXfrm>
        <a:off x="622024" y="3420264"/>
        <a:ext cx="1150197" cy="1150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90404" y="1586982"/>
          <a:ext cx="2366876" cy="2224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400" kern="1200" dirty="0"/>
            <a:t>IKT</a:t>
          </a:r>
        </a:p>
      </dsp:txBody>
      <dsp:txXfrm>
        <a:off x="2137025" y="1912728"/>
        <a:ext cx="1673634" cy="1572839"/>
      </dsp:txXfrm>
    </dsp:sp>
    <dsp:sp modelId="{1B9259D7-6D11-443D-8A78-FD4793C57639}">
      <dsp:nvSpPr>
        <dsp:cNvPr id="0" name=""/>
        <dsp:cNvSpPr/>
      </dsp:nvSpPr>
      <dsp:spPr>
        <a:xfrm rot="16305330">
          <a:off x="2981379" y="1536100"/>
          <a:ext cx="54748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54748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007384" y="1558713"/>
        <a:ext cx="2737" cy="2737"/>
      </dsp:txXfrm>
    </dsp:sp>
    <dsp:sp modelId="{F0A75856-8703-4765-9E58-CA13053F8B28}">
      <dsp:nvSpPr>
        <dsp:cNvPr id="0" name=""/>
        <dsp:cNvSpPr/>
      </dsp:nvSpPr>
      <dsp:spPr>
        <a:xfrm>
          <a:off x="2266534" y="0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 err="1"/>
            <a:t>Komponen</a:t>
          </a:r>
          <a:r>
            <a:rPr lang="en-AU" sz="1700" kern="1200" dirty="0"/>
            <a:t> IKT</a:t>
          </a:r>
        </a:p>
      </dsp:txBody>
      <dsp:txXfrm>
        <a:off x="2491048" y="224514"/>
        <a:ext cx="1084052" cy="1084052"/>
      </dsp:txXfrm>
    </dsp:sp>
    <dsp:sp modelId="{4ECB4E44-B165-4DC5-9FD9-CF8594E8DBCD}">
      <dsp:nvSpPr>
        <dsp:cNvPr id="0" name=""/>
        <dsp:cNvSpPr/>
      </dsp:nvSpPr>
      <dsp:spPr>
        <a:xfrm rot="1711885">
          <a:off x="3976419" y="3317814"/>
          <a:ext cx="358974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358974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146932" y="3332821"/>
        <a:ext cx="17948" cy="17948"/>
      </dsp:txXfrm>
    </dsp:sp>
    <dsp:sp modelId="{CFDF3878-43C5-4642-A3CF-8D91D20EC4A8}">
      <dsp:nvSpPr>
        <dsp:cNvPr id="0" name=""/>
        <dsp:cNvSpPr/>
      </dsp:nvSpPr>
      <dsp:spPr>
        <a:xfrm>
          <a:off x="4220503" y="3027116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 err="1"/>
            <a:t>Pengukuran</a:t>
          </a:r>
          <a:endParaRPr lang="en-AU" sz="1700" kern="1200" dirty="0"/>
        </a:p>
      </dsp:txBody>
      <dsp:txXfrm>
        <a:off x="4445017" y="3251630"/>
        <a:ext cx="1084052" cy="1084052"/>
      </dsp:txXfrm>
    </dsp:sp>
    <dsp:sp modelId="{DD346C5A-5956-4641-B2F4-8BA0353D0A02}">
      <dsp:nvSpPr>
        <dsp:cNvPr id="0" name=""/>
        <dsp:cNvSpPr/>
      </dsp:nvSpPr>
      <dsp:spPr>
        <a:xfrm rot="8814394">
          <a:off x="1930375" y="3330047"/>
          <a:ext cx="77260" cy="47962"/>
        </a:xfrm>
        <a:custGeom>
          <a:avLst/>
          <a:gdLst/>
          <a:ahLst/>
          <a:cxnLst/>
          <a:rect l="0" t="0" r="0" b="0"/>
          <a:pathLst>
            <a:path>
              <a:moveTo>
                <a:pt x="0" y="23981"/>
              </a:moveTo>
              <a:lnTo>
                <a:pt x="77260" y="23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967074" y="3352097"/>
        <a:ext cx="3863" cy="3863"/>
      </dsp:txXfrm>
    </dsp:sp>
    <dsp:sp modelId="{FD712BE1-8C4B-4419-80C8-48084FFB0A2C}">
      <dsp:nvSpPr>
        <dsp:cNvPr id="0" name=""/>
        <dsp:cNvSpPr/>
      </dsp:nvSpPr>
      <dsp:spPr>
        <a:xfrm>
          <a:off x="527908" y="3027116"/>
          <a:ext cx="1533080" cy="153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Hasil </a:t>
          </a:r>
          <a:r>
            <a:rPr lang="en-AU" sz="1700" kern="1200" dirty="0" err="1"/>
            <a:t>Pengukuran</a:t>
          </a:r>
          <a:endParaRPr lang="en-AU" sz="1700" kern="1200" dirty="0"/>
        </a:p>
      </dsp:txBody>
      <dsp:txXfrm>
        <a:off x="752422" y="3251630"/>
        <a:ext cx="1084052" cy="1084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89499" y="1499479"/>
          <a:ext cx="2093422" cy="1967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Evaluasi</a:t>
          </a:r>
          <a:r>
            <a:rPr lang="en-AU" sz="2800" kern="1200" dirty="0"/>
            <a:t> </a:t>
          </a:r>
          <a:r>
            <a:rPr lang="en-AU" sz="2800" kern="1200" dirty="0" err="1"/>
            <a:t>Capaian</a:t>
          </a:r>
          <a:r>
            <a:rPr lang="en-AU" sz="2800" kern="1200" dirty="0"/>
            <a:t> </a:t>
          </a:r>
          <a:r>
            <a:rPr lang="en-AU" sz="2800" kern="1200" dirty="0" err="1"/>
            <a:t>Kinerja</a:t>
          </a:r>
          <a:endParaRPr lang="en-AU" sz="2800" kern="1200" dirty="0"/>
        </a:p>
      </dsp:txBody>
      <dsp:txXfrm>
        <a:off x="2096074" y="1787590"/>
        <a:ext cx="1480272" cy="1391123"/>
      </dsp:txXfrm>
    </dsp:sp>
    <dsp:sp modelId="{1B9259D7-6D11-443D-8A78-FD4793C57639}">
      <dsp:nvSpPr>
        <dsp:cNvPr id="0" name=""/>
        <dsp:cNvSpPr/>
      </dsp:nvSpPr>
      <dsp:spPr>
        <a:xfrm rot="16063150">
          <a:off x="2721746" y="1404859"/>
          <a:ext cx="144861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144861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90555" y="1424172"/>
        <a:ext cx="7243" cy="7243"/>
      </dsp:txXfrm>
    </dsp:sp>
    <dsp:sp modelId="{F0A75856-8703-4765-9E58-CA13053F8B28}">
      <dsp:nvSpPr>
        <dsp:cNvPr id="0" name=""/>
        <dsp:cNvSpPr/>
      </dsp:nvSpPr>
      <dsp:spPr>
        <a:xfrm>
          <a:off x="2086333" y="0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Analisis</a:t>
          </a:r>
          <a:r>
            <a:rPr lang="en-AU" sz="1400" kern="1200" dirty="0"/>
            <a:t> </a:t>
          </a:r>
          <a:r>
            <a:rPr lang="en-AU" sz="1400" kern="1200" dirty="0" err="1"/>
            <a:t>Keberhasilan</a:t>
          </a:r>
          <a:r>
            <a:rPr lang="en-AU" sz="1400" kern="1200" dirty="0"/>
            <a:t>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ketidakberhasilan</a:t>
          </a:r>
          <a:endParaRPr lang="en-AU" sz="1400" kern="1200" dirty="0"/>
        </a:p>
      </dsp:txBody>
      <dsp:txXfrm>
        <a:off x="2284908" y="198575"/>
        <a:ext cx="958807" cy="958807"/>
      </dsp:txXfrm>
    </dsp:sp>
    <dsp:sp modelId="{4ECB4E44-B165-4DC5-9FD9-CF8594E8DBCD}">
      <dsp:nvSpPr>
        <dsp:cNvPr id="0" name=""/>
        <dsp:cNvSpPr/>
      </dsp:nvSpPr>
      <dsp:spPr>
        <a:xfrm rot="21591942">
          <a:off x="3882919" y="2457667"/>
          <a:ext cx="82166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82166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921948" y="2478548"/>
        <a:ext cx="4108" cy="4108"/>
      </dsp:txXfrm>
    </dsp:sp>
    <dsp:sp modelId="{CFDF3878-43C5-4642-A3CF-8D91D20EC4A8}">
      <dsp:nvSpPr>
        <dsp:cNvPr id="0" name=""/>
        <dsp:cNvSpPr/>
      </dsp:nvSpPr>
      <dsp:spPr>
        <a:xfrm>
          <a:off x="3965084" y="1800938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Akar</a:t>
          </a:r>
          <a:r>
            <a:rPr lang="en-AU" sz="1600" kern="1200" dirty="0"/>
            <a:t> </a:t>
          </a:r>
          <a:r>
            <a:rPr lang="en-AU" sz="1600" kern="1200" dirty="0" err="1"/>
            <a:t>masalah</a:t>
          </a:r>
          <a:endParaRPr lang="en-AU" sz="1600" kern="1200" dirty="0"/>
        </a:p>
      </dsp:txBody>
      <dsp:txXfrm>
        <a:off x="4163659" y="1999513"/>
        <a:ext cx="958807" cy="958807"/>
      </dsp:txXfrm>
    </dsp:sp>
    <dsp:sp modelId="{DD346C5A-5956-4641-B2F4-8BA0353D0A02}">
      <dsp:nvSpPr>
        <dsp:cNvPr id="0" name=""/>
        <dsp:cNvSpPr/>
      </dsp:nvSpPr>
      <dsp:spPr>
        <a:xfrm rot="5505332">
          <a:off x="2751482" y="3496426"/>
          <a:ext cx="105937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105937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01803" y="3516712"/>
        <a:ext cx="5296" cy="5296"/>
      </dsp:txXfrm>
    </dsp:sp>
    <dsp:sp modelId="{FD712BE1-8C4B-4419-80C8-48084FFB0A2C}">
      <dsp:nvSpPr>
        <dsp:cNvPr id="0" name=""/>
        <dsp:cNvSpPr/>
      </dsp:nvSpPr>
      <dsp:spPr>
        <a:xfrm>
          <a:off x="2104080" y="3571987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 err="1"/>
            <a:t>Faktor</a:t>
          </a:r>
          <a:r>
            <a:rPr lang="en-AU" sz="1400" kern="1200" dirty="0"/>
            <a:t> </a:t>
          </a:r>
          <a:r>
            <a:rPr lang="en-AU" sz="1400" kern="1200" dirty="0" err="1"/>
            <a:t>pendukung</a:t>
          </a:r>
          <a:r>
            <a:rPr lang="en-AU" sz="1400" kern="1200" dirty="0"/>
            <a:t>/ </a:t>
          </a:r>
          <a:r>
            <a:rPr lang="en-AU" sz="1400" kern="1200" dirty="0" err="1"/>
            <a:t>penghambat</a:t>
          </a:r>
          <a:endParaRPr lang="en-AU" sz="1400" kern="1200" dirty="0"/>
        </a:p>
      </dsp:txBody>
      <dsp:txXfrm>
        <a:off x="2302655" y="3770562"/>
        <a:ext cx="958807" cy="958807"/>
      </dsp:txXfrm>
    </dsp:sp>
    <dsp:sp modelId="{31205B9E-EE26-4E0D-9EEF-A1DA66815DEE}">
      <dsp:nvSpPr>
        <dsp:cNvPr id="0" name=""/>
        <dsp:cNvSpPr/>
      </dsp:nvSpPr>
      <dsp:spPr>
        <a:xfrm rot="10833955">
          <a:off x="1572378" y="2448806"/>
          <a:ext cx="217184" cy="45869"/>
        </a:xfrm>
        <a:custGeom>
          <a:avLst/>
          <a:gdLst/>
          <a:ahLst/>
          <a:cxnLst/>
          <a:rect l="0" t="0" r="0" b="0"/>
          <a:pathLst>
            <a:path>
              <a:moveTo>
                <a:pt x="0" y="22934"/>
              </a:moveTo>
              <a:lnTo>
                <a:pt x="217184" y="22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1675540" y="2466311"/>
        <a:ext cx="10859" cy="10859"/>
      </dsp:txXfrm>
    </dsp:sp>
    <dsp:sp modelId="{9CD56EE2-991D-46C0-9166-B8F2BCFFE126}">
      <dsp:nvSpPr>
        <dsp:cNvPr id="0" name=""/>
        <dsp:cNvSpPr/>
      </dsp:nvSpPr>
      <dsp:spPr>
        <a:xfrm>
          <a:off x="216458" y="1785993"/>
          <a:ext cx="1355957" cy="1355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Tindak</a:t>
          </a:r>
          <a:r>
            <a:rPr lang="en-AU" sz="1600" kern="1200" dirty="0"/>
            <a:t> </a:t>
          </a:r>
          <a:r>
            <a:rPr lang="en-AU" sz="1600" kern="1200" dirty="0" err="1"/>
            <a:t>lanjut</a:t>
          </a:r>
          <a:endParaRPr lang="en-AU" sz="1600" kern="1200" dirty="0"/>
        </a:p>
      </dsp:txBody>
      <dsp:txXfrm>
        <a:off x="415033" y="1984568"/>
        <a:ext cx="958807" cy="958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2311074" y="1499882"/>
          <a:ext cx="2121236" cy="1993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 err="1"/>
            <a:t>Penjaminan</a:t>
          </a:r>
          <a:r>
            <a:rPr lang="en-AU" sz="2300" kern="1200" dirty="0"/>
            <a:t> </a:t>
          </a:r>
          <a:r>
            <a:rPr lang="en-AU" sz="2300" kern="1200" dirty="0" err="1"/>
            <a:t>Mutu</a:t>
          </a:r>
          <a:endParaRPr lang="en-AU" sz="2300" kern="1200" dirty="0"/>
        </a:p>
      </dsp:txBody>
      <dsp:txXfrm>
        <a:off x="2621722" y="1791821"/>
        <a:ext cx="1499940" cy="1409606"/>
      </dsp:txXfrm>
    </dsp:sp>
    <dsp:sp modelId="{1B9259D7-6D11-443D-8A78-FD4793C57639}">
      <dsp:nvSpPr>
        <dsp:cNvPr id="0" name=""/>
        <dsp:cNvSpPr/>
      </dsp:nvSpPr>
      <dsp:spPr>
        <a:xfrm rot="16022146">
          <a:off x="3252737" y="1417699"/>
          <a:ext cx="12817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2817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313621" y="1433852"/>
        <a:ext cx="6408" cy="6408"/>
      </dsp:txXfrm>
    </dsp:sp>
    <dsp:sp modelId="{F0A75856-8703-4765-9E58-CA13053F8B28}">
      <dsp:nvSpPr>
        <dsp:cNvPr id="0" name=""/>
        <dsp:cNvSpPr/>
      </dsp:nvSpPr>
      <dsp:spPr>
        <a:xfrm>
          <a:off x="2590999" y="0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Penetapan</a:t>
          </a:r>
          <a:endParaRPr lang="en-AU" sz="1300" kern="1200" dirty="0"/>
        </a:p>
      </dsp:txBody>
      <dsp:txXfrm>
        <a:off x="2792213" y="201214"/>
        <a:ext cx="971545" cy="971545"/>
      </dsp:txXfrm>
    </dsp:sp>
    <dsp:sp modelId="{4ECB4E44-B165-4DC5-9FD9-CF8594E8DBCD}">
      <dsp:nvSpPr>
        <dsp:cNvPr id="0" name=""/>
        <dsp:cNvSpPr/>
      </dsp:nvSpPr>
      <dsp:spPr>
        <a:xfrm rot="20417113">
          <a:off x="4353685" y="2070206"/>
          <a:ext cx="30791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307917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499946" y="2081866"/>
        <a:ext cx="15395" cy="15395"/>
      </dsp:txXfrm>
    </dsp:sp>
    <dsp:sp modelId="{CFDF3878-43C5-4642-A3CF-8D91D20EC4A8}">
      <dsp:nvSpPr>
        <dsp:cNvPr id="0" name=""/>
        <dsp:cNvSpPr/>
      </dsp:nvSpPr>
      <dsp:spPr>
        <a:xfrm>
          <a:off x="4612309" y="1118894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Pelaksanaan</a:t>
          </a:r>
          <a:endParaRPr lang="en-AU" sz="1300" kern="1200" dirty="0"/>
        </a:p>
      </dsp:txBody>
      <dsp:txXfrm>
        <a:off x="4813523" y="1320108"/>
        <a:ext cx="971545" cy="971545"/>
      </dsp:txXfrm>
    </dsp:sp>
    <dsp:sp modelId="{DD346C5A-5956-4641-B2F4-8BA0353D0A02}">
      <dsp:nvSpPr>
        <dsp:cNvPr id="0" name=""/>
        <dsp:cNvSpPr/>
      </dsp:nvSpPr>
      <dsp:spPr>
        <a:xfrm rot="3031105">
          <a:off x="4008624" y="3291581"/>
          <a:ext cx="67795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67795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040827" y="3309244"/>
        <a:ext cx="3389" cy="3389"/>
      </dsp:txXfrm>
    </dsp:sp>
    <dsp:sp modelId="{FD712BE1-8C4B-4419-80C8-48084FFB0A2C}">
      <dsp:nvSpPr>
        <dsp:cNvPr id="0" name=""/>
        <dsp:cNvSpPr/>
      </dsp:nvSpPr>
      <dsp:spPr>
        <a:xfrm>
          <a:off x="3813895" y="3180352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Evaluasi</a:t>
          </a:r>
          <a:endParaRPr lang="en-AU" sz="1300" kern="1200" dirty="0"/>
        </a:p>
      </dsp:txBody>
      <dsp:txXfrm>
        <a:off x="4015109" y="3381566"/>
        <a:ext cx="971545" cy="971545"/>
      </dsp:txXfrm>
    </dsp:sp>
    <dsp:sp modelId="{15F55D0B-FCDB-4B76-9C21-6B19483B0F37}">
      <dsp:nvSpPr>
        <dsp:cNvPr id="0" name=""/>
        <dsp:cNvSpPr/>
      </dsp:nvSpPr>
      <dsp:spPr>
        <a:xfrm rot="7843836">
          <a:off x="2562319" y="3317303"/>
          <a:ext cx="172092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72092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644063" y="3332358"/>
        <a:ext cx="8604" cy="8604"/>
      </dsp:txXfrm>
    </dsp:sp>
    <dsp:sp modelId="{D2FE2030-9B3F-4A22-9158-CAF4DED4B2E4}">
      <dsp:nvSpPr>
        <dsp:cNvPr id="0" name=""/>
        <dsp:cNvSpPr/>
      </dsp:nvSpPr>
      <dsp:spPr>
        <a:xfrm>
          <a:off x="1456972" y="3235468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Pengendalian</a:t>
          </a:r>
          <a:endParaRPr lang="en-AU" sz="1300" kern="1200" dirty="0"/>
        </a:p>
      </dsp:txBody>
      <dsp:txXfrm>
        <a:off x="1658186" y="3436682"/>
        <a:ext cx="971545" cy="971545"/>
      </dsp:txXfrm>
    </dsp:sp>
    <dsp:sp modelId="{0FD9EC44-983B-4221-8813-661863794C59}">
      <dsp:nvSpPr>
        <dsp:cNvPr id="0" name=""/>
        <dsp:cNvSpPr/>
      </dsp:nvSpPr>
      <dsp:spPr>
        <a:xfrm rot="11816095">
          <a:off x="2147435" y="2137994"/>
          <a:ext cx="220048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220048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51958" y="2151851"/>
        <a:ext cx="11002" cy="11002"/>
      </dsp:txXfrm>
    </dsp:sp>
    <dsp:sp modelId="{2D2D44F1-F291-4E83-BED9-FA0F068DA627}">
      <dsp:nvSpPr>
        <dsp:cNvPr id="0" name=""/>
        <dsp:cNvSpPr/>
      </dsp:nvSpPr>
      <dsp:spPr>
        <a:xfrm>
          <a:off x="808023" y="1238208"/>
          <a:ext cx="1373973" cy="137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Peningkatan</a:t>
          </a:r>
          <a:endParaRPr lang="en-AU" sz="1300" kern="1200" dirty="0"/>
        </a:p>
      </dsp:txBody>
      <dsp:txXfrm>
        <a:off x="1009237" y="1439422"/>
        <a:ext cx="971545" cy="9715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2178386" y="1708761"/>
          <a:ext cx="2393073" cy="224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 err="1"/>
            <a:t>Kepuasan</a:t>
          </a:r>
          <a:r>
            <a:rPr lang="en-AU" sz="3100" kern="1200" dirty="0"/>
            <a:t> </a:t>
          </a:r>
          <a:r>
            <a:rPr lang="en-AU" sz="3100" kern="1200" dirty="0" err="1"/>
            <a:t>Pengguna</a:t>
          </a:r>
          <a:endParaRPr lang="en-AU" sz="3100" kern="1200" dirty="0"/>
        </a:p>
      </dsp:txBody>
      <dsp:txXfrm>
        <a:off x="2528843" y="2038112"/>
        <a:ext cx="1692159" cy="1590247"/>
      </dsp:txXfrm>
    </dsp:sp>
    <dsp:sp modelId="{1B9259D7-6D11-443D-8A78-FD4793C57639}">
      <dsp:nvSpPr>
        <dsp:cNvPr id="0" name=""/>
        <dsp:cNvSpPr/>
      </dsp:nvSpPr>
      <dsp:spPr>
        <a:xfrm rot="16128684">
          <a:off x="3270382" y="1607453"/>
          <a:ext cx="159127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159127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345968" y="1625450"/>
        <a:ext cx="7956" cy="7956"/>
      </dsp:txXfrm>
    </dsp:sp>
    <dsp:sp modelId="{F0A75856-8703-4765-9E58-CA13053F8B28}">
      <dsp:nvSpPr>
        <dsp:cNvPr id="0" name=""/>
        <dsp:cNvSpPr/>
      </dsp:nvSpPr>
      <dsp:spPr>
        <a:xfrm>
          <a:off x="2557195" y="0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Instrumen</a:t>
          </a:r>
          <a:endParaRPr lang="en-AU" sz="1600" kern="1200" dirty="0"/>
        </a:p>
      </dsp:txBody>
      <dsp:txXfrm>
        <a:off x="2784194" y="226999"/>
        <a:ext cx="1096050" cy="1096050"/>
      </dsp:txXfrm>
    </dsp:sp>
    <dsp:sp modelId="{4ECB4E44-B165-4DC5-9FD9-CF8594E8DBCD}">
      <dsp:nvSpPr>
        <dsp:cNvPr id="0" name=""/>
        <dsp:cNvSpPr/>
      </dsp:nvSpPr>
      <dsp:spPr>
        <a:xfrm rot="1635782">
          <a:off x="4410821" y="3406584"/>
          <a:ext cx="238697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238697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24202" y="3422592"/>
        <a:ext cx="11934" cy="11934"/>
      </dsp:txXfrm>
    </dsp:sp>
    <dsp:sp modelId="{CFDF3878-43C5-4642-A3CF-8D91D20EC4A8}">
      <dsp:nvSpPr>
        <dsp:cNvPr id="0" name=""/>
        <dsp:cNvSpPr/>
      </dsp:nvSpPr>
      <dsp:spPr>
        <a:xfrm>
          <a:off x="4550165" y="3063226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Pelaksanaan</a:t>
          </a:r>
          <a:endParaRPr lang="en-AU" sz="1600" kern="1200" dirty="0"/>
        </a:p>
      </dsp:txBody>
      <dsp:txXfrm>
        <a:off x="4777164" y="3290225"/>
        <a:ext cx="1096050" cy="1096050"/>
      </dsp:txXfrm>
    </dsp:sp>
    <dsp:sp modelId="{DD346C5A-5956-4641-B2F4-8BA0353D0A02}">
      <dsp:nvSpPr>
        <dsp:cNvPr id="0" name=""/>
        <dsp:cNvSpPr/>
      </dsp:nvSpPr>
      <dsp:spPr>
        <a:xfrm rot="9050825">
          <a:off x="2243073" y="3411967"/>
          <a:ext cx="109870" cy="43950"/>
        </a:xfrm>
        <a:custGeom>
          <a:avLst/>
          <a:gdLst/>
          <a:ahLst/>
          <a:cxnLst/>
          <a:rect l="0" t="0" r="0" b="0"/>
          <a:pathLst>
            <a:path>
              <a:moveTo>
                <a:pt x="0" y="21975"/>
              </a:moveTo>
              <a:lnTo>
                <a:pt x="109870" y="219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295262" y="3431195"/>
        <a:ext cx="5493" cy="5493"/>
      </dsp:txXfrm>
    </dsp:sp>
    <dsp:sp modelId="{FD712BE1-8C4B-4419-80C8-48084FFB0A2C}">
      <dsp:nvSpPr>
        <dsp:cNvPr id="0" name=""/>
        <dsp:cNvSpPr/>
      </dsp:nvSpPr>
      <dsp:spPr>
        <a:xfrm>
          <a:off x="798162" y="3063226"/>
          <a:ext cx="1550048" cy="1550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Hasil</a:t>
          </a:r>
        </a:p>
      </dsp:txBody>
      <dsp:txXfrm>
        <a:off x="1025161" y="3290225"/>
        <a:ext cx="1096050" cy="1096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957396" y="1704046"/>
          <a:ext cx="2410219" cy="2265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 err="1"/>
            <a:t>Simpulan</a:t>
          </a:r>
          <a:r>
            <a:rPr lang="en-AU" sz="2300" kern="1200" dirty="0"/>
            <a:t> Hasil </a:t>
          </a:r>
          <a:r>
            <a:rPr lang="en-AU" sz="2300" kern="1200" dirty="0" err="1"/>
            <a:t>Evaluasi</a:t>
          </a:r>
          <a:r>
            <a:rPr lang="en-AU" sz="2300" kern="1200" dirty="0"/>
            <a:t> dan </a:t>
          </a:r>
          <a:r>
            <a:rPr lang="en-AU" sz="2300" kern="1200" dirty="0" err="1"/>
            <a:t>Tindak</a:t>
          </a:r>
          <a:r>
            <a:rPr lang="en-AU" sz="2300" kern="1200" dirty="0"/>
            <a:t> </a:t>
          </a:r>
          <a:r>
            <a:rPr lang="en-AU" sz="2300" kern="1200" dirty="0" err="1"/>
            <a:t>Lanjut</a:t>
          </a:r>
          <a:endParaRPr lang="en-AU" sz="2300" kern="1200" dirty="0"/>
        </a:p>
      </dsp:txBody>
      <dsp:txXfrm>
        <a:off x="2310364" y="2035757"/>
        <a:ext cx="1704283" cy="1601641"/>
      </dsp:txXfrm>
    </dsp:sp>
    <dsp:sp modelId="{1B9259D7-6D11-443D-8A78-FD4793C57639}">
      <dsp:nvSpPr>
        <dsp:cNvPr id="0" name=""/>
        <dsp:cNvSpPr/>
      </dsp:nvSpPr>
      <dsp:spPr>
        <a:xfrm rot="16128155">
          <a:off x="3065685" y="1608894"/>
          <a:ext cx="14331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43312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133758" y="1629041"/>
        <a:ext cx="7165" cy="7165"/>
      </dsp:txXfrm>
    </dsp:sp>
    <dsp:sp modelId="{F0A75856-8703-4765-9E58-CA13053F8B28}">
      <dsp:nvSpPr>
        <dsp:cNvPr id="0" name=""/>
        <dsp:cNvSpPr/>
      </dsp:nvSpPr>
      <dsp:spPr>
        <a:xfrm>
          <a:off x="2338954" y="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Pemosisian</a:t>
          </a:r>
          <a:endParaRPr lang="en-AU" sz="1300" kern="1200" dirty="0"/>
        </a:p>
      </dsp:txBody>
      <dsp:txXfrm>
        <a:off x="2567580" y="228626"/>
        <a:ext cx="1103902" cy="1103902"/>
      </dsp:txXfrm>
    </dsp:sp>
    <dsp:sp modelId="{4ECB4E44-B165-4DC5-9FD9-CF8594E8DBCD}">
      <dsp:nvSpPr>
        <dsp:cNvPr id="0" name=""/>
        <dsp:cNvSpPr/>
      </dsp:nvSpPr>
      <dsp:spPr>
        <a:xfrm rot="1614575">
          <a:off x="4210339" y="3403354"/>
          <a:ext cx="231274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31274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320194" y="3421303"/>
        <a:ext cx="11563" cy="11563"/>
      </dsp:txXfrm>
    </dsp:sp>
    <dsp:sp modelId="{CFDF3878-43C5-4642-A3CF-8D91D20EC4A8}">
      <dsp:nvSpPr>
        <dsp:cNvPr id="0" name=""/>
        <dsp:cNvSpPr/>
      </dsp:nvSpPr>
      <dsp:spPr>
        <a:xfrm>
          <a:off x="4344573" y="305212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Masalah</a:t>
          </a:r>
          <a:r>
            <a:rPr lang="en-AU" sz="1300" kern="1200" dirty="0"/>
            <a:t> dan </a:t>
          </a:r>
          <a:r>
            <a:rPr lang="en-AU" sz="1300" kern="1200" dirty="0" err="1"/>
            <a:t>Akar</a:t>
          </a:r>
          <a:r>
            <a:rPr lang="en-AU" sz="1300" kern="1200" dirty="0"/>
            <a:t> </a:t>
          </a:r>
          <a:r>
            <a:rPr lang="en-AU" sz="1300" kern="1200" dirty="0" err="1"/>
            <a:t>masalah</a:t>
          </a:r>
          <a:endParaRPr lang="en-AU" sz="1300" kern="1200" dirty="0"/>
        </a:p>
      </dsp:txBody>
      <dsp:txXfrm>
        <a:off x="4573199" y="3280746"/>
        <a:ext cx="1103902" cy="1103902"/>
      </dsp:txXfrm>
    </dsp:sp>
    <dsp:sp modelId="{DD346C5A-5956-4641-B2F4-8BA0353D0A02}">
      <dsp:nvSpPr>
        <dsp:cNvPr id="0" name=""/>
        <dsp:cNvSpPr/>
      </dsp:nvSpPr>
      <dsp:spPr>
        <a:xfrm rot="9072990">
          <a:off x="2027219" y="3408765"/>
          <a:ext cx="101155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01155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075268" y="3429966"/>
        <a:ext cx="5057" cy="5057"/>
      </dsp:txXfrm>
    </dsp:sp>
    <dsp:sp modelId="{FD712BE1-8C4B-4419-80C8-48084FFB0A2C}">
      <dsp:nvSpPr>
        <dsp:cNvPr id="0" name=""/>
        <dsp:cNvSpPr/>
      </dsp:nvSpPr>
      <dsp:spPr>
        <a:xfrm>
          <a:off x="568758" y="3052120"/>
          <a:ext cx="1561154" cy="156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 err="1"/>
            <a:t>Rencana</a:t>
          </a:r>
          <a:r>
            <a:rPr lang="en-AU" sz="1300" kern="1200" dirty="0"/>
            <a:t> </a:t>
          </a:r>
          <a:r>
            <a:rPr lang="en-AU" sz="1300" kern="1200" dirty="0" err="1"/>
            <a:t>Perbaikan</a:t>
          </a:r>
          <a:r>
            <a:rPr lang="en-AU" sz="1300" kern="1200" dirty="0"/>
            <a:t> dan  </a:t>
          </a:r>
          <a:r>
            <a:rPr lang="en-AU" sz="1300" kern="1200" dirty="0" err="1"/>
            <a:t>Pengembangan</a:t>
          </a:r>
          <a:endParaRPr lang="en-AU" sz="1300" kern="1200" dirty="0"/>
        </a:p>
      </dsp:txBody>
      <dsp:txXfrm>
        <a:off x="797384" y="3280746"/>
        <a:ext cx="1103902" cy="11039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9291-C719-4284-898A-4BBF692C8436}">
      <dsp:nvSpPr>
        <dsp:cNvPr id="0" name=""/>
        <dsp:cNvSpPr/>
      </dsp:nvSpPr>
      <dsp:spPr>
        <a:xfrm>
          <a:off x="1785340" y="1339164"/>
          <a:ext cx="1893307" cy="1779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 err="1"/>
            <a:t>Latar</a:t>
          </a:r>
          <a:r>
            <a:rPr lang="en-AU" sz="2700" kern="1200" dirty="0"/>
            <a:t> </a:t>
          </a:r>
          <a:r>
            <a:rPr lang="en-AU" sz="2700" kern="1200" dirty="0" err="1"/>
            <a:t>Belakang</a:t>
          </a:r>
          <a:endParaRPr lang="en-AU" sz="2700" kern="1200" dirty="0"/>
        </a:p>
      </dsp:txBody>
      <dsp:txXfrm>
        <a:off x="2062608" y="1599734"/>
        <a:ext cx="1338771" cy="1258142"/>
      </dsp:txXfrm>
    </dsp:sp>
    <dsp:sp modelId="{1B9259D7-6D11-443D-8A78-FD4793C57639}">
      <dsp:nvSpPr>
        <dsp:cNvPr id="0" name=""/>
        <dsp:cNvSpPr/>
      </dsp:nvSpPr>
      <dsp:spPr>
        <a:xfrm rot="16061889">
          <a:off x="2636946" y="1261375"/>
          <a:ext cx="11404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14046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691118" y="1279970"/>
        <a:ext cx="5702" cy="5702"/>
      </dsp:txXfrm>
    </dsp:sp>
    <dsp:sp modelId="{F0A75856-8703-4765-9E58-CA13053F8B28}">
      <dsp:nvSpPr>
        <dsp:cNvPr id="0" name=""/>
        <dsp:cNvSpPr/>
      </dsp:nvSpPr>
      <dsp:spPr>
        <a:xfrm>
          <a:off x="2053882" y="0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1. </a:t>
          </a:r>
          <a:r>
            <a:rPr lang="en-AU" sz="1400" kern="1200" dirty="0" err="1"/>
            <a:t>Latar</a:t>
          </a:r>
          <a:r>
            <a:rPr lang="en-AU" sz="1400" kern="1200" dirty="0"/>
            <a:t> </a:t>
          </a:r>
          <a:r>
            <a:rPr lang="en-AU" sz="1400" kern="1200" dirty="0" err="1"/>
            <a:t>belakang</a:t>
          </a:r>
          <a:endParaRPr lang="en-AU" sz="1400" kern="1200" dirty="0"/>
        </a:p>
      </dsp:txBody>
      <dsp:txXfrm>
        <a:off x="2233475" y="179593"/>
        <a:ext cx="867152" cy="867152"/>
      </dsp:txXfrm>
    </dsp:sp>
    <dsp:sp modelId="{4ECB4E44-B165-4DC5-9FD9-CF8594E8DBCD}">
      <dsp:nvSpPr>
        <dsp:cNvPr id="0" name=""/>
        <dsp:cNvSpPr/>
      </dsp:nvSpPr>
      <dsp:spPr>
        <a:xfrm rot="21592700">
          <a:off x="3678645" y="2205093"/>
          <a:ext cx="24161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241619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793414" y="2220498"/>
        <a:ext cx="12080" cy="12080"/>
      </dsp:txXfrm>
    </dsp:sp>
    <dsp:sp modelId="{CFDF3878-43C5-4642-A3CF-8D91D20EC4A8}">
      <dsp:nvSpPr>
        <dsp:cNvPr id="0" name=""/>
        <dsp:cNvSpPr/>
      </dsp:nvSpPr>
      <dsp:spPr>
        <a:xfrm>
          <a:off x="3920263" y="1611810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2. </a:t>
          </a:r>
          <a:r>
            <a:rPr lang="en-AU" sz="1400" kern="1200" dirty="0" err="1"/>
            <a:t>Tujuan</a:t>
          </a:r>
          <a:endParaRPr lang="en-AU" sz="1400" kern="1200" dirty="0"/>
        </a:p>
      </dsp:txBody>
      <dsp:txXfrm>
        <a:off x="4099856" y="1791403"/>
        <a:ext cx="867152" cy="867152"/>
      </dsp:txXfrm>
    </dsp:sp>
    <dsp:sp modelId="{DD346C5A-5956-4641-B2F4-8BA0353D0A02}">
      <dsp:nvSpPr>
        <dsp:cNvPr id="0" name=""/>
        <dsp:cNvSpPr/>
      </dsp:nvSpPr>
      <dsp:spPr>
        <a:xfrm rot="5163269">
          <a:off x="2755192" y="3135885"/>
          <a:ext cx="8168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1686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93994" y="3155288"/>
        <a:ext cx="4084" cy="4084"/>
      </dsp:txXfrm>
    </dsp:sp>
    <dsp:sp modelId="{FD712BE1-8C4B-4419-80C8-48084FFB0A2C}">
      <dsp:nvSpPr>
        <dsp:cNvPr id="0" name=""/>
        <dsp:cNvSpPr/>
      </dsp:nvSpPr>
      <dsp:spPr>
        <a:xfrm>
          <a:off x="2227868" y="3196624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3. </a:t>
          </a:r>
          <a:r>
            <a:rPr lang="en-AU" sz="1400" kern="1200" dirty="0" err="1"/>
            <a:t>Rasional</a:t>
          </a:r>
          <a:endParaRPr lang="en-AU" sz="1400" kern="1200" dirty="0"/>
        </a:p>
      </dsp:txBody>
      <dsp:txXfrm>
        <a:off x="2407461" y="3376217"/>
        <a:ext cx="867152" cy="867152"/>
      </dsp:txXfrm>
    </dsp:sp>
    <dsp:sp modelId="{1C4B0181-34E1-486D-A112-F70324E61EC3}">
      <dsp:nvSpPr>
        <dsp:cNvPr id="0" name=""/>
        <dsp:cNvSpPr/>
      </dsp:nvSpPr>
      <dsp:spPr>
        <a:xfrm rot="10833955">
          <a:off x="1591202" y="2197051"/>
          <a:ext cx="194195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94195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 rot="10800000">
        <a:off x="1683445" y="2213641"/>
        <a:ext cx="9709" cy="9709"/>
      </dsp:txXfrm>
    </dsp:sp>
    <dsp:sp modelId="{E9B0155F-EEE2-484B-AC7C-53CD0DF6B915}">
      <dsp:nvSpPr>
        <dsp:cNvPr id="0" name=""/>
        <dsp:cNvSpPr/>
      </dsp:nvSpPr>
      <dsp:spPr>
        <a:xfrm>
          <a:off x="364898" y="1598312"/>
          <a:ext cx="1226338" cy="12263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4. </a:t>
          </a:r>
          <a:r>
            <a:rPr lang="en-AU" sz="1400" kern="1200" dirty="0" err="1"/>
            <a:t>Mekanisme</a:t>
          </a:r>
          <a:r>
            <a:rPr lang="en-AU" sz="1400" kern="1200" dirty="0"/>
            <a:t> </a:t>
          </a:r>
          <a:r>
            <a:rPr lang="en-AU" sz="1400" kern="1200" dirty="0" err="1"/>
            <a:t>Penetapan</a:t>
          </a:r>
          <a:r>
            <a:rPr lang="en-AU" sz="1400" kern="1200" dirty="0"/>
            <a:t> </a:t>
          </a:r>
          <a:r>
            <a:rPr lang="en-AU" sz="1400" kern="1200" dirty="0" err="1"/>
            <a:t>Standar</a:t>
          </a:r>
          <a:endParaRPr lang="en-AU" sz="1400" kern="1200" dirty="0"/>
        </a:p>
      </dsp:txBody>
      <dsp:txXfrm>
        <a:off x="544491" y="1777905"/>
        <a:ext cx="867152" cy="867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A0308-2537-45E0-951F-AFE4E111066F}" type="datetimeFigureOut">
              <a:rPr lang="en-ID" smtClean="0"/>
              <a:pPr/>
              <a:t>22/07/2022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BA725-DF22-4CF5-B01F-18411B32CA5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699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w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DA70BA-E8E4-4D6C-8B4F-97F022298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2" y="144098"/>
            <a:ext cx="1622377" cy="659466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DF55B8E-1CA9-4AC8-A7B5-121065A1462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3064618"/>
              </p:ext>
            </p:extLst>
          </p:nvPr>
        </p:nvGraphicFramePr>
        <p:xfrm>
          <a:off x="1632857" y="1607491"/>
          <a:ext cx="9035822" cy="208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304880" imgH="1560600" progId="">
                  <p:embed/>
                </p:oleObj>
              </mc:Choice>
              <mc:Fallback>
                <p:oleObj name="CorelDRAW" r:id="rId3" imgW="4304880" imgH="15606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DF55B8E-1CA9-4AC8-A7B5-121065A14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857" y="1607491"/>
                        <a:ext cx="9035822" cy="2087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5208B544-3BA7-4D9E-972B-E34BFEB33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3487" y="1732183"/>
            <a:ext cx="8802546" cy="1325563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JUDUL </a:t>
            </a:r>
            <a:br>
              <a:rPr lang="en-US" dirty="0"/>
            </a:br>
            <a:r>
              <a:rPr lang="en-US" dirty="0"/>
              <a:t>PRESENTASI</a:t>
            </a:r>
            <a:endParaRPr lang="en-ID" dirty="0"/>
          </a:p>
        </p:txBody>
      </p:sp>
      <p:sp>
        <p:nvSpPr>
          <p:cNvPr id="13" name="Slide Number Placeholder 32">
            <a:extLst>
              <a:ext uri="{FF2B5EF4-FFF2-40B4-BE49-F238E27FC236}">
                <a16:creationId xmlns:a16="http://schemas.microsoft.com/office/drawing/2014/main" id="{D4F985CD-8DA5-4DBA-A4F1-AFCC5E48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074" y="6355390"/>
            <a:ext cx="464458" cy="425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45EA4-92F2-4B8B-BC75-F6408569954D}" type="slidenum">
              <a:rPr lang="en-ID" smtClean="0"/>
              <a:pPr/>
              <a:t>‹#›</a:t>
            </a:fld>
            <a:endParaRPr lang="en-ID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12A670C-3B68-4720-99E1-1A939E6A2D4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11299702"/>
              </p:ext>
            </p:extLst>
          </p:nvPr>
        </p:nvGraphicFramePr>
        <p:xfrm>
          <a:off x="-38193" y="6088343"/>
          <a:ext cx="12251295" cy="80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0719360" imgH="699480" progId="">
                  <p:embed/>
                </p:oleObj>
              </mc:Choice>
              <mc:Fallback>
                <p:oleObj name="CorelDRAW" r:id="rId5" imgW="10719360" imgH="699480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12A670C-3B68-4720-99E1-1A939E6A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93" y="6088343"/>
                        <a:ext cx="12251295" cy="800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58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010EEF-282D-4FE9-BBCA-BE2CADF394E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40976629"/>
              </p:ext>
            </p:extLst>
          </p:nvPr>
        </p:nvGraphicFramePr>
        <p:xfrm>
          <a:off x="0" y="6242699"/>
          <a:ext cx="12187896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719360" imgH="567000" progId="">
                  <p:embed/>
                </p:oleObj>
              </mc:Choice>
              <mc:Fallback>
                <p:oleObj name="CorelDRAW" r:id="rId2" imgW="10719360" imgH="56700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010EEF-282D-4FE9-BBCA-BE2CADF39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42699"/>
                        <a:ext cx="12187896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679CAF6-A214-43C4-8538-01D18DA43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42" y="34424"/>
            <a:ext cx="1819175" cy="739460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5A5D27C-F2CB-44E8-91E1-526E9EAA1C1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7974826"/>
              </p:ext>
            </p:extLst>
          </p:nvPr>
        </p:nvGraphicFramePr>
        <p:xfrm>
          <a:off x="-28875" y="-19250"/>
          <a:ext cx="9808142" cy="87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412520" imgH="677520" progId="">
                  <p:embed/>
                </p:oleObj>
              </mc:Choice>
              <mc:Fallback>
                <p:oleObj name="CorelDRAW" r:id="rId5" imgW="4412520" imgH="67752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5A5D27C-F2CB-44E8-91E1-526E9EAA1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875" y="-19250"/>
                        <a:ext cx="9808142" cy="876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FD41526-8AD2-4666-9AD0-613F6EEA3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254" y="109323"/>
            <a:ext cx="9072752" cy="6839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JUDUL</a:t>
            </a:r>
            <a:endParaRPr lang="en-ID" dirty="0"/>
          </a:p>
        </p:txBody>
      </p:sp>
      <p:sp>
        <p:nvSpPr>
          <p:cNvPr id="14" name="Slide Number Placeholder 32">
            <a:extLst>
              <a:ext uri="{FF2B5EF4-FFF2-40B4-BE49-F238E27FC236}">
                <a16:creationId xmlns:a16="http://schemas.microsoft.com/office/drawing/2014/main" id="{8D264046-DE95-4DBD-90B4-DDDD1632B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84" y="6390025"/>
            <a:ext cx="464458" cy="425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45EA4-92F2-4B8B-BC75-F6408569954D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D21E5-2C7E-4A2E-81AE-BC31743356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7023" y="1213783"/>
            <a:ext cx="10799935" cy="4613275"/>
          </a:xfr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194C"/>
                </a:solidFill>
              </a:defRPr>
            </a:lvl2pPr>
            <a:lvl3pPr>
              <a:defRPr>
                <a:solidFill>
                  <a:srgbClr val="00194C"/>
                </a:solidFill>
              </a:defRPr>
            </a:lvl3pPr>
            <a:lvl4pPr>
              <a:defRPr>
                <a:solidFill>
                  <a:srgbClr val="00194C"/>
                </a:solidFill>
              </a:defRPr>
            </a:lvl4pPr>
            <a:lvl5pP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pic>
        <p:nvPicPr>
          <p:cNvPr id="9" name="Picture 8" descr="UMS-Logo Hitam.png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60000" contrast="-68000"/>
          </a:blip>
          <a:stretch>
            <a:fillRect/>
          </a:stretch>
        </p:blipFill>
        <p:spPr>
          <a:xfrm>
            <a:off x="4081116" y="1309029"/>
            <a:ext cx="4308667" cy="4215865"/>
          </a:xfrm>
          <a:prstGeom prst="rect">
            <a:avLst/>
          </a:prstGeom>
        </p:spPr>
      </p:pic>
      <p:graphicFrame>
        <p:nvGraphicFramePr>
          <p:cNvPr id="2095" name="Object 47"/>
          <p:cNvGraphicFramePr>
            <a:graphicFrameLocks noChangeAspect="1"/>
          </p:cNvGraphicFramePr>
          <p:nvPr/>
        </p:nvGraphicFramePr>
        <p:xfrm>
          <a:off x="11656193" y="-19250"/>
          <a:ext cx="54543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412520" imgH="677520" progId="">
                  <p:embed/>
                </p:oleObj>
              </mc:Choice>
              <mc:Fallback>
                <p:oleObj name="CorelDRAW" r:id="rId8" imgW="4412520" imgH="677520" progId="">
                  <p:embed/>
                  <p:pic>
                    <p:nvPicPr>
                      <p:cNvPr id="209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6193" y="-19250"/>
                        <a:ext cx="545432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17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18D8-1D01-4B81-9A7C-AA1752FF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14F24-833B-4365-8257-5CBA27220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20C0D-4BBE-4336-953A-E516BD74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A8B-A29E-4A12-B089-287837AF1FC6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115E-563D-476B-9C50-71E1D2A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B2F1-1166-4EA0-B343-B77CDAB0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2C07-D3E8-48AF-A080-F1D31514D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5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4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D5DB0-9260-4EF0-A2E7-07AC8893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C2E27-7024-4F5C-80F1-433D2E479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112D-B9E6-4F68-A953-43BC28205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F261-EB7A-4CC9-A159-FFEC9BF9CDB4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577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063" y="1897282"/>
            <a:ext cx="8802546" cy="1325563"/>
          </a:xfrm>
        </p:spPr>
        <p:txBody>
          <a:bodyPr>
            <a:normAutofit/>
          </a:bodyPr>
          <a:lstStyle/>
          <a:p>
            <a:r>
              <a:rPr lang="en-AU" dirty="0" err="1"/>
              <a:t>Bedah</a:t>
            </a:r>
            <a:r>
              <a:rPr lang="en-AU" dirty="0"/>
              <a:t> IAPT </a:t>
            </a:r>
            <a:r>
              <a:rPr lang="en-AU" dirty="0" err="1"/>
              <a:t>Kriteria</a:t>
            </a:r>
            <a:r>
              <a:rPr lang="en-AU" dirty="0"/>
              <a:t> 4-6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1</a:t>
            </a:fld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B44A5-5444-47A8-972E-15BECEA03E31}"/>
              </a:ext>
            </a:extLst>
          </p:cNvPr>
          <p:cNvSpPr txBox="1"/>
          <p:nvPr/>
        </p:nvSpPr>
        <p:spPr>
          <a:xfrm>
            <a:off x="3501992" y="3635156"/>
            <a:ext cx="593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2400" dirty="0"/>
              <a:t>Hari Prasetyo, Ph.D.</a:t>
            </a:r>
          </a:p>
          <a:p>
            <a:pPr algn="ctr"/>
            <a:r>
              <a:rPr lang="en-AU" sz="2400" dirty="0"/>
              <a:t>Lembaga </a:t>
            </a:r>
            <a:r>
              <a:rPr lang="en-AU" sz="2400" dirty="0" err="1"/>
              <a:t>Penjaminan</a:t>
            </a:r>
            <a:r>
              <a:rPr lang="en-AU" sz="2400" dirty="0"/>
              <a:t> </a:t>
            </a:r>
            <a:r>
              <a:rPr lang="en-AU" sz="2400" dirty="0" err="1"/>
              <a:t>Mutu</a:t>
            </a:r>
            <a:r>
              <a:rPr lang="en-AU" sz="2400" dirty="0"/>
              <a:t> </a:t>
            </a:r>
          </a:p>
          <a:p>
            <a:pPr algn="ctr"/>
            <a:r>
              <a:rPr lang="en-AU" sz="2400" dirty="0"/>
              <a:t>Universitas Muhammadiyah Surakarta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237F-D94F-40CC-AD3E-54F68CA4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4-2 </a:t>
            </a:r>
            <a:r>
              <a:rPr lang="en-AU" dirty="0" err="1"/>
              <a:t>Matriks</a:t>
            </a:r>
            <a:r>
              <a:rPr lang="en-AU" dirty="0"/>
              <a:t> </a:t>
            </a:r>
            <a:r>
              <a:rPr lang="en-AU" dirty="0" err="1"/>
              <a:t>Penilaian</a:t>
            </a:r>
            <a:r>
              <a:rPr lang="en-AU" dirty="0"/>
              <a:t> 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DEBCFAF-746F-4476-8E80-C38BD146A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44196"/>
              </p:ext>
            </p:extLst>
          </p:nvPr>
        </p:nvGraphicFramePr>
        <p:xfrm>
          <a:off x="413869" y="1030382"/>
          <a:ext cx="1163699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760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241727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2512613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Penilaiaan</a:t>
                      </a:r>
                      <a:r>
                        <a:rPr lang="en-AU" sz="2800" dirty="0"/>
                        <a:t> LED </a:t>
                      </a:r>
                      <a:r>
                        <a:rPr lang="en-AU" sz="2800" dirty="0" err="1"/>
                        <a:t>Kriteria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Sumber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Daya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Manusia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Bobot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Lokasi </a:t>
                      </a:r>
                      <a:r>
                        <a:rPr lang="en-AU" sz="2800" dirty="0" err="1"/>
                        <a:t>Pendeskripsian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 err="1"/>
                        <a:t>Profil</a:t>
                      </a:r>
                      <a:r>
                        <a:rPr lang="en-AU" sz="2800" b="1" dirty="0"/>
                        <a:t> </a:t>
                      </a:r>
                      <a:r>
                        <a:rPr lang="en-AU" sz="2800" b="1" dirty="0" err="1"/>
                        <a:t>Dosen</a:t>
                      </a:r>
                      <a:endParaRPr lang="en-A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9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Kecukupan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dosen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perguruan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tinggi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3.a.1)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 err="1"/>
                        <a:t>Jabatan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akademik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dosen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3.a.2)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2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 err="1"/>
                        <a:t>Sertifikasi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dosen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3.a.3)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 err="1"/>
                        <a:t>Dosen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tidak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tetap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3.a.4)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6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/>
                        <a:t>Beban </a:t>
                      </a:r>
                      <a:r>
                        <a:rPr lang="en-ID" sz="2800" dirty="0" err="1"/>
                        <a:t>kerja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dosen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3.b, 3.c.1, 3.c.2)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32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F81B-17D6-4AC9-80E4-97CA747B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5EBB2-215D-4D0B-A861-038F990B3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11</a:t>
            </a:fld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87506E-1039-433C-9A36-B3483AF0D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551130"/>
              </p:ext>
            </p:extLst>
          </p:nvPr>
        </p:nvGraphicFramePr>
        <p:xfrm>
          <a:off x="413869" y="1030382"/>
          <a:ext cx="1163699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760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241727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2512613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Penilaiaan</a:t>
                      </a:r>
                      <a:r>
                        <a:rPr lang="en-AU" sz="2800" dirty="0"/>
                        <a:t> LED </a:t>
                      </a:r>
                      <a:r>
                        <a:rPr lang="en-AU" sz="2800" dirty="0" err="1"/>
                        <a:t>Kriteria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Sumber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Daya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Manusia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Bobot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Lokasi </a:t>
                      </a:r>
                      <a:r>
                        <a:rPr lang="en-AU" sz="2800" dirty="0" err="1"/>
                        <a:t>Pendeskripsian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/>
                        <a:t>Kinerja </a:t>
                      </a:r>
                      <a:r>
                        <a:rPr lang="en-AU" sz="2800" b="1" dirty="0" err="1"/>
                        <a:t>Dosen</a:t>
                      </a:r>
                      <a:endParaRPr lang="en-A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9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err="1"/>
                        <a:t>Produktivitas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penelitian</a:t>
                      </a:r>
                      <a:r>
                        <a:rPr lang="en-AU" sz="2800" dirty="0"/>
                        <a:t> (</a:t>
                      </a:r>
                      <a:r>
                        <a:rPr lang="en-AU" sz="2800" dirty="0" err="1"/>
                        <a:t>Tabel</a:t>
                      </a:r>
                      <a:r>
                        <a:rPr lang="en-AU" sz="2800" dirty="0"/>
                        <a:t> 3.c.1)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8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err="1"/>
                        <a:t>Produktivitas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PkM</a:t>
                      </a:r>
                      <a:r>
                        <a:rPr lang="en-AU" sz="2800" dirty="0"/>
                        <a:t> (</a:t>
                      </a:r>
                      <a:r>
                        <a:rPr lang="en-AU" sz="2800" dirty="0" err="1"/>
                        <a:t>Tabel</a:t>
                      </a:r>
                      <a:r>
                        <a:rPr lang="en-AU" sz="2800" dirty="0"/>
                        <a:t> 3.c.2)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2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err="1"/>
                        <a:t>Rekognisi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dosen</a:t>
                      </a:r>
                      <a:r>
                        <a:rPr lang="en-AU" sz="2800" dirty="0"/>
                        <a:t> (</a:t>
                      </a:r>
                      <a:r>
                        <a:rPr lang="en-AU" sz="2800" dirty="0" err="1"/>
                        <a:t>Tabel</a:t>
                      </a:r>
                      <a:r>
                        <a:rPr lang="en-AU" sz="2800" dirty="0"/>
                        <a:t> 3.d LKPT)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/>
                        <a:t>Tenaga </a:t>
                      </a:r>
                      <a:r>
                        <a:rPr lang="en-AU" sz="2800" b="1" dirty="0" err="1"/>
                        <a:t>Kependidikan</a:t>
                      </a:r>
                      <a:endParaRPr lang="en-A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6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err="1"/>
                        <a:t>Kecukupan</a:t>
                      </a:r>
                      <a:r>
                        <a:rPr lang="en-AU" sz="2800" dirty="0"/>
                        <a:t> dan </a:t>
                      </a:r>
                      <a:r>
                        <a:rPr lang="en-AU" sz="2800" dirty="0" err="1"/>
                        <a:t>kualifikasi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tenaga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kependidikan</a:t>
                      </a:r>
                      <a:r>
                        <a:rPr lang="en-AU" sz="2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err="1"/>
                        <a:t>berdasarkan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jenis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pekerjaannya</a:t>
                      </a:r>
                      <a:r>
                        <a:rPr lang="en-AU" sz="2800" dirty="0"/>
                        <a:t> (</a:t>
                      </a:r>
                      <a:r>
                        <a:rPr lang="en-AU" sz="2800" dirty="0" err="1"/>
                        <a:t>pustakawan</a:t>
                      </a:r>
                      <a:r>
                        <a:rPr lang="en-AU" sz="2800" dirty="0"/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 err="1"/>
                        <a:t>laboran</a:t>
                      </a:r>
                      <a:r>
                        <a:rPr lang="en-AU" sz="2800" dirty="0"/>
                        <a:t>, </a:t>
                      </a:r>
                      <a:r>
                        <a:rPr lang="en-AU" sz="2800" dirty="0" err="1"/>
                        <a:t>teknisi</a:t>
                      </a:r>
                      <a:r>
                        <a:rPr lang="en-AU" sz="2800" dirty="0"/>
                        <a:t>, </a:t>
                      </a:r>
                      <a:r>
                        <a:rPr lang="en-AU" sz="2800" dirty="0" err="1"/>
                        <a:t>dll</a:t>
                      </a:r>
                      <a:r>
                        <a:rPr lang="en-AU" sz="28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0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3797-CF84-468A-8074-FF84A67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4-3 Alur </a:t>
            </a:r>
            <a:r>
              <a:rPr lang="en-AU" dirty="0" err="1"/>
              <a:t>Berfikir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A1341-EC42-4BAE-8342-D654D423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285"/>
            <a:ext cx="12122870" cy="6064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444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77E21F-5311-435D-95D7-8DD626F4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53" y="1"/>
            <a:ext cx="123089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E145C7-F701-4A7D-B7F8-0F9D4E54666F}"/>
              </a:ext>
            </a:extLst>
          </p:cNvPr>
          <p:cNvSpPr/>
          <p:nvPr/>
        </p:nvSpPr>
        <p:spPr>
          <a:xfrm>
            <a:off x="138544" y="3685303"/>
            <a:ext cx="11956473" cy="9144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96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4-3-1 </a:t>
            </a:r>
            <a:r>
              <a:rPr lang="en-AU" sz="3600" dirty="0" err="1"/>
              <a:t>Konten</a:t>
            </a:r>
            <a:r>
              <a:rPr lang="en-AU" sz="3600" dirty="0"/>
              <a:t> Sub-Bagian: </a:t>
            </a:r>
            <a:r>
              <a:rPr lang="en-AU" sz="3600" dirty="0" err="1"/>
              <a:t>Latar</a:t>
            </a:r>
            <a:r>
              <a:rPr lang="en-AU" sz="3600" dirty="0"/>
              <a:t> </a:t>
            </a:r>
            <a:r>
              <a:rPr lang="en-AU" sz="3600" dirty="0" err="1"/>
              <a:t>Belakang</a:t>
            </a:r>
            <a:endParaRPr lang="en-AU" sz="36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720663A8-8F5F-485B-B9E7-D0C856B03CF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51927852"/>
              </p:ext>
            </p:extLst>
          </p:nvPr>
        </p:nvGraphicFramePr>
        <p:xfrm>
          <a:off x="6926729" y="1214439"/>
          <a:ext cx="5146602" cy="44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62E5F5-88B5-4C2B-B2C9-283ED74C7DC0}"/>
              </a:ext>
            </a:extLst>
          </p:cNvPr>
          <p:cNvSpPr txBox="1">
            <a:spLocks/>
          </p:cNvSpPr>
          <p:nvPr/>
        </p:nvSpPr>
        <p:spPr>
          <a:xfrm>
            <a:off x="319919" y="924339"/>
            <a:ext cx="6606810" cy="5244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Latar</a:t>
            </a:r>
            <a:r>
              <a:rPr lang="en-AU" sz="2400" dirty="0"/>
              <a:t> </a:t>
            </a:r>
            <a:r>
              <a:rPr lang="en-AU" sz="2400" dirty="0" err="1"/>
              <a:t>Belakang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endParaRPr lang="en-AU" sz="2400" dirty="0"/>
          </a:p>
          <a:p>
            <a:pPr lvl="1"/>
            <a:r>
              <a:rPr lang="en-AU" sz="2000" dirty="0" err="1"/>
              <a:t>Apa</a:t>
            </a:r>
            <a:r>
              <a:rPr lang="en-AU" sz="2000" dirty="0"/>
              <a:t> </a:t>
            </a:r>
            <a:r>
              <a:rPr lang="en-AU" sz="2000" b="1" dirty="0" err="1"/>
              <a:t>ruang</a:t>
            </a:r>
            <a:r>
              <a:rPr lang="en-AU" sz="2000" b="1" dirty="0"/>
              <a:t> </a:t>
            </a:r>
            <a:r>
              <a:rPr lang="en-AU" sz="2000" b="1" dirty="0" err="1"/>
              <a:t>lingkup</a:t>
            </a:r>
            <a:r>
              <a:rPr lang="en-AU" sz="2000" dirty="0"/>
              <a:t> (</a:t>
            </a:r>
            <a:r>
              <a:rPr lang="en-AU" sz="2000" dirty="0" err="1"/>
              <a:t>cakupan</a:t>
            </a:r>
            <a:r>
              <a:rPr lang="en-AU" sz="2000" dirty="0"/>
              <a:t>) </a:t>
            </a:r>
            <a:r>
              <a:rPr lang="en-AU" sz="2000" dirty="0" err="1"/>
              <a:t>kriteria</a:t>
            </a:r>
            <a:r>
              <a:rPr lang="en-AU" sz="2000" dirty="0"/>
              <a:t> SDM: </a:t>
            </a:r>
            <a:r>
              <a:rPr lang="en-AU" sz="2000" dirty="0" err="1"/>
              <a:t>kualifikasi</a:t>
            </a:r>
            <a:r>
              <a:rPr lang="en-AU" sz="2000" dirty="0"/>
              <a:t>, </a:t>
            </a:r>
            <a:r>
              <a:rPr lang="en-AU" sz="2000" dirty="0" err="1"/>
              <a:t>kompetensi</a:t>
            </a:r>
            <a:r>
              <a:rPr lang="en-AU" sz="2000" dirty="0"/>
              <a:t>, </a:t>
            </a:r>
            <a:r>
              <a:rPr lang="en-AU" sz="2000" dirty="0" err="1"/>
              <a:t>beban</a:t>
            </a:r>
            <a:r>
              <a:rPr lang="en-AU" sz="2000" dirty="0"/>
              <a:t> </a:t>
            </a:r>
            <a:r>
              <a:rPr lang="en-AU" sz="2000" dirty="0" err="1"/>
              <a:t>kerja</a:t>
            </a:r>
            <a:r>
              <a:rPr lang="en-AU" sz="2000" dirty="0"/>
              <a:t>, </a:t>
            </a:r>
            <a:r>
              <a:rPr lang="en-AU" sz="2000" dirty="0" err="1"/>
              <a:t>proporsi</a:t>
            </a:r>
            <a:r>
              <a:rPr lang="en-AU" sz="2000" dirty="0"/>
              <a:t>, </a:t>
            </a:r>
            <a:r>
              <a:rPr lang="en-AU" sz="2000" dirty="0" err="1"/>
              <a:t>serta</a:t>
            </a:r>
            <a:r>
              <a:rPr lang="en-AU" sz="2000" dirty="0"/>
              <a:t> </a:t>
            </a:r>
            <a:r>
              <a:rPr lang="en-AU" sz="2000" dirty="0" err="1"/>
              <a:t>pengelolaan</a:t>
            </a:r>
            <a:r>
              <a:rPr lang="en-AU" sz="2000" dirty="0"/>
              <a:t> SDM (</a:t>
            </a:r>
            <a:r>
              <a:rPr lang="en-AU" sz="2000" dirty="0" err="1"/>
              <a:t>dosen</a:t>
            </a:r>
            <a:r>
              <a:rPr lang="en-AU" sz="2000" dirty="0"/>
              <a:t> dan </a:t>
            </a:r>
            <a:r>
              <a:rPr lang="en-AU" sz="2000" dirty="0" err="1"/>
              <a:t>tenaga</a:t>
            </a:r>
            <a:r>
              <a:rPr lang="en-AU" sz="2000" dirty="0"/>
              <a:t> </a:t>
            </a:r>
            <a:r>
              <a:rPr lang="en-AU" sz="2000" dirty="0" err="1"/>
              <a:t>kependidikan</a:t>
            </a:r>
            <a:r>
              <a:rPr lang="en-AU" sz="2000" dirty="0"/>
              <a:t>) </a:t>
            </a:r>
            <a:endParaRPr lang="en-AU" sz="2000" b="1" dirty="0"/>
          </a:p>
          <a:p>
            <a:pPr lvl="1"/>
            <a:r>
              <a:rPr lang="en-AU" sz="2000" dirty="0" err="1"/>
              <a:t>Mengapa</a:t>
            </a:r>
            <a:r>
              <a:rPr lang="en-AU" sz="2000" dirty="0"/>
              <a:t> </a:t>
            </a:r>
            <a:r>
              <a:rPr lang="en-AU" sz="2000" dirty="0" err="1"/>
              <a:t>lingkup</a:t>
            </a:r>
            <a:r>
              <a:rPr lang="en-AU" sz="2000" dirty="0"/>
              <a:t>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ini</a:t>
            </a:r>
            <a:r>
              <a:rPr lang="en-AU" sz="2000" dirty="0"/>
              <a:t> </a:t>
            </a:r>
            <a:r>
              <a:rPr lang="en-AU" sz="2000" dirty="0" err="1"/>
              <a:t>penting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</a:t>
            </a:r>
            <a:r>
              <a:rPr lang="en-AU" sz="2000" dirty="0" err="1"/>
              <a:t>Visi</a:t>
            </a:r>
            <a:r>
              <a:rPr lang="en-AU" sz="2000" dirty="0"/>
              <a:t>.</a:t>
            </a:r>
          </a:p>
          <a:p>
            <a:pPr lvl="1"/>
            <a:r>
              <a:rPr lang="en-AU" sz="2000" b="1" dirty="0" err="1"/>
              <a:t>Standar</a:t>
            </a:r>
            <a:r>
              <a:rPr lang="en-AU" sz="2000" dirty="0"/>
              <a:t> </a:t>
            </a:r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sudah</a:t>
            </a:r>
            <a:r>
              <a:rPr lang="en-AU" sz="2000" dirty="0"/>
              <a:t> </a:t>
            </a:r>
            <a:r>
              <a:rPr lang="en-AU" sz="2000" dirty="0" err="1"/>
              <a:t>ditetapkan</a:t>
            </a:r>
            <a:r>
              <a:rPr lang="en-AU" sz="2000" dirty="0"/>
              <a:t> PT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memenuhi</a:t>
            </a:r>
            <a:r>
              <a:rPr lang="en-AU" sz="2000" dirty="0"/>
              <a:t> </a:t>
            </a:r>
            <a:r>
              <a:rPr lang="en-AU" sz="2000" b="1" dirty="0" err="1"/>
              <a:t>ruang</a:t>
            </a:r>
            <a:r>
              <a:rPr lang="en-AU" sz="2000" b="1" dirty="0"/>
              <a:t> </a:t>
            </a:r>
            <a:r>
              <a:rPr lang="en-AU" sz="2000" b="1" dirty="0" err="1"/>
              <a:t>lingkup</a:t>
            </a:r>
            <a:r>
              <a:rPr lang="en-AU" sz="2000" dirty="0"/>
              <a:t>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yg</a:t>
            </a:r>
            <a:r>
              <a:rPr lang="en-AU" sz="2000" dirty="0"/>
              <a:t> </a:t>
            </a:r>
            <a:r>
              <a:rPr lang="en-AU" sz="2000" dirty="0" err="1"/>
              <a:t>dibahas</a:t>
            </a:r>
            <a:r>
              <a:rPr lang="en-AU" sz="2000" dirty="0"/>
              <a:t> </a:t>
            </a:r>
            <a:r>
              <a:rPr lang="en-AU" sz="2000" b="1" dirty="0"/>
              <a:t>(</a:t>
            </a:r>
            <a:r>
              <a:rPr lang="en-AU" sz="2000" b="1" dirty="0" err="1"/>
              <a:t>Lihat</a:t>
            </a:r>
            <a:r>
              <a:rPr lang="en-AU" sz="2000" b="1" dirty="0"/>
              <a:t> P#1)</a:t>
            </a:r>
            <a:r>
              <a:rPr lang="en-AU" sz="2000" dirty="0"/>
              <a:t> </a:t>
            </a:r>
          </a:p>
          <a:p>
            <a:r>
              <a:rPr lang="en-AU" sz="2400" dirty="0" err="1"/>
              <a:t>Tujuan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endParaRPr lang="en-AU" sz="2400" dirty="0"/>
          </a:p>
          <a:p>
            <a:pPr lvl="1"/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ingin</a:t>
            </a:r>
            <a:r>
              <a:rPr lang="en-AU" sz="2000" dirty="0"/>
              <a:t> </a:t>
            </a:r>
            <a:r>
              <a:rPr lang="en-AU" sz="2000" dirty="0" err="1"/>
              <a:t>dihasilkan</a:t>
            </a:r>
            <a:r>
              <a:rPr lang="en-AU" sz="2000" dirty="0"/>
              <a:t>/</a:t>
            </a:r>
            <a:r>
              <a:rPr lang="en-AU" sz="2000" dirty="0" err="1"/>
              <a:t>dicapai</a:t>
            </a:r>
            <a:r>
              <a:rPr lang="en-AU" sz="2000" dirty="0"/>
              <a:t> </a:t>
            </a:r>
            <a:r>
              <a:rPr lang="en-AU" sz="2000" dirty="0" err="1"/>
              <a:t>dari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Rasional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 err="1"/>
              <a:t>Faktor</a:t>
            </a:r>
            <a:r>
              <a:rPr lang="en-AU" sz="2000" dirty="0"/>
              <a:t> </a:t>
            </a:r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mendasari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.</a:t>
            </a:r>
          </a:p>
          <a:p>
            <a:pPr lvl="2"/>
            <a:r>
              <a:rPr lang="en-AU" sz="1600" dirty="0" err="1"/>
              <a:t>Faktor</a:t>
            </a:r>
            <a:r>
              <a:rPr lang="en-AU" sz="1600" dirty="0"/>
              <a:t> Internal (Strengths/Weaknesses)</a:t>
            </a:r>
          </a:p>
          <a:p>
            <a:pPr lvl="2"/>
            <a:r>
              <a:rPr lang="en-AU" sz="1600" dirty="0" err="1"/>
              <a:t>Faktor</a:t>
            </a:r>
            <a:r>
              <a:rPr lang="en-AU" sz="1600" dirty="0"/>
              <a:t> </a:t>
            </a:r>
            <a:r>
              <a:rPr lang="en-AU" sz="1600" dirty="0" err="1"/>
              <a:t>Eksternal</a:t>
            </a:r>
            <a:r>
              <a:rPr lang="en-AU" sz="1600" dirty="0"/>
              <a:t> (Opportunities, threads)</a:t>
            </a:r>
          </a:p>
          <a:p>
            <a:r>
              <a:rPr lang="en-AU" sz="2400" dirty="0" err="1"/>
              <a:t>Mekanisme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(</a:t>
            </a:r>
            <a:r>
              <a:rPr lang="en-AU" sz="2400" dirty="0" err="1"/>
              <a:t>bisa</a:t>
            </a:r>
            <a:r>
              <a:rPr lang="en-AU" sz="2400" dirty="0"/>
              <a:t> </a:t>
            </a:r>
            <a:r>
              <a:rPr lang="en-AU" sz="2400" dirty="0" err="1"/>
              <a:t>dilihat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Manual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120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4-3-2 </a:t>
            </a:r>
            <a:r>
              <a:rPr lang="en-AU" sz="3600" dirty="0" err="1"/>
              <a:t>Konten</a:t>
            </a:r>
            <a:r>
              <a:rPr lang="en-AU" sz="3600" dirty="0"/>
              <a:t> Sub-Bagian: </a:t>
            </a:r>
            <a:r>
              <a:rPr lang="en-AU" sz="3600" dirty="0" err="1"/>
              <a:t>Kebijakan</a:t>
            </a:r>
            <a:endParaRPr lang="en-AU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D690B2-45F7-4001-B0F8-F4811B6BF364}"/>
              </a:ext>
            </a:extLst>
          </p:cNvPr>
          <p:cNvSpPr txBox="1">
            <a:spLocks/>
          </p:cNvSpPr>
          <p:nvPr/>
        </p:nvSpPr>
        <p:spPr>
          <a:xfrm>
            <a:off x="565732" y="1063487"/>
            <a:ext cx="10939727" cy="517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Deskripsi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formal </a:t>
            </a:r>
            <a:r>
              <a:rPr lang="en-AU" sz="2400" dirty="0" err="1"/>
              <a:t>kebijakan</a:t>
            </a:r>
            <a:r>
              <a:rPr lang="en-AU" sz="2400" dirty="0"/>
              <a:t> yang </a:t>
            </a:r>
            <a:r>
              <a:rPr lang="en-AU" sz="2400" dirty="0" err="1"/>
              <a:t>mencakup</a:t>
            </a:r>
            <a:r>
              <a:rPr lang="en-AU" sz="2400" dirty="0"/>
              <a:t>:</a:t>
            </a:r>
          </a:p>
          <a:p>
            <a:pPr marL="323850" lvl="1" indent="0">
              <a:buNone/>
            </a:pPr>
            <a:r>
              <a:rPr lang="en-AU" sz="2000" dirty="0"/>
              <a:t>a) </a:t>
            </a:r>
            <a:r>
              <a:rPr lang="en-AU" sz="2000" dirty="0" err="1"/>
              <a:t>Kebijakan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 </a:t>
            </a:r>
            <a:r>
              <a:rPr lang="en-AU" sz="2000" dirty="0" err="1"/>
              <a:t>kualifikasi</a:t>
            </a:r>
            <a:r>
              <a:rPr lang="en-AU" sz="2000" dirty="0"/>
              <a:t>, </a:t>
            </a:r>
            <a:r>
              <a:rPr lang="en-AU" sz="2000" dirty="0" err="1"/>
              <a:t>kompetensi</a:t>
            </a:r>
            <a:r>
              <a:rPr lang="en-AU" sz="2000" dirty="0"/>
              <a:t>, </a:t>
            </a:r>
            <a:r>
              <a:rPr lang="en-AU" sz="2000" dirty="0" err="1"/>
              <a:t>beban</a:t>
            </a:r>
            <a:r>
              <a:rPr lang="en-AU" sz="2000" dirty="0"/>
              <a:t> </a:t>
            </a:r>
            <a:r>
              <a:rPr lang="en-AU" sz="2000" dirty="0" err="1"/>
              <a:t>kerja</a:t>
            </a:r>
            <a:r>
              <a:rPr lang="en-AU" sz="2000" dirty="0"/>
              <a:t>, </a:t>
            </a:r>
            <a:r>
              <a:rPr lang="en-AU" sz="2000" dirty="0" err="1"/>
              <a:t>proporsi</a:t>
            </a:r>
            <a:r>
              <a:rPr lang="en-AU" sz="2000" dirty="0"/>
              <a:t>, </a:t>
            </a:r>
            <a:r>
              <a:rPr lang="en-AU" sz="2000" dirty="0" err="1"/>
              <a:t>serta</a:t>
            </a:r>
            <a:r>
              <a:rPr lang="en-AU" sz="2000" dirty="0"/>
              <a:t> </a:t>
            </a:r>
            <a:r>
              <a:rPr lang="en-AU" sz="2000" dirty="0" err="1"/>
              <a:t>pengelolaan</a:t>
            </a:r>
            <a:r>
              <a:rPr lang="en-AU" sz="2000" dirty="0"/>
              <a:t> SDM (</a:t>
            </a:r>
            <a:r>
              <a:rPr lang="en-AU" sz="2000" dirty="0" err="1"/>
              <a:t>dosen</a:t>
            </a:r>
            <a:r>
              <a:rPr lang="en-AU" sz="2000" dirty="0"/>
              <a:t> dan </a:t>
            </a:r>
            <a:r>
              <a:rPr lang="en-AU" sz="2000" dirty="0" err="1"/>
              <a:t>tenaga</a:t>
            </a:r>
            <a:r>
              <a:rPr lang="en-AU" sz="2000" dirty="0"/>
              <a:t> </a:t>
            </a:r>
            <a:r>
              <a:rPr lang="en-AU" sz="2000" dirty="0" err="1"/>
              <a:t>kependidikan</a:t>
            </a:r>
            <a:r>
              <a:rPr lang="en-AU" sz="2000" dirty="0"/>
              <a:t>). </a:t>
            </a:r>
          </a:p>
          <a:p>
            <a:pPr marL="323850" lvl="1" indent="0">
              <a:buNone/>
            </a:pPr>
            <a:r>
              <a:rPr lang="en-AU" sz="2000" dirty="0"/>
              <a:t>b) </a:t>
            </a:r>
            <a:r>
              <a:rPr lang="en-AU" sz="2000" dirty="0" err="1"/>
              <a:t>Pengelolaan</a:t>
            </a:r>
            <a:r>
              <a:rPr lang="en-AU" sz="2000" dirty="0"/>
              <a:t> SDM </a:t>
            </a:r>
            <a:r>
              <a:rPr lang="en-AU" sz="2000" dirty="0" err="1"/>
              <a:t>mencakup</a:t>
            </a:r>
            <a:r>
              <a:rPr lang="en-AU" sz="2000" dirty="0"/>
              <a:t>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AU" sz="2000" dirty="0" err="1"/>
              <a:t>Perencanaan</a:t>
            </a:r>
            <a:r>
              <a:rPr lang="en-AU" sz="2000" dirty="0"/>
              <a:t>, </a:t>
            </a:r>
            <a:r>
              <a:rPr lang="en-AU" sz="2000" dirty="0" err="1"/>
              <a:t>rekrutmen</a:t>
            </a:r>
            <a:r>
              <a:rPr lang="en-AU" sz="2000" dirty="0"/>
              <a:t>, </a:t>
            </a:r>
            <a:r>
              <a:rPr lang="en-AU" sz="2000" dirty="0" err="1"/>
              <a:t>seleksi</a:t>
            </a:r>
            <a:r>
              <a:rPr lang="en-AU" sz="2000" dirty="0"/>
              <a:t>, </a:t>
            </a:r>
            <a:r>
              <a:rPr lang="en-AU" sz="2000" dirty="0" err="1"/>
              <a:t>penempatan</a:t>
            </a:r>
            <a:r>
              <a:rPr lang="en-AU" sz="2000" dirty="0"/>
              <a:t>, </a:t>
            </a:r>
            <a:r>
              <a:rPr lang="en-AU" sz="2000" dirty="0" err="1"/>
              <a:t>pengembangan</a:t>
            </a:r>
            <a:r>
              <a:rPr lang="en-AU" sz="2000" dirty="0"/>
              <a:t>, </a:t>
            </a:r>
            <a:r>
              <a:rPr lang="en-AU" sz="2000" dirty="0" err="1"/>
              <a:t>retensi</a:t>
            </a:r>
            <a:r>
              <a:rPr lang="en-AU" sz="2000" dirty="0"/>
              <a:t>, </a:t>
            </a:r>
            <a:r>
              <a:rPr lang="en-AU" sz="2000" dirty="0" err="1"/>
              <a:t>pemberhentian</a:t>
            </a:r>
            <a:r>
              <a:rPr lang="en-AU" sz="2000" dirty="0"/>
              <a:t>, dan </a:t>
            </a:r>
            <a:r>
              <a:rPr lang="en-AU" sz="2000" dirty="0" err="1"/>
              <a:t>pensiun</a:t>
            </a:r>
            <a:r>
              <a:rPr lang="en-AU" sz="2000" dirty="0"/>
              <a:t> </a:t>
            </a:r>
            <a:r>
              <a:rPr lang="en-AU" sz="2000" dirty="0" err="1"/>
              <a:t>telah</a:t>
            </a:r>
            <a:r>
              <a:rPr lang="en-AU" sz="2000" dirty="0"/>
              <a:t> </a:t>
            </a:r>
            <a:r>
              <a:rPr lang="en-AU" sz="2000" dirty="0" err="1"/>
              <a:t>ditetapkan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memenuhi</a:t>
            </a:r>
            <a:r>
              <a:rPr lang="en-AU" sz="2000" dirty="0"/>
              <a:t> </a:t>
            </a:r>
            <a:r>
              <a:rPr lang="en-AU" sz="2000" dirty="0" err="1"/>
              <a:t>kebutuhan</a:t>
            </a:r>
            <a:r>
              <a:rPr lang="en-AU" sz="2000" dirty="0"/>
              <a:t> </a:t>
            </a:r>
            <a:r>
              <a:rPr lang="en-AU" sz="2000" dirty="0" err="1"/>
              <a:t>pendidikan</a:t>
            </a:r>
            <a:r>
              <a:rPr lang="en-AU" sz="2000" dirty="0"/>
              <a:t>, </a:t>
            </a:r>
            <a:r>
              <a:rPr lang="en-AU" sz="2000" dirty="0" err="1"/>
              <a:t>penelitian</a:t>
            </a:r>
            <a:r>
              <a:rPr lang="en-AU" sz="2000" dirty="0"/>
              <a:t>, dan </a:t>
            </a:r>
            <a:r>
              <a:rPr lang="en-AU" sz="2000" dirty="0" err="1"/>
              <a:t>PkM</a:t>
            </a:r>
            <a:r>
              <a:rPr lang="en-AU" sz="2000" dirty="0"/>
              <a:t>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perencanaan</a:t>
            </a:r>
            <a:r>
              <a:rPr lang="en-AU" sz="2000" dirty="0"/>
              <a:t>, </a:t>
            </a:r>
            <a:r>
              <a:rPr lang="en-AU" sz="2000" dirty="0" err="1"/>
              <a:t>rekrutmen</a:t>
            </a:r>
            <a:r>
              <a:rPr lang="en-AU" sz="2000" dirty="0"/>
              <a:t>, </a:t>
            </a:r>
            <a:r>
              <a:rPr lang="en-AU" sz="2000" dirty="0" err="1"/>
              <a:t>seleksi</a:t>
            </a:r>
            <a:r>
              <a:rPr lang="en-AU" sz="2000" dirty="0"/>
              <a:t>, </a:t>
            </a:r>
            <a:r>
              <a:rPr lang="en-AU" sz="2000" dirty="0" err="1"/>
              <a:t>penempatan</a:t>
            </a:r>
            <a:r>
              <a:rPr lang="en-AU" sz="2000" dirty="0"/>
              <a:t>, </a:t>
            </a:r>
            <a:r>
              <a:rPr lang="en-AU" sz="2000" dirty="0" err="1"/>
              <a:t>pengembangan</a:t>
            </a:r>
            <a:r>
              <a:rPr lang="en-AU" sz="2000" dirty="0"/>
              <a:t>, </a:t>
            </a:r>
            <a:r>
              <a:rPr lang="en-AU" sz="2000" dirty="0" err="1"/>
              <a:t>retensi</a:t>
            </a:r>
            <a:r>
              <a:rPr lang="en-AU" sz="2000" dirty="0"/>
              <a:t>, </a:t>
            </a:r>
            <a:r>
              <a:rPr lang="en-AU" sz="2000" dirty="0" err="1"/>
              <a:t>pemberhentian</a:t>
            </a:r>
            <a:r>
              <a:rPr lang="en-AU" sz="2000" dirty="0"/>
              <a:t>, dan </a:t>
            </a:r>
            <a:r>
              <a:rPr lang="en-AU" sz="2000" dirty="0" err="1"/>
              <a:t>pensiun</a:t>
            </a:r>
            <a:r>
              <a:rPr lang="en-AU" sz="2000" dirty="0"/>
              <a:t> </a:t>
            </a:r>
            <a:r>
              <a:rPr lang="en-AU" sz="2000" dirty="0" err="1"/>
              <a:t>ditetapkan</a:t>
            </a:r>
            <a:r>
              <a:rPr lang="en-AU" sz="2000" dirty="0"/>
              <a:t> </a:t>
            </a:r>
            <a:r>
              <a:rPr lang="en-AU" sz="2000" dirty="0" err="1"/>
              <a:t>serta</a:t>
            </a:r>
            <a:r>
              <a:rPr lang="en-AU" sz="2000" dirty="0"/>
              <a:t> </a:t>
            </a:r>
            <a:r>
              <a:rPr lang="en-AU" sz="2000" dirty="0" err="1"/>
              <a:t>dikomunikasikan</a:t>
            </a:r>
            <a:r>
              <a:rPr lang="en-AU" sz="2000" dirty="0"/>
              <a:t>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AU" sz="2000" dirty="0" err="1"/>
              <a:t>Kegiatan</a:t>
            </a:r>
            <a:r>
              <a:rPr lang="en-AU" sz="2000" dirty="0"/>
              <a:t> </a:t>
            </a:r>
            <a:r>
              <a:rPr lang="en-AU" sz="2000" dirty="0" err="1"/>
              <a:t>mencakup</a:t>
            </a:r>
            <a:r>
              <a:rPr lang="en-AU" sz="2000" dirty="0"/>
              <a:t> </a:t>
            </a:r>
            <a:r>
              <a:rPr lang="en-AU" sz="2000" dirty="0" err="1"/>
              <a:t>studi</a:t>
            </a:r>
            <a:r>
              <a:rPr lang="en-AU" sz="2000" dirty="0"/>
              <a:t> </a:t>
            </a:r>
            <a:r>
              <a:rPr lang="en-AU" sz="2000" dirty="0" err="1"/>
              <a:t>lanjut</a:t>
            </a:r>
            <a:r>
              <a:rPr lang="en-AU" sz="2000" dirty="0"/>
              <a:t>, seminar, </a:t>
            </a:r>
            <a:r>
              <a:rPr lang="en-AU" sz="2000" dirty="0" err="1"/>
              <a:t>konferensi</a:t>
            </a:r>
            <a:r>
              <a:rPr lang="en-AU" sz="2000" dirty="0"/>
              <a:t>, workshop, </a:t>
            </a:r>
            <a:r>
              <a:rPr lang="en-AU" sz="2000" dirty="0" err="1"/>
              <a:t>simposium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AU" sz="2000" dirty="0"/>
              <a:t>Skema </a:t>
            </a:r>
            <a:r>
              <a:rPr lang="en-AU" sz="2000" dirty="0" err="1"/>
              <a:t>pemberian</a:t>
            </a:r>
            <a:r>
              <a:rPr lang="en-AU" sz="2000" dirty="0"/>
              <a:t> </a:t>
            </a:r>
            <a:r>
              <a:rPr lang="en-AU" sz="2000" dirty="0" err="1"/>
              <a:t>penghargaan</a:t>
            </a:r>
            <a:r>
              <a:rPr lang="en-AU" sz="2000" dirty="0"/>
              <a:t> (reward), </a:t>
            </a:r>
            <a:r>
              <a:rPr lang="en-AU" sz="2000" dirty="0" err="1"/>
              <a:t>pengakuan</a:t>
            </a:r>
            <a:r>
              <a:rPr lang="en-AU" sz="2000" dirty="0"/>
              <a:t>, mentoring yang </a:t>
            </a:r>
            <a:r>
              <a:rPr lang="en-AU" sz="2000" dirty="0" err="1"/>
              <a:t>diimplementasikan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memotivasi</a:t>
            </a:r>
            <a:r>
              <a:rPr lang="en-AU" sz="2000" dirty="0"/>
              <a:t> dan </a:t>
            </a:r>
            <a:r>
              <a:rPr lang="en-AU" sz="2000" dirty="0" err="1"/>
              <a:t>mendukung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</a:t>
            </a:r>
            <a:r>
              <a:rPr lang="en-AU" sz="2000" dirty="0" err="1"/>
              <a:t>tridharma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Sampaikan</a:t>
            </a:r>
            <a:r>
              <a:rPr lang="en-AU" sz="2400" dirty="0"/>
              <a:t> Nama, </a:t>
            </a:r>
            <a:r>
              <a:rPr lang="en-AU" sz="2400" dirty="0" err="1"/>
              <a:t>Nomor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</a:t>
            </a:r>
            <a:r>
              <a:rPr lang="en-AU" sz="2400" dirty="0" err="1"/>
              <a:t>serta</a:t>
            </a:r>
            <a:r>
              <a:rPr lang="en-AU" sz="2400" dirty="0"/>
              <a:t> </a:t>
            </a:r>
            <a:r>
              <a:rPr lang="en-AU" sz="2400" dirty="0" err="1"/>
              <a:t>isi</a:t>
            </a:r>
            <a:r>
              <a:rPr lang="en-AU" sz="2400" dirty="0"/>
              <a:t> </a:t>
            </a:r>
            <a:r>
              <a:rPr lang="en-AU" sz="2400" dirty="0" err="1"/>
              <a:t>ringkas</a:t>
            </a:r>
            <a:r>
              <a:rPr lang="en-AU" sz="2400" dirty="0"/>
              <a:t> </a:t>
            </a:r>
            <a:r>
              <a:rPr lang="en-AU" sz="2400" dirty="0" err="1"/>
              <a:t>cakupan</a:t>
            </a:r>
            <a:r>
              <a:rPr lang="en-AU" sz="2400" dirty="0"/>
              <a:t> yang </a:t>
            </a:r>
            <a:r>
              <a:rPr lang="en-AU" sz="2400" dirty="0" err="1"/>
              <a:t>diatur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</a:t>
            </a:r>
            <a:r>
              <a:rPr lang="en-AU" sz="2400" dirty="0" err="1"/>
              <a:t>tersebut</a:t>
            </a:r>
            <a:r>
              <a:rPr lang="en-AU" sz="2400" dirty="0"/>
              <a:t>. 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5227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4-3-3 </a:t>
            </a:r>
            <a:r>
              <a:rPr lang="en-AU" sz="2400" dirty="0" err="1"/>
              <a:t>Konten</a:t>
            </a:r>
            <a:r>
              <a:rPr lang="en-AU" sz="2400" dirty="0"/>
              <a:t> Sub-Bagian: </a:t>
            </a:r>
            <a:r>
              <a:rPr lang="en-AU" sz="2400" dirty="0" err="1"/>
              <a:t>Standar</a:t>
            </a:r>
            <a:r>
              <a:rPr lang="en-AU" sz="2400" dirty="0"/>
              <a:t> PT dan Strategi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endParaRPr lang="en-AU" sz="24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87D09BF-27CE-40CD-AA3D-E2A0846071A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73408353"/>
              </p:ext>
            </p:extLst>
          </p:nvPr>
        </p:nvGraphicFramePr>
        <p:xfrm>
          <a:off x="7643769" y="1420002"/>
          <a:ext cx="4434414" cy="413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50341-CF87-404F-9E51-8E84258802B0}"/>
              </a:ext>
            </a:extLst>
          </p:cNvPr>
          <p:cNvSpPr txBox="1">
            <a:spLocks/>
          </p:cNvSpPr>
          <p:nvPr/>
        </p:nvSpPr>
        <p:spPr>
          <a:xfrm>
            <a:off x="454654" y="1042314"/>
            <a:ext cx="7502027" cy="441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PT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</a:t>
            </a:r>
          </a:p>
          <a:p>
            <a:r>
              <a:rPr lang="en-AU" sz="2400" dirty="0" err="1"/>
              <a:t>Standar</a:t>
            </a:r>
            <a:r>
              <a:rPr lang="en-AU" sz="2400" dirty="0"/>
              <a:t> X</a:t>
            </a:r>
          </a:p>
          <a:p>
            <a:pPr lvl="1"/>
            <a:r>
              <a:rPr lang="en-AU" sz="2000" dirty="0"/>
              <a:t>Strategi 1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 (</a:t>
            </a:r>
            <a:r>
              <a:rPr lang="en-AU" sz="2000" dirty="0" err="1"/>
              <a:t>frekuensi</a:t>
            </a:r>
            <a:r>
              <a:rPr lang="en-AU" sz="2000" dirty="0"/>
              <a:t>?, </a:t>
            </a:r>
            <a:r>
              <a:rPr lang="en-AU" sz="2000" dirty="0" err="1"/>
              <a:t>waktu</a:t>
            </a:r>
            <a:r>
              <a:rPr lang="en-AU" sz="2000" dirty="0"/>
              <a:t>, </a:t>
            </a:r>
            <a:r>
              <a:rPr lang="en-AU" sz="2000" dirty="0" err="1"/>
              <a:t>tempat</a:t>
            </a:r>
            <a:r>
              <a:rPr lang="en-AU" sz="2000" dirty="0"/>
              <a:t> </a:t>
            </a:r>
            <a:r>
              <a:rPr lang="en-AU" sz="2000" dirty="0" err="1"/>
              <a:t>dll</a:t>
            </a:r>
            <a:r>
              <a:rPr lang="en-AU" sz="2000" dirty="0"/>
              <a:t>) </a:t>
            </a:r>
            <a:r>
              <a:rPr lang="en-AU" sz="2000" dirty="0" err="1"/>
              <a:t>pengalokasian</a:t>
            </a:r>
            <a:r>
              <a:rPr lang="en-AU" sz="2000" dirty="0"/>
              <a:t> </a:t>
            </a:r>
            <a:r>
              <a:rPr lang="en-AU" sz="2000" dirty="0" err="1"/>
              <a:t>sumber</a:t>
            </a:r>
            <a:r>
              <a:rPr lang="en-AU" sz="2000" dirty="0"/>
              <a:t> </a:t>
            </a:r>
            <a:r>
              <a:rPr lang="en-AU" sz="2000" dirty="0" err="1"/>
              <a:t>daya</a:t>
            </a:r>
            <a:r>
              <a:rPr lang="en-AU" sz="2000" dirty="0"/>
              <a:t> (orang/unit, uang, </a:t>
            </a:r>
            <a:r>
              <a:rPr lang="en-AU" sz="2000" dirty="0" err="1"/>
              <a:t>sarpras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), dan </a:t>
            </a:r>
            <a:r>
              <a:rPr lang="en-AU" sz="2000" dirty="0" err="1"/>
              <a:t>mekanisme</a:t>
            </a:r>
            <a:r>
              <a:rPr lang="en-AU" sz="2000" dirty="0"/>
              <a:t> </a:t>
            </a:r>
            <a:r>
              <a:rPr lang="en-AU" sz="2000" dirty="0" err="1"/>
              <a:t>kontrol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(</a:t>
            </a: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, monitoring </a:t>
            </a:r>
            <a:r>
              <a:rPr lang="en-AU" sz="2000" dirty="0" err="1"/>
              <a:t>progres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  </a:t>
            </a:r>
          </a:p>
          <a:p>
            <a:pPr lvl="1"/>
            <a:r>
              <a:rPr lang="en-AU" sz="2000" dirty="0"/>
              <a:t>Strategi 2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, </a:t>
            </a:r>
            <a:r>
              <a:rPr lang="en-AU" sz="2000" dirty="0" err="1"/>
              <a:t>dst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Standar</a:t>
            </a:r>
            <a:r>
              <a:rPr lang="en-AU" sz="2400" dirty="0"/>
              <a:t> Y (Jika </a:t>
            </a:r>
            <a:r>
              <a:rPr lang="en-AU" sz="2400" dirty="0" err="1"/>
              <a:t>standar</a:t>
            </a:r>
            <a:r>
              <a:rPr lang="en-AU" sz="2400" dirty="0"/>
              <a:t> &gt; 1)</a:t>
            </a:r>
          </a:p>
          <a:p>
            <a:pPr lvl="1"/>
            <a:r>
              <a:rPr lang="en-AU" sz="2000" dirty="0"/>
              <a:t>Strategi 1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 (</a:t>
            </a:r>
            <a:r>
              <a:rPr lang="en-AU" sz="2000" dirty="0" err="1"/>
              <a:t>frekuensi</a:t>
            </a:r>
            <a:r>
              <a:rPr lang="en-AU" sz="2000" dirty="0"/>
              <a:t>?, </a:t>
            </a:r>
            <a:r>
              <a:rPr lang="en-AU" sz="2000" dirty="0" err="1"/>
              <a:t>waktu</a:t>
            </a:r>
            <a:r>
              <a:rPr lang="en-AU" sz="2000" dirty="0"/>
              <a:t>, </a:t>
            </a:r>
            <a:r>
              <a:rPr lang="en-AU" sz="2000" dirty="0" err="1"/>
              <a:t>tempat</a:t>
            </a:r>
            <a:r>
              <a:rPr lang="en-AU" sz="2000" dirty="0"/>
              <a:t> </a:t>
            </a:r>
            <a:r>
              <a:rPr lang="en-AU" sz="2000" dirty="0" err="1"/>
              <a:t>dll</a:t>
            </a:r>
            <a:r>
              <a:rPr lang="en-AU" sz="2000" dirty="0"/>
              <a:t>) </a:t>
            </a:r>
            <a:r>
              <a:rPr lang="en-AU" sz="2000" dirty="0" err="1"/>
              <a:t>pengalokasian</a:t>
            </a:r>
            <a:r>
              <a:rPr lang="en-AU" sz="2000" dirty="0"/>
              <a:t> </a:t>
            </a:r>
            <a:r>
              <a:rPr lang="en-AU" sz="2000" dirty="0" err="1"/>
              <a:t>sumber</a:t>
            </a:r>
            <a:r>
              <a:rPr lang="en-AU" sz="2000" dirty="0"/>
              <a:t> </a:t>
            </a:r>
            <a:r>
              <a:rPr lang="en-AU" sz="2000" dirty="0" err="1"/>
              <a:t>daya</a:t>
            </a:r>
            <a:r>
              <a:rPr lang="en-AU" sz="2000" dirty="0"/>
              <a:t> (orang/unit, uang, </a:t>
            </a:r>
            <a:r>
              <a:rPr lang="en-AU" sz="2000" dirty="0" err="1"/>
              <a:t>sarpras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), dan </a:t>
            </a:r>
            <a:r>
              <a:rPr lang="en-AU" sz="2000" dirty="0" err="1"/>
              <a:t>mekanisme</a:t>
            </a:r>
            <a:r>
              <a:rPr lang="en-AU" sz="2000" dirty="0"/>
              <a:t> </a:t>
            </a:r>
            <a:r>
              <a:rPr lang="en-AU" sz="2000" dirty="0" err="1"/>
              <a:t>kontrol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(</a:t>
            </a: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, monitoring </a:t>
            </a:r>
            <a:r>
              <a:rPr lang="en-AU" sz="2000" dirty="0" err="1"/>
              <a:t>progres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  </a:t>
            </a:r>
          </a:p>
          <a:p>
            <a:pPr lvl="1"/>
            <a:r>
              <a:rPr lang="en-AU" sz="2000" dirty="0"/>
              <a:t>Strategi 2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, </a:t>
            </a:r>
            <a:r>
              <a:rPr lang="en-AU" sz="2000" dirty="0" err="1"/>
              <a:t>dst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Dst</a:t>
            </a:r>
            <a:r>
              <a:rPr lang="en-AU" sz="2400" dirty="0"/>
              <a:t>.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5D159C-35B5-45BD-B494-0B3644903ABB}"/>
              </a:ext>
            </a:extLst>
          </p:cNvPr>
          <p:cNvSpPr txBox="1">
            <a:spLocks/>
          </p:cNvSpPr>
          <p:nvPr/>
        </p:nvSpPr>
        <p:spPr>
          <a:xfrm>
            <a:off x="854400" y="5211856"/>
            <a:ext cx="5732586" cy="12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Pada </a:t>
            </a:r>
            <a:r>
              <a:rPr lang="en-AU" sz="2000" dirty="0" err="1">
                <a:solidFill>
                  <a:srgbClr val="FF0000"/>
                </a:solidFill>
              </a:rPr>
              <a:t>bagian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ini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err="1">
                <a:solidFill>
                  <a:srgbClr val="FF0000"/>
                </a:solidFill>
              </a:rPr>
              <a:t>bisa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diambilkan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strategi yang </a:t>
            </a:r>
            <a:r>
              <a:rPr lang="en-AU" sz="2000" dirty="0" err="1">
                <a:solidFill>
                  <a:srgbClr val="FF0000"/>
                </a:solidFill>
              </a:rPr>
              <a:t>telah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dituliskan</a:t>
            </a:r>
            <a:r>
              <a:rPr lang="en-AU" sz="2000" dirty="0">
                <a:solidFill>
                  <a:srgbClr val="FF0000"/>
                </a:solidFill>
              </a:rPr>
              <a:t> di </a:t>
            </a:r>
            <a:r>
              <a:rPr lang="en-AU" sz="2000" dirty="0" err="1">
                <a:solidFill>
                  <a:srgbClr val="FF0000"/>
                </a:solidFill>
              </a:rPr>
              <a:t>dokumen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terkait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sudah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diimplementasikan</a:t>
            </a:r>
            <a:r>
              <a:rPr lang="en-AU" sz="2000" dirty="0">
                <a:solidFill>
                  <a:srgbClr val="FF0000"/>
                </a:solidFill>
              </a:rPr>
              <a:t> (P#2 ) </a:t>
            </a:r>
          </a:p>
        </p:txBody>
      </p:sp>
    </p:spTree>
    <p:extLst>
      <p:ext uri="{BB962C8B-B14F-4D97-AF65-F5344CB8AC3E}">
        <p14:creationId xmlns:p14="http://schemas.microsoft.com/office/powerpoint/2010/main" val="183592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4-3-4 </a:t>
            </a:r>
            <a:r>
              <a:rPr lang="en-AU" sz="3200" dirty="0" err="1"/>
              <a:t>Konten</a:t>
            </a:r>
            <a:r>
              <a:rPr lang="en-AU" sz="3200" dirty="0"/>
              <a:t> Sub-Bagian: IKU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93904" y="1214438"/>
          <a:ext cx="5753584" cy="48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188B84-1F32-49F1-A3CB-F160A5854F69}"/>
              </a:ext>
            </a:extLst>
          </p:cNvPr>
          <p:cNvSpPr txBox="1">
            <a:spLocks/>
          </p:cNvSpPr>
          <p:nvPr/>
        </p:nvSpPr>
        <p:spPr>
          <a:xfrm>
            <a:off x="302254" y="979327"/>
            <a:ext cx="6469913" cy="413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komponen</a:t>
            </a:r>
            <a:r>
              <a:rPr lang="en-AU" sz="2400" dirty="0"/>
              <a:t> IKU.</a:t>
            </a:r>
          </a:p>
          <a:p>
            <a:pPr marL="355600" indent="-355600"/>
            <a:r>
              <a:rPr lang="en-AU" sz="2400" dirty="0"/>
              <a:t>Jika IKU </a:t>
            </a:r>
            <a:r>
              <a:rPr lang="en-AU" sz="2400" dirty="0" err="1"/>
              <a:t>Kualitatif</a:t>
            </a:r>
            <a:r>
              <a:rPr lang="en-AU" sz="2400" dirty="0"/>
              <a:t>, </a:t>
            </a:r>
            <a:r>
              <a:rPr lang="en-AU" sz="2400" dirty="0" err="1"/>
              <a:t>Narasi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yang </a:t>
            </a:r>
            <a:r>
              <a:rPr lang="en-AU" sz="2400" b="1" dirty="0"/>
              <a:t>TELAH</a:t>
            </a:r>
            <a:r>
              <a:rPr lang="en-AU" sz="2400" dirty="0"/>
              <a:t> </a:t>
            </a:r>
            <a:r>
              <a:rPr lang="en-AU" sz="2400" dirty="0" err="1"/>
              <a:t>dilakukan</a:t>
            </a:r>
            <a:r>
              <a:rPr lang="en-AU" sz="2400" dirty="0"/>
              <a:t>, </a:t>
            </a:r>
            <a:r>
              <a:rPr lang="en-AU" sz="2400" dirty="0" err="1"/>
              <a:t>didukung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i="1" dirty="0"/>
              <a:t>evidence</a:t>
            </a:r>
            <a:r>
              <a:rPr lang="en-AU" sz="2400" dirty="0"/>
              <a:t> (</a:t>
            </a:r>
            <a:r>
              <a:rPr lang="en-AU" sz="2400" dirty="0" err="1"/>
              <a:t>gambar</a:t>
            </a:r>
            <a:r>
              <a:rPr lang="en-AU" sz="2400" dirty="0"/>
              <a:t>, </a:t>
            </a:r>
            <a:r>
              <a:rPr lang="en-AU" sz="2400" dirty="0" err="1"/>
              <a:t>foto</a:t>
            </a:r>
            <a:r>
              <a:rPr lang="en-AU" sz="2400" dirty="0"/>
              <a:t> </a:t>
            </a:r>
            <a:r>
              <a:rPr lang="en-AU" sz="2400" dirty="0" err="1"/>
              <a:t>kegiatan</a:t>
            </a:r>
            <a:r>
              <a:rPr lang="en-AU" sz="2400" dirty="0"/>
              <a:t>, screenshot system </a:t>
            </a:r>
            <a:r>
              <a:rPr lang="en-AU" sz="2400" dirty="0" err="1"/>
              <a:t>informasi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),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pemenuhannya</a:t>
            </a:r>
            <a:r>
              <a:rPr lang="en-AU" sz="2400" dirty="0"/>
              <a:t>. </a:t>
            </a:r>
          </a:p>
          <a:p>
            <a:pPr marL="355600" indent="-355600"/>
            <a:r>
              <a:rPr lang="en-AU" sz="2400" dirty="0"/>
              <a:t>Jika IKU </a:t>
            </a:r>
            <a:r>
              <a:rPr lang="en-AU" sz="2400" dirty="0" err="1"/>
              <a:t>Kuantitatif</a:t>
            </a:r>
            <a:r>
              <a:rPr lang="en-AU" sz="2400" dirty="0"/>
              <a:t>, Dari LKPT </a:t>
            </a:r>
            <a:r>
              <a:rPr lang="en-AU" sz="2400" dirty="0" err="1"/>
              <a:t>disajikan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bentuk</a:t>
            </a:r>
            <a:r>
              <a:rPr lang="en-AU" sz="2400" dirty="0"/>
              <a:t> </a:t>
            </a:r>
            <a:r>
              <a:rPr lang="en-AU" sz="2400" dirty="0" err="1"/>
              <a:t>grafik</a:t>
            </a:r>
            <a:r>
              <a:rPr lang="en-AU" sz="2400" dirty="0"/>
              <a:t> </a:t>
            </a:r>
            <a:r>
              <a:rPr lang="en-AU" sz="2400" dirty="0" err="1"/>
              <a:t>tren</a:t>
            </a:r>
            <a:r>
              <a:rPr lang="en-AU" sz="2400" dirty="0"/>
              <a:t>, </a:t>
            </a:r>
            <a:r>
              <a:rPr lang="en-AU" sz="2400" dirty="0" err="1"/>
              <a:t>rasio</a:t>
            </a:r>
            <a:r>
              <a:rPr lang="en-AU" sz="2400" dirty="0"/>
              <a:t>, </a:t>
            </a:r>
            <a:r>
              <a:rPr lang="en-AU" sz="2400" dirty="0" err="1"/>
              <a:t>proporsi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kecenderungannya</a:t>
            </a:r>
            <a:r>
              <a:rPr lang="en-AU" sz="2400" dirty="0"/>
              <a:t>. </a:t>
            </a:r>
          </a:p>
          <a:p>
            <a:pPr marL="266700" indent="-266700"/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  <a:p>
            <a:pPr marL="628650" indent="-271463"/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53ABE-69AB-4AA3-BAA9-47C89770A108}"/>
              </a:ext>
            </a:extLst>
          </p:cNvPr>
          <p:cNvSpPr txBox="1">
            <a:spLocks/>
          </p:cNvSpPr>
          <p:nvPr/>
        </p:nvSpPr>
        <p:spPr>
          <a:xfrm>
            <a:off x="412880" y="5179785"/>
            <a:ext cx="5921600" cy="92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IKU </a:t>
            </a:r>
            <a:r>
              <a:rPr lang="en-AU" sz="2000" dirty="0" err="1">
                <a:solidFill>
                  <a:srgbClr val="FF0000"/>
                </a:solidFill>
              </a:rPr>
              <a:t>sesuai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diminta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dalam</a:t>
            </a:r>
            <a:r>
              <a:rPr lang="en-AU" sz="2000" dirty="0">
                <a:solidFill>
                  <a:srgbClr val="FF0000"/>
                </a:solidFill>
              </a:rPr>
              <a:t> IAPT, </a:t>
            </a:r>
            <a:r>
              <a:rPr lang="en-AU" sz="2000" dirty="0" err="1">
                <a:solidFill>
                  <a:srgbClr val="FF0000"/>
                </a:solidFill>
              </a:rPr>
              <a:t>hasil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pengukuran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AMI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423335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4-3-5 </a:t>
            </a:r>
            <a:r>
              <a:rPr lang="en-AU" sz="3200" dirty="0" err="1"/>
              <a:t>Konten</a:t>
            </a:r>
            <a:r>
              <a:rPr lang="en-AU" sz="3200" dirty="0"/>
              <a:t> Sub-Bagian: IKT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93904" y="1214438"/>
          <a:ext cx="5753584" cy="456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26CB43-5A20-437A-8E51-BF0D19D9445A}"/>
              </a:ext>
            </a:extLst>
          </p:cNvPr>
          <p:cNvSpPr txBox="1">
            <a:spLocks/>
          </p:cNvSpPr>
          <p:nvPr/>
        </p:nvSpPr>
        <p:spPr>
          <a:xfrm>
            <a:off x="544512" y="5310858"/>
            <a:ext cx="4986338" cy="927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IKT </a:t>
            </a:r>
            <a:r>
              <a:rPr lang="en-AU" sz="2000" dirty="0" err="1">
                <a:solidFill>
                  <a:srgbClr val="FF0000"/>
                </a:solidFill>
              </a:rPr>
              <a:t>dapat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Indikator</a:t>
            </a:r>
            <a:r>
              <a:rPr lang="en-AU" sz="2000" dirty="0">
                <a:solidFill>
                  <a:srgbClr val="FF0000"/>
                </a:solidFill>
              </a:rPr>
              <a:t> di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tidak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ada</a:t>
            </a:r>
            <a:r>
              <a:rPr lang="en-AU" sz="2000" dirty="0">
                <a:solidFill>
                  <a:srgbClr val="FF0000"/>
                </a:solidFill>
              </a:rPr>
              <a:t> di IKU dan </a:t>
            </a:r>
            <a:r>
              <a:rPr lang="en-AU" sz="2000" dirty="0" err="1">
                <a:solidFill>
                  <a:srgbClr val="FF0000"/>
                </a:solidFill>
              </a:rPr>
              <a:t>melebihi</a:t>
            </a:r>
            <a:r>
              <a:rPr lang="en-AU" sz="2000" dirty="0">
                <a:solidFill>
                  <a:srgbClr val="FF0000"/>
                </a:solidFill>
              </a:rPr>
              <a:t> SN </a:t>
            </a:r>
            <a:r>
              <a:rPr lang="en-AU" sz="2000" dirty="0" err="1">
                <a:solidFill>
                  <a:srgbClr val="FF0000"/>
                </a:solidFill>
              </a:rPr>
              <a:t>Dikti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err="1">
                <a:solidFill>
                  <a:srgbClr val="FF0000"/>
                </a:solidFill>
              </a:rPr>
              <a:t>hasil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pengukuran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AMI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017EB-B16E-479A-BA4F-CBE38DE88EDA}"/>
              </a:ext>
            </a:extLst>
          </p:cNvPr>
          <p:cNvSpPr txBox="1">
            <a:spLocks/>
          </p:cNvSpPr>
          <p:nvPr/>
        </p:nvSpPr>
        <p:spPr>
          <a:xfrm>
            <a:off x="409518" y="1174732"/>
            <a:ext cx="6469913" cy="413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komponen</a:t>
            </a:r>
            <a:r>
              <a:rPr lang="en-AU" sz="2400" dirty="0"/>
              <a:t> IKT.</a:t>
            </a:r>
          </a:p>
          <a:p>
            <a:pPr marL="355600" indent="-355600"/>
            <a:r>
              <a:rPr lang="en-AU" sz="2400" dirty="0"/>
              <a:t>Jika IKT </a:t>
            </a:r>
            <a:r>
              <a:rPr lang="en-AU" sz="2400" dirty="0" err="1"/>
              <a:t>Kualitatif</a:t>
            </a:r>
            <a:r>
              <a:rPr lang="en-AU" sz="2400" dirty="0"/>
              <a:t>, </a:t>
            </a:r>
            <a:r>
              <a:rPr lang="en-AU" sz="2400" dirty="0" err="1"/>
              <a:t>Narasi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yang </a:t>
            </a:r>
            <a:r>
              <a:rPr lang="en-AU" sz="2400" b="1" dirty="0"/>
              <a:t>TELAH</a:t>
            </a:r>
            <a:r>
              <a:rPr lang="en-AU" sz="2400" dirty="0"/>
              <a:t> </a:t>
            </a:r>
            <a:r>
              <a:rPr lang="en-AU" sz="2400" dirty="0" err="1"/>
              <a:t>dilakukan</a:t>
            </a:r>
            <a:r>
              <a:rPr lang="en-AU" sz="2400" dirty="0"/>
              <a:t>, </a:t>
            </a:r>
            <a:r>
              <a:rPr lang="en-AU" sz="2400" dirty="0" err="1"/>
              <a:t>didukung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i="1" dirty="0"/>
              <a:t>evidence</a:t>
            </a:r>
            <a:r>
              <a:rPr lang="en-AU" sz="2400" dirty="0"/>
              <a:t> (</a:t>
            </a:r>
            <a:r>
              <a:rPr lang="en-AU" sz="2400" dirty="0" err="1"/>
              <a:t>gambar</a:t>
            </a:r>
            <a:r>
              <a:rPr lang="en-AU" sz="2400" dirty="0"/>
              <a:t>, </a:t>
            </a:r>
            <a:r>
              <a:rPr lang="en-AU" sz="2400" dirty="0" err="1"/>
              <a:t>foto</a:t>
            </a:r>
            <a:r>
              <a:rPr lang="en-AU" sz="2400" dirty="0"/>
              <a:t> </a:t>
            </a:r>
            <a:r>
              <a:rPr lang="en-AU" sz="2400" dirty="0" err="1"/>
              <a:t>kegiatan</a:t>
            </a:r>
            <a:r>
              <a:rPr lang="en-AU" sz="2400" dirty="0"/>
              <a:t>, screenshot system </a:t>
            </a:r>
            <a:r>
              <a:rPr lang="en-AU" sz="2400" dirty="0" err="1"/>
              <a:t>informasi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),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pemenuhannya</a:t>
            </a:r>
            <a:r>
              <a:rPr lang="en-AU" sz="2400" dirty="0"/>
              <a:t>. </a:t>
            </a:r>
          </a:p>
          <a:p>
            <a:pPr marL="355600" indent="-355600"/>
            <a:r>
              <a:rPr lang="en-AU" sz="2400" dirty="0"/>
              <a:t>Jika IKT </a:t>
            </a:r>
            <a:r>
              <a:rPr lang="en-AU" sz="2400" dirty="0" err="1"/>
              <a:t>Kuantitatif</a:t>
            </a:r>
            <a:r>
              <a:rPr lang="en-AU" sz="2400" dirty="0"/>
              <a:t>, Dari LKPT </a:t>
            </a:r>
            <a:r>
              <a:rPr lang="en-AU" sz="2400" dirty="0" err="1"/>
              <a:t>disajikan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bentuk</a:t>
            </a:r>
            <a:r>
              <a:rPr lang="en-AU" sz="2400" dirty="0"/>
              <a:t> </a:t>
            </a:r>
            <a:r>
              <a:rPr lang="en-AU" sz="2400" dirty="0" err="1"/>
              <a:t>grafik</a:t>
            </a:r>
            <a:r>
              <a:rPr lang="en-AU" sz="2400" dirty="0"/>
              <a:t> </a:t>
            </a:r>
            <a:r>
              <a:rPr lang="en-AU" sz="2400" dirty="0" err="1"/>
              <a:t>tren</a:t>
            </a:r>
            <a:r>
              <a:rPr lang="en-AU" sz="2400" dirty="0"/>
              <a:t>, </a:t>
            </a:r>
            <a:r>
              <a:rPr lang="en-AU" sz="2400" dirty="0" err="1"/>
              <a:t>rasio</a:t>
            </a:r>
            <a:r>
              <a:rPr lang="en-AU" sz="2400" dirty="0"/>
              <a:t>, </a:t>
            </a:r>
            <a:r>
              <a:rPr lang="en-AU" sz="2400" dirty="0" err="1"/>
              <a:t>proporsi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kecenderungannya</a:t>
            </a:r>
            <a:r>
              <a:rPr lang="en-AU" sz="2400" dirty="0"/>
              <a:t>. </a:t>
            </a:r>
          </a:p>
          <a:p>
            <a:pPr marL="266700" indent="-266700"/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  <a:p>
            <a:pPr marL="628650" indent="-271463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2591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4-3-6 </a:t>
            </a:r>
            <a:r>
              <a:rPr lang="en-AU" sz="2800" dirty="0" err="1"/>
              <a:t>Konten</a:t>
            </a:r>
            <a:r>
              <a:rPr lang="en-AU" sz="2800" dirty="0"/>
              <a:t> Sub-Bagian: </a:t>
            </a:r>
            <a:r>
              <a:rPr lang="en-AU" sz="2800" dirty="0" err="1"/>
              <a:t>Evaluasi</a:t>
            </a:r>
            <a:r>
              <a:rPr lang="en-AU" sz="2800" dirty="0"/>
              <a:t> </a:t>
            </a:r>
            <a:r>
              <a:rPr lang="en-AU" sz="2800" dirty="0" err="1"/>
              <a:t>Capaian</a:t>
            </a:r>
            <a:r>
              <a:rPr lang="en-AU" sz="2800" dirty="0"/>
              <a:t> Kinerja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764941" y="1214438"/>
          <a:ext cx="5321042" cy="492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AEA5B9-790B-45DB-AD24-4DBE43E30D86}"/>
              </a:ext>
            </a:extLst>
          </p:cNvPr>
          <p:cNvSpPr txBox="1">
            <a:spLocks/>
          </p:cNvSpPr>
          <p:nvPr/>
        </p:nvSpPr>
        <p:spPr>
          <a:xfrm>
            <a:off x="409518" y="824966"/>
            <a:ext cx="6355423" cy="551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analisis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strategi </a:t>
            </a:r>
            <a:r>
              <a:rPr lang="en-AU" sz="2400" dirty="0" err="1"/>
              <a:t>yg</a:t>
            </a:r>
            <a:r>
              <a:rPr lang="en-AU" sz="2400" dirty="0"/>
              <a:t> </a:t>
            </a:r>
            <a:r>
              <a:rPr lang="en-AU" sz="2400" dirty="0" err="1"/>
              <a:t>telah</a:t>
            </a:r>
            <a:r>
              <a:rPr lang="en-AU" sz="2400" dirty="0"/>
              <a:t> </a:t>
            </a:r>
            <a:r>
              <a:rPr lang="en-AU" sz="2400" dirty="0" err="1"/>
              <a:t>dijalankan</a:t>
            </a:r>
            <a:r>
              <a:rPr lang="en-AU" sz="2400" dirty="0"/>
              <a:t> (</a:t>
            </a:r>
            <a:r>
              <a:rPr lang="en-AU" sz="2400" dirty="0" err="1"/>
              <a:t>bisa</a:t>
            </a:r>
            <a:r>
              <a:rPr lang="en-AU" sz="2400" dirty="0"/>
              <a:t> </a:t>
            </a:r>
            <a:r>
              <a:rPr lang="en-AU" sz="2400" dirty="0" err="1"/>
              <a:t>disusun</a:t>
            </a:r>
            <a:r>
              <a:rPr lang="en-AU" sz="2400" dirty="0"/>
              <a:t> per </a:t>
            </a:r>
            <a:r>
              <a:rPr lang="en-AU" sz="2400" dirty="0" err="1"/>
              <a:t>cakupan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per </a:t>
            </a:r>
            <a:r>
              <a:rPr lang="en-AU" sz="2400" dirty="0" err="1"/>
              <a:t>standar</a:t>
            </a:r>
            <a:r>
              <a:rPr lang="en-AU" sz="2400" dirty="0"/>
              <a:t>):</a:t>
            </a:r>
          </a:p>
          <a:p>
            <a:pPr lvl="1"/>
            <a:r>
              <a:rPr lang="en-AU" sz="2000" dirty="0" err="1"/>
              <a:t>Efektivitas</a:t>
            </a:r>
            <a:r>
              <a:rPr lang="en-AU" sz="2000" dirty="0"/>
              <a:t> strategi? </a:t>
            </a:r>
            <a:r>
              <a:rPr lang="en-AU" sz="2000" dirty="0" err="1"/>
              <a:t>Tercapai</a:t>
            </a:r>
            <a:r>
              <a:rPr lang="en-AU" sz="2000" dirty="0"/>
              <a:t>/</a:t>
            </a:r>
            <a:r>
              <a:rPr lang="en-AU" sz="2000" dirty="0" err="1"/>
              <a:t>tidak</a:t>
            </a:r>
            <a:r>
              <a:rPr lang="en-AU" sz="2000" dirty="0"/>
              <a:t> </a:t>
            </a:r>
            <a:r>
              <a:rPr lang="en-AU" sz="2000" dirty="0" err="1"/>
              <a:t>tercapai</a:t>
            </a:r>
            <a:r>
              <a:rPr lang="en-AU" sz="2000" dirty="0"/>
              <a:t>? </a:t>
            </a:r>
          </a:p>
          <a:p>
            <a:pPr lvl="1"/>
            <a:r>
              <a:rPr lang="en-AU" sz="2000" dirty="0" err="1"/>
              <a:t>Efisiensi</a:t>
            </a:r>
            <a:r>
              <a:rPr lang="en-AU" sz="2000" dirty="0"/>
              <a:t> strategi?</a:t>
            </a:r>
          </a:p>
          <a:p>
            <a:pPr lvl="1"/>
            <a:r>
              <a:rPr lang="en-AU" sz="2000" dirty="0" err="1"/>
              <a:t>Produktivitas</a:t>
            </a:r>
            <a:r>
              <a:rPr lang="en-AU" sz="2000" dirty="0"/>
              <a:t> strategi?</a:t>
            </a:r>
          </a:p>
          <a:p>
            <a:pPr lvl="1"/>
            <a:r>
              <a:rPr lang="en-AU" sz="2000" dirty="0" err="1"/>
              <a:t>Kemampuan</a:t>
            </a:r>
            <a:r>
              <a:rPr lang="en-AU" sz="2000" dirty="0"/>
              <a:t> </a:t>
            </a:r>
            <a:r>
              <a:rPr lang="en-AU" sz="2000" dirty="0" err="1"/>
              <a:t>Inovatif</a:t>
            </a:r>
            <a:r>
              <a:rPr lang="en-AU" sz="2000" dirty="0"/>
              <a:t>, </a:t>
            </a:r>
            <a:r>
              <a:rPr lang="en-AU" sz="2000" dirty="0" err="1"/>
              <a:t>Akuntabilitas</a:t>
            </a:r>
            <a:r>
              <a:rPr lang="en-AU" sz="2000" dirty="0"/>
              <a:t> dan </a:t>
            </a:r>
            <a:r>
              <a:rPr lang="en-AU" sz="2000" dirty="0" err="1"/>
              <a:t>Suasana</a:t>
            </a:r>
            <a:r>
              <a:rPr lang="en-AU" sz="2000" dirty="0"/>
              <a:t> </a:t>
            </a:r>
            <a:r>
              <a:rPr lang="en-AU" sz="2000" dirty="0" err="1"/>
              <a:t>akademik</a:t>
            </a:r>
            <a:r>
              <a:rPr lang="en-AU" sz="2000" dirty="0"/>
              <a:t>?</a:t>
            </a:r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akar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r>
              <a:rPr lang="en-AU" sz="2400" dirty="0"/>
              <a:t> </a:t>
            </a:r>
            <a:r>
              <a:rPr lang="en-AU" sz="2400" dirty="0" err="1"/>
              <a:t>jika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tercapai</a:t>
            </a:r>
            <a:r>
              <a:rPr lang="en-AU" sz="2400" dirty="0"/>
              <a:t>. </a:t>
            </a:r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faktor</a:t>
            </a:r>
            <a:r>
              <a:rPr lang="en-AU" sz="2400" dirty="0"/>
              <a:t> </a:t>
            </a:r>
            <a:r>
              <a:rPr lang="en-AU" sz="2400" dirty="0" err="1"/>
              <a:t>pendukung</a:t>
            </a:r>
            <a:r>
              <a:rPr lang="en-AU" sz="2400" dirty="0"/>
              <a:t> </a:t>
            </a:r>
            <a:r>
              <a:rPr lang="en-AU" sz="2400" dirty="0" err="1"/>
              <a:t>keberhasilan</a:t>
            </a:r>
            <a:r>
              <a:rPr lang="en-AU" sz="2400" dirty="0"/>
              <a:t>/ </a:t>
            </a:r>
            <a:r>
              <a:rPr lang="en-AU" sz="2400" dirty="0" err="1"/>
              <a:t>faktor</a:t>
            </a:r>
            <a:r>
              <a:rPr lang="en-AU" sz="2400" dirty="0"/>
              <a:t> </a:t>
            </a:r>
            <a:r>
              <a:rPr lang="en-AU" sz="2400" dirty="0" err="1"/>
              <a:t>penghambat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endParaRPr lang="en-AU" sz="2400" dirty="0"/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secara</a:t>
            </a:r>
            <a:r>
              <a:rPr lang="en-AU" sz="2400" dirty="0"/>
              <a:t> </a:t>
            </a:r>
            <a:r>
              <a:rPr lang="en-AU" sz="2400" dirty="0" err="1"/>
              <a:t>singkat</a:t>
            </a:r>
            <a:r>
              <a:rPr lang="en-AU" sz="2400" dirty="0"/>
              <a:t> </a:t>
            </a:r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tindak</a:t>
            </a:r>
            <a:r>
              <a:rPr lang="en-AU" sz="2400" dirty="0"/>
              <a:t> </a:t>
            </a:r>
            <a:r>
              <a:rPr lang="en-AU" sz="2400" dirty="0" err="1"/>
              <a:t>lanjut</a:t>
            </a:r>
            <a:endParaRPr lang="en-AU" sz="2400" dirty="0"/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6491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7738-D977-4A4D-BD2D-A126040D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95E6B-3D74-4C65-8685-E2EA84B83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2</a:t>
            </a:fld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C7CB2-7F2D-4071-BAC5-F46AEE4213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3600" dirty="0" err="1"/>
              <a:t>Kriteria</a:t>
            </a:r>
            <a:r>
              <a:rPr lang="en-AU" sz="3600" dirty="0"/>
              <a:t> 4 </a:t>
            </a:r>
            <a:r>
              <a:rPr lang="en-AU" sz="3600" dirty="0" err="1"/>
              <a:t>Sumber</a:t>
            </a:r>
            <a:r>
              <a:rPr lang="en-AU" sz="3600" dirty="0"/>
              <a:t> </a:t>
            </a:r>
            <a:r>
              <a:rPr lang="en-AU" sz="3600" dirty="0" err="1"/>
              <a:t>Daya</a:t>
            </a:r>
            <a:r>
              <a:rPr lang="en-AU" sz="3600" dirty="0"/>
              <a:t> </a:t>
            </a:r>
            <a:r>
              <a:rPr lang="en-AU" sz="3600" dirty="0" err="1"/>
              <a:t>Manusia</a:t>
            </a:r>
            <a:endParaRPr lang="en-AU" sz="3600" dirty="0"/>
          </a:p>
          <a:p>
            <a:pPr lvl="1"/>
            <a:r>
              <a:rPr lang="en-AU" sz="3200" dirty="0"/>
              <a:t>LKPT </a:t>
            </a:r>
          </a:p>
          <a:p>
            <a:pPr lvl="1"/>
            <a:r>
              <a:rPr lang="en-AU" sz="3200" dirty="0" err="1"/>
              <a:t>Matriks</a:t>
            </a:r>
            <a:r>
              <a:rPr lang="en-AU" sz="3200" dirty="0"/>
              <a:t> </a:t>
            </a:r>
            <a:r>
              <a:rPr lang="en-AU" sz="3200" dirty="0" err="1"/>
              <a:t>Penilaian</a:t>
            </a:r>
            <a:endParaRPr lang="en-AU" sz="3200" dirty="0"/>
          </a:p>
          <a:p>
            <a:pPr lvl="1"/>
            <a:r>
              <a:rPr lang="en-AU" sz="3200" dirty="0"/>
              <a:t>Alur </a:t>
            </a:r>
            <a:r>
              <a:rPr lang="en-AU" sz="3200" dirty="0" err="1"/>
              <a:t>Laporan</a:t>
            </a:r>
            <a:r>
              <a:rPr lang="en-AU" sz="3200" dirty="0"/>
              <a:t> </a:t>
            </a:r>
            <a:r>
              <a:rPr lang="en-AU" sz="3200" dirty="0" err="1"/>
              <a:t>Evaluasi</a:t>
            </a:r>
            <a:r>
              <a:rPr lang="en-AU" sz="3200" dirty="0"/>
              <a:t> </a:t>
            </a:r>
            <a:r>
              <a:rPr lang="en-AU" sz="3200" dirty="0" err="1"/>
              <a:t>Diri</a:t>
            </a:r>
            <a:endParaRPr lang="en-AU" sz="3200" dirty="0"/>
          </a:p>
          <a:p>
            <a:r>
              <a:rPr lang="en-AU" sz="3600" dirty="0" err="1"/>
              <a:t>Kriteria</a:t>
            </a:r>
            <a:r>
              <a:rPr lang="en-AU" sz="3600" dirty="0"/>
              <a:t> 5 </a:t>
            </a:r>
            <a:r>
              <a:rPr lang="en-AU" sz="3600" dirty="0" err="1"/>
              <a:t>Keuangan</a:t>
            </a:r>
            <a:r>
              <a:rPr lang="en-AU" sz="3600" dirty="0"/>
              <a:t> dan </a:t>
            </a:r>
            <a:r>
              <a:rPr lang="en-AU" sz="3600" dirty="0" err="1"/>
              <a:t>Sarpras</a:t>
            </a:r>
            <a:endParaRPr lang="en-AU" sz="3600" dirty="0"/>
          </a:p>
          <a:p>
            <a:pPr lvl="1"/>
            <a:r>
              <a:rPr lang="en-AU" sz="3200" dirty="0"/>
              <a:t>LKPT </a:t>
            </a:r>
          </a:p>
          <a:p>
            <a:pPr lvl="1"/>
            <a:r>
              <a:rPr lang="en-AU" sz="3200" dirty="0" err="1"/>
              <a:t>Matriks</a:t>
            </a:r>
            <a:r>
              <a:rPr lang="en-AU" sz="3200" dirty="0"/>
              <a:t> </a:t>
            </a:r>
            <a:r>
              <a:rPr lang="en-AU" sz="3200" dirty="0" err="1"/>
              <a:t>Penilaian</a:t>
            </a:r>
            <a:endParaRPr lang="en-AU" sz="3200" dirty="0"/>
          </a:p>
          <a:p>
            <a:pPr lvl="1"/>
            <a:r>
              <a:rPr lang="en-AU" sz="3200" dirty="0"/>
              <a:t>Alur </a:t>
            </a:r>
            <a:r>
              <a:rPr lang="en-AU" sz="3200" dirty="0" err="1"/>
              <a:t>Laporan</a:t>
            </a:r>
            <a:r>
              <a:rPr lang="en-AU" sz="3200" dirty="0"/>
              <a:t> </a:t>
            </a:r>
            <a:r>
              <a:rPr lang="en-AU" sz="3200" dirty="0" err="1"/>
              <a:t>Evaluasi</a:t>
            </a:r>
            <a:r>
              <a:rPr lang="en-AU" sz="3200" dirty="0"/>
              <a:t> </a:t>
            </a:r>
            <a:r>
              <a:rPr lang="en-AU" sz="3200" dirty="0" err="1"/>
              <a:t>Diri</a:t>
            </a:r>
            <a:endParaRPr lang="en-AU" sz="3200" dirty="0"/>
          </a:p>
          <a:p>
            <a:r>
              <a:rPr lang="en-AU" sz="3600" dirty="0" err="1"/>
              <a:t>Kriteria</a:t>
            </a:r>
            <a:r>
              <a:rPr lang="en-AU" sz="3600" dirty="0"/>
              <a:t> 6 Pendidikan</a:t>
            </a:r>
          </a:p>
          <a:p>
            <a:pPr lvl="1"/>
            <a:r>
              <a:rPr lang="en-AU" sz="3200" dirty="0"/>
              <a:t>LKPT </a:t>
            </a:r>
          </a:p>
          <a:p>
            <a:pPr lvl="1"/>
            <a:r>
              <a:rPr lang="en-AU" sz="3200" dirty="0" err="1"/>
              <a:t>Matriks</a:t>
            </a:r>
            <a:r>
              <a:rPr lang="en-AU" sz="3200" dirty="0"/>
              <a:t> </a:t>
            </a:r>
            <a:r>
              <a:rPr lang="en-AU" sz="3200" dirty="0" err="1"/>
              <a:t>Penilaian</a:t>
            </a:r>
            <a:endParaRPr lang="en-AU" sz="3200" dirty="0"/>
          </a:p>
          <a:p>
            <a:pPr lvl="1"/>
            <a:r>
              <a:rPr lang="en-AU" sz="3200" dirty="0"/>
              <a:t>Alur </a:t>
            </a:r>
            <a:r>
              <a:rPr lang="en-AU" sz="3200" dirty="0" err="1"/>
              <a:t>Laporan</a:t>
            </a:r>
            <a:r>
              <a:rPr lang="en-AU" sz="3200" dirty="0"/>
              <a:t> </a:t>
            </a:r>
            <a:r>
              <a:rPr lang="en-AU" sz="3200" dirty="0" err="1"/>
              <a:t>Evaluasi</a:t>
            </a:r>
            <a:r>
              <a:rPr lang="en-AU" sz="3200" dirty="0"/>
              <a:t> </a:t>
            </a:r>
            <a:r>
              <a:rPr lang="en-AU" sz="3200" dirty="0" err="1"/>
              <a:t>Diri</a:t>
            </a:r>
            <a:endParaRPr lang="en-AU" sz="3200" dirty="0"/>
          </a:p>
          <a:p>
            <a:pPr marL="0" indent="0">
              <a:buNone/>
            </a:pPr>
            <a:endParaRPr lang="en-AU" sz="3600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45834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4-3-7 </a:t>
            </a:r>
            <a:r>
              <a:rPr lang="en-AU" sz="3200" dirty="0" err="1"/>
              <a:t>Konten</a:t>
            </a:r>
            <a:r>
              <a:rPr lang="en-AU" sz="3200" dirty="0"/>
              <a:t> Sub-Bagian: </a:t>
            </a:r>
            <a:r>
              <a:rPr lang="en-AU" sz="3200" dirty="0" err="1"/>
              <a:t>Penjaminan</a:t>
            </a:r>
            <a:r>
              <a:rPr lang="en-AU" sz="3200" dirty="0"/>
              <a:t> </a:t>
            </a:r>
            <a:r>
              <a:rPr lang="en-AU" sz="3200" dirty="0" err="1"/>
              <a:t>Mutu</a:t>
            </a:r>
            <a:endParaRPr lang="en-AU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729300" y="1339954"/>
          <a:ext cx="6387962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796D83-280D-48C7-911F-969B05A64A91}"/>
              </a:ext>
            </a:extLst>
          </p:cNvPr>
          <p:cNvSpPr txBox="1">
            <a:spLocks/>
          </p:cNvSpPr>
          <p:nvPr/>
        </p:nvSpPr>
        <p:spPr>
          <a:xfrm>
            <a:off x="409519" y="1174731"/>
            <a:ext cx="5821348" cy="450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berjalannya</a:t>
            </a:r>
            <a:r>
              <a:rPr lang="en-AU" sz="2400" dirty="0"/>
              <a:t> </a:t>
            </a:r>
            <a:r>
              <a:rPr lang="en-AU" sz="2400" dirty="0" err="1"/>
              <a:t>siklus</a:t>
            </a:r>
            <a:r>
              <a:rPr lang="en-AU" sz="2400" dirty="0"/>
              <a:t> PPEPP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standar-standar</a:t>
            </a:r>
            <a:r>
              <a:rPr lang="en-AU" sz="2400" dirty="0"/>
              <a:t> yang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</a:t>
            </a:r>
          </a:p>
          <a:p>
            <a:pPr lvl="1"/>
            <a:r>
              <a:rPr lang="en-AU" sz="2000" dirty="0" err="1"/>
              <a:t>Penetapan</a:t>
            </a:r>
            <a:endParaRPr lang="en-AU" sz="2000" dirty="0"/>
          </a:p>
          <a:p>
            <a:pPr lvl="1"/>
            <a:r>
              <a:rPr lang="en-AU" sz="2000" dirty="0" err="1"/>
              <a:t>Pelaksanaan</a:t>
            </a:r>
            <a:endParaRPr lang="en-AU" sz="2000" dirty="0"/>
          </a:p>
          <a:p>
            <a:pPr lvl="1"/>
            <a:r>
              <a:rPr lang="en-AU" sz="2000" dirty="0" err="1"/>
              <a:t>Evaluasi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(AMI)</a:t>
            </a:r>
          </a:p>
          <a:p>
            <a:pPr lvl="1"/>
            <a:r>
              <a:rPr lang="en-AU" sz="2000" dirty="0" err="1"/>
              <a:t>Pengendalian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(RTM)</a:t>
            </a:r>
          </a:p>
          <a:p>
            <a:pPr lvl="1"/>
            <a:r>
              <a:rPr lang="en-AU" sz="2000" dirty="0" err="1"/>
              <a:t>Peningkatan</a:t>
            </a:r>
            <a:endParaRPr lang="en-AU" sz="2000" dirty="0"/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DAC0F9-A367-4E84-B4B9-C4A684F31782}"/>
              </a:ext>
            </a:extLst>
          </p:cNvPr>
          <p:cNvSpPr txBox="1">
            <a:spLocks/>
          </p:cNvSpPr>
          <p:nvPr/>
        </p:nvSpPr>
        <p:spPr>
          <a:xfrm>
            <a:off x="506763" y="4992450"/>
            <a:ext cx="5125293" cy="106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err="1">
                <a:solidFill>
                  <a:srgbClr val="FF0000"/>
                </a:solidFill>
              </a:rPr>
              <a:t>Narasi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bagian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dapat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diambilkan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Manual SPMI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terkait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dalam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kriteria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dibahas</a:t>
            </a:r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4-3-8 </a:t>
            </a:r>
            <a:r>
              <a:rPr lang="en-AU" sz="2800" dirty="0" err="1"/>
              <a:t>Konten</a:t>
            </a:r>
            <a:r>
              <a:rPr lang="en-AU" sz="2800" dirty="0"/>
              <a:t> Sub-Bagian: </a:t>
            </a:r>
            <a:r>
              <a:rPr lang="en-AU" sz="2800" dirty="0" err="1"/>
              <a:t>Kepuasan</a:t>
            </a:r>
            <a:r>
              <a:rPr lang="en-AU" sz="2800" dirty="0"/>
              <a:t> </a:t>
            </a:r>
            <a:r>
              <a:rPr lang="en-AU" sz="2800" dirty="0" err="1"/>
              <a:t>Pengguna</a:t>
            </a:r>
            <a:endParaRPr lang="en-AU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43795" y="1404252"/>
          <a:ext cx="6348205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C78D4-FAE8-4AD3-8DEB-EC74AC239DB5}"/>
              </a:ext>
            </a:extLst>
          </p:cNvPr>
          <p:cNvSpPr txBox="1">
            <a:spLocks/>
          </p:cNvSpPr>
          <p:nvPr/>
        </p:nvSpPr>
        <p:spPr>
          <a:xfrm>
            <a:off x="409519" y="1174731"/>
            <a:ext cx="6200003" cy="507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Di </a:t>
            </a:r>
            <a:r>
              <a:rPr lang="en-AU" sz="2400" dirty="0" err="1"/>
              <a:t>bagian</a:t>
            </a:r>
            <a:r>
              <a:rPr lang="en-AU" sz="2400" dirty="0"/>
              <a:t> 8 </a:t>
            </a:r>
            <a:r>
              <a:rPr lang="en-AU" sz="2400" dirty="0" err="1"/>
              <a:t>adalah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kinerjadari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 </a:t>
            </a:r>
            <a:r>
              <a:rPr lang="en-AU" sz="2400" dirty="0" err="1"/>
              <a:t>berdasarkan</a:t>
            </a:r>
            <a:r>
              <a:rPr lang="en-AU" sz="2400" dirty="0"/>
              <a:t> </a:t>
            </a:r>
            <a:r>
              <a:rPr lang="en-AU" sz="2400" dirty="0" err="1"/>
              <a:t>persepsi</a:t>
            </a:r>
            <a:r>
              <a:rPr lang="en-AU" sz="2400" dirty="0"/>
              <a:t> stakeholder.</a:t>
            </a:r>
          </a:p>
          <a:p>
            <a:r>
              <a:rPr lang="en-AU" sz="2400" dirty="0"/>
              <a:t>Pada </a:t>
            </a:r>
            <a:r>
              <a:rPr lang="en-AU" sz="2400" dirty="0" err="1"/>
              <a:t>bagian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sampaikan</a:t>
            </a:r>
            <a:r>
              <a:rPr lang="en-AU" sz="2400" dirty="0"/>
              <a:t>:</a:t>
            </a:r>
          </a:p>
          <a:p>
            <a:pPr lvl="1"/>
            <a:r>
              <a:rPr lang="en-AU" sz="2000" dirty="0" err="1"/>
              <a:t>Instrumen</a:t>
            </a:r>
            <a:r>
              <a:rPr lang="en-AU" sz="2000" dirty="0"/>
              <a:t> yang </a:t>
            </a:r>
            <a:r>
              <a:rPr lang="en-AU" sz="2000" dirty="0" err="1"/>
              <a:t>digunakan</a:t>
            </a:r>
            <a:r>
              <a:rPr lang="en-AU" sz="2000" dirty="0"/>
              <a:t> dan system yang </a:t>
            </a:r>
            <a:r>
              <a:rPr lang="en-AU" sz="2000" dirty="0" err="1"/>
              <a:t>dipakai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melakukan</a:t>
            </a:r>
            <a:r>
              <a:rPr lang="en-AU" sz="2000" dirty="0"/>
              <a:t> survey (sahih dan </a:t>
            </a:r>
            <a:r>
              <a:rPr lang="en-AU" sz="2000" dirty="0" err="1"/>
              <a:t>handal</a:t>
            </a:r>
            <a:r>
              <a:rPr lang="en-AU" sz="2000" dirty="0"/>
              <a:t>)</a:t>
            </a:r>
          </a:p>
          <a:p>
            <a:pPr lvl="1"/>
            <a:r>
              <a:rPr lang="en-AU" sz="2000" dirty="0" err="1"/>
              <a:t>Pelaksanaan</a:t>
            </a:r>
            <a:r>
              <a:rPr lang="en-AU" sz="2000" dirty="0"/>
              <a:t> survey (</a:t>
            </a:r>
            <a:r>
              <a:rPr lang="en-AU" sz="2000" dirty="0" err="1"/>
              <a:t>keberkalaan</a:t>
            </a:r>
            <a:r>
              <a:rPr lang="en-AU" sz="2000" dirty="0"/>
              <a:t>, dan </a:t>
            </a:r>
            <a:r>
              <a:rPr lang="en-AU" sz="2000" dirty="0" err="1"/>
              <a:t>direview</a:t>
            </a:r>
            <a:r>
              <a:rPr lang="en-AU" sz="2000" dirty="0"/>
              <a:t> </a:t>
            </a:r>
            <a:r>
              <a:rPr lang="en-AU" sz="2000" dirty="0" err="1"/>
              <a:t>efektivitasnya</a:t>
            </a:r>
            <a:r>
              <a:rPr lang="en-AU" sz="2000" dirty="0"/>
              <a:t>)</a:t>
            </a:r>
          </a:p>
          <a:p>
            <a:pPr lvl="1"/>
            <a:r>
              <a:rPr lang="en-AU" sz="2000" dirty="0"/>
              <a:t>Hasil survey (</a:t>
            </a:r>
            <a:r>
              <a:rPr lang="en-AU" sz="2000" dirty="0" err="1"/>
              <a:t>dianalisis</a:t>
            </a:r>
            <a:r>
              <a:rPr lang="en-AU" sz="2000" dirty="0"/>
              <a:t>, </a:t>
            </a:r>
            <a:r>
              <a:rPr lang="en-AU" sz="2000" dirty="0" err="1"/>
              <a:t>dipublikasikan</a:t>
            </a:r>
            <a:r>
              <a:rPr lang="en-AU" sz="2000" dirty="0"/>
              <a:t> dan </a:t>
            </a:r>
            <a:r>
              <a:rPr lang="en-AU" sz="2000" dirty="0" err="1"/>
              <a:t>ditindaklanjuti</a:t>
            </a:r>
            <a:r>
              <a:rPr lang="en-AU" sz="2000" dirty="0"/>
              <a:t>)</a:t>
            </a:r>
          </a:p>
          <a:p>
            <a:pPr lvl="1"/>
            <a:r>
              <a:rPr lang="en-AU" sz="2000" dirty="0" err="1"/>
              <a:t>Analisis</a:t>
            </a:r>
            <a:r>
              <a:rPr lang="en-AU" sz="2000" dirty="0"/>
              <a:t> </a:t>
            </a:r>
            <a:r>
              <a:rPr lang="en-AU" sz="2000" dirty="0" err="1"/>
              <a:t>termasuk</a:t>
            </a:r>
            <a:r>
              <a:rPr lang="en-AU" sz="2000" dirty="0"/>
              <a:t> </a:t>
            </a:r>
            <a:r>
              <a:rPr lang="en-AU" sz="2000" dirty="0" err="1"/>
              <a:t>dibandingkan</a:t>
            </a:r>
            <a:r>
              <a:rPr lang="en-AU" sz="2000" dirty="0"/>
              <a:t> </a:t>
            </a:r>
            <a:r>
              <a:rPr lang="en-AU" sz="2000" dirty="0" err="1"/>
              <a:t>dengan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 </a:t>
            </a:r>
            <a:r>
              <a:rPr lang="en-AU" sz="2000" dirty="0" err="1"/>
              <a:t>kinerja</a:t>
            </a:r>
            <a:r>
              <a:rPr lang="en-AU" sz="2000" dirty="0"/>
              <a:t> </a:t>
            </a:r>
            <a:r>
              <a:rPr lang="en-AU" sz="2000" dirty="0" err="1"/>
              <a:t>berdasar</a:t>
            </a:r>
            <a:r>
              <a:rPr lang="en-AU" sz="2000" dirty="0"/>
              <a:t> IKU/IKT </a:t>
            </a:r>
            <a:r>
              <a:rPr lang="en-AU" sz="2000" dirty="0" err="1"/>
              <a:t>apakah</a:t>
            </a:r>
            <a:r>
              <a:rPr lang="en-AU" sz="2000" dirty="0"/>
              <a:t> </a:t>
            </a:r>
            <a:r>
              <a:rPr lang="en-AU" sz="2000" dirty="0" err="1"/>
              <a:t>sejalan</a:t>
            </a:r>
            <a:r>
              <a:rPr lang="en-AU" sz="2000" dirty="0"/>
              <a:t> </a:t>
            </a:r>
            <a:r>
              <a:rPr lang="en-AU" sz="2000" dirty="0" err="1"/>
              <a:t>atau</a:t>
            </a:r>
            <a:r>
              <a:rPr lang="en-AU" sz="2000" dirty="0"/>
              <a:t> </a:t>
            </a:r>
            <a:r>
              <a:rPr lang="en-AU" sz="2000" dirty="0" err="1"/>
              <a:t>tidak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2304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4-3-9 </a:t>
            </a:r>
            <a:r>
              <a:rPr lang="en-AU" sz="2400" dirty="0" err="1"/>
              <a:t>Konten</a:t>
            </a:r>
            <a:r>
              <a:rPr lang="en-AU" sz="2400" dirty="0"/>
              <a:t> Sub-Bagian: </a:t>
            </a:r>
            <a:r>
              <a:rPr lang="en-AU" sz="2400" dirty="0" err="1"/>
              <a:t>Simpulan</a:t>
            </a:r>
            <a:r>
              <a:rPr lang="en-AU" sz="2400" dirty="0"/>
              <a:t> Hasil </a:t>
            </a:r>
            <a:r>
              <a:rPr lang="en-AU" sz="2400" dirty="0" err="1"/>
              <a:t>Evaluasi</a:t>
            </a:r>
            <a:r>
              <a:rPr lang="en-AU" sz="2400" dirty="0"/>
              <a:t> dan </a:t>
            </a:r>
            <a:r>
              <a:rPr lang="en-AU" sz="2400" dirty="0" err="1"/>
              <a:t>Tindak</a:t>
            </a:r>
            <a:r>
              <a:rPr lang="en-AU" sz="2400" dirty="0"/>
              <a:t> </a:t>
            </a:r>
            <a:r>
              <a:rPr lang="en-AU" sz="2400" dirty="0" err="1"/>
              <a:t>Lanjut</a:t>
            </a:r>
            <a:endParaRPr lang="en-AU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947383" y="1122362"/>
          <a:ext cx="5920823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598A37-BFC6-4087-95E5-57D6347EC72A}"/>
              </a:ext>
            </a:extLst>
          </p:cNvPr>
          <p:cNvSpPr txBox="1">
            <a:spLocks/>
          </p:cNvSpPr>
          <p:nvPr/>
        </p:nvSpPr>
        <p:spPr>
          <a:xfrm>
            <a:off x="323794" y="1298170"/>
            <a:ext cx="5686481" cy="426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err="1"/>
              <a:t>Bagian</a:t>
            </a:r>
            <a:r>
              <a:rPr lang="en-AU" sz="2800" dirty="0"/>
              <a:t> 9 </a:t>
            </a:r>
            <a:r>
              <a:rPr lang="en-AU" sz="2800" dirty="0" err="1"/>
              <a:t>adalah</a:t>
            </a:r>
            <a:r>
              <a:rPr lang="en-AU" sz="2800" dirty="0"/>
              <a:t> </a:t>
            </a:r>
            <a:r>
              <a:rPr lang="en-AU" sz="2800" dirty="0" err="1"/>
              <a:t>merupakan</a:t>
            </a:r>
            <a:r>
              <a:rPr lang="en-AU" sz="2800" dirty="0"/>
              <a:t> </a:t>
            </a:r>
            <a:r>
              <a:rPr lang="en-AU" sz="2800" dirty="0" err="1"/>
              <a:t>kesimpulan</a:t>
            </a:r>
            <a:r>
              <a:rPr lang="en-AU" sz="2800" dirty="0"/>
              <a:t> </a:t>
            </a:r>
            <a:r>
              <a:rPr lang="en-AU" sz="2800" dirty="0" err="1"/>
              <a:t>akhir</a:t>
            </a:r>
            <a:r>
              <a:rPr lang="en-AU" sz="2800" dirty="0"/>
              <a:t> </a:t>
            </a:r>
            <a:r>
              <a:rPr lang="en-AU" sz="2800" dirty="0" err="1"/>
              <a:t>atas</a:t>
            </a:r>
            <a:r>
              <a:rPr lang="en-AU" sz="2800" dirty="0"/>
              <a:t> </a:t>
            </a:r>
            <a:r>
              <a:rPr lang="en-AU" sz="2800" dirty="0" err="1"/>
              <a:t>kriteria</a:t>
            </a:r>
            <a:r>
              <a:rPr lang="en-AU" sz="2800" dirty="0"/>
              <a:t> yang </a:t>
            </a:r>
            <a:r>
              <a:rPr lang="en-AU" sz="2800" dirty="0" err="1"/>
              <a:t>dibahas</a:t>
            </a:r>
            <a:r>
              <a:rPr lang="en-AU" sz="2800" dirty="0"/>
              <a:t>.</a:t>
            </a:r>
          </a:p>
          <a:p>
            <a:r>
              <a:rPr lang="en-AU" sz="2800" dirty="0" err="1"/>
              <a:t>Sampaikan</a:t>
            </a:r>
            <a:r>
              <a:rPr lang="en-AU" sz="2800" dirty="0"/>
              <a:t>: </a:t>
            </a:r>
          </a:p>
          <a:p>
            <a:pPr lvl="1"/>
            <a:r>
              <a:rPr lang="en-AU" sz="2400" dirty="0" err="1"/>
              <a:t>Simpulan</a:t>
            </a:r>
            <a:r>
              <a:rPr lang="en-AU" sz="2400" dirty="0"/>
              <a:t> </a:t>
            </a:r>
            <a:r>
              <a:rPr lang="en-AU" sz="2400" dirty="0" err="1"/>
              <a:t>posisi</a:t>
            </a:r>
            <a:r>
              <a:rPr lang="en-AU" sz="2400" dirty="0"/>
              <a:t> </a:t>
            </a:r>
            <a:r>
              <a:rPr lang="en-AU" sz="2400" dirty="0" err="1"/>
              <a:t>keseluruhan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prodi</a:t>
            </a:r>
            <a:r>
              <a:rPr lang="en-AU" sz="2400" dirty="0"/>
              <a:t>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 </a:t>
            </a:r>
          </a:p>
          <a:p>
            <a:pPr lvl="1"/>
            <a:r>
              <a:rPr lang="en-AU" sz="2400" dirty="0" err="1"/>
              <a:t>Rekap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r>
              <a:rPr lang="en-AU" sz="2400" dirty="0"/>
              <a:t> dan </a:t>
            </a:r>
            <a:r>
              <a:rPr lang="en-AU" sz="2400" dirty="0" err="1"/>
              <a:t>akar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endParaRPr lang="en-AU" sz="2400" dirty="0"/>
          </a:p>
          <a:p>
            <a:pPr lvl="1"/>
            <a:r>
              <a:rPr lang="en-AU" sz="2400" dirty="0" err="1"/>
              <a:t>Rekap</a:t>
            </a:r>
            <a:r>
              <a:rPr lang="en-AU" sz="2400" dirty="0"/>
              <a:t> </a:t>
            </a:r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perbaikan</a:t>
            </a:r>
            <a:r>
              <a:rPr lang="en-AU" sz="2400" dirty="0"/>
              <a:t> dan </a:t>
            </a:r>
            <a:r>
              <a:rPr lang="en-AU" sz="2400" dirty="0" err="1"/>
              <a:t>pengembangan</a:t>
            </a:r>
            <a:endParaRPr lang="en-AU" sz="24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2529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Kriteria</a:t>
            </a:r>
            <a:r>
              <a:rPr lang="en-AU" sz="4800" dirty="0"/>
              <a:t> 5: </a:t>
            </a:r>
            <a:r>
              <a:rPr lang="en-AU" sz="4800" dirty="0" err="1"/>
              <a:t>Keuangan</a:t>
            </a:r>
            <a:r>
              <a:rPr lang="en-AU" sz="4800" dirty="0"/>
              <a:t>, Sarana dan </a:t>
            </a:r>
            <a:r>
              <a:rPr lang="en-AU" sz="4800" dirty="0" err="1"/>
              <a:t>Prasarana</a:t>
            </a:r>
            <a:endParaRPr lang="en-AU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289973-B940-4866-9E59-641B7F3FB82D}"/>
              </a:ext>
            </a:extLst>
          </p:cNvPr>
          <p:cNvSpPr/>
          <p:nvPr/>
        </p:nvSpPr>
        <p:spPr>
          <a:xfrm>
            <a:off x="3314700" y="38147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AutoNum type="arabicPeriod"/>
            </a:pPr>
            <a:r>
              <a:rPr lang="en-AU" sz="3200" dirty="0"/>
              <a:t>LKPT </a:t>
            </a:r>
          </a:p>
          <a:p>
            <a:pPr marL="971550" lvl="1" indent="-514350">
              <a:buAutoNum type="arabicPeriod"/>
            </a:pPr>
            <a:r>
              <a:rPr lang="en-AU" sz="3200" dirty="0" err="1"/>
              <a:t>Matriks</a:t>
            </a:r>
            <a:r>
              <a:rPr lang="en-AU" sz="3200" dirty="0"/>
              <a:t> </a:t>
            </a:r>
            <a:r>
              <a:rPr lang="en-AU" sz="3200" dirty="0" err="1"/>
              <a:t>Penilaian</a:t>
            </a:r>
            <a:endParaRPr lang="en-AU" sz="3200" dirty="0"/>
          </a:p>
          <a:p>
            <a:pPr marL="971550" lvl="1" indent="-514350">
              <a:buAutoNum type="arabicPeriod"/>
            </a:pPr>
            <a:r>
              <a:rPr lang="en-AU" sz="3200" dirty="0"/>
              <a:t>Alur </a:t>
            </a:r>
            <a:r>
              <a:rPr lang="en-AU" sz="3200" dirty="0" err="1"/>
              <a:t>Laporan</a:t>
            </a:r>
            <a:r>
              <a:rPr lang="en-AU" sz="3200" dirty="0"/>
              <a:t> </a:t>
            </a:r>
            <a:r>
              <a:rPr lang="en-AU" sz="3200" dirty="0" err="1"/>
              <a:t>Evaluasi</a:t>
            </a:r>
            <a:r>
              <a:rPr lang="en-AU" sz="3200" dirty="0"/>
              <a:t> </a:t>
            </a:r>
            <a:r>
              <a:rPr lang="en-AU" sz="3200" dirty="0" err="1"/>
              <a:t>Diri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6492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6D9D-C2C9-4726-888D-9CA5FA13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5-1 LKPT: </a:t>
            </a:r>
            <a:r>
              <a:rPr lang="en-AU" dirty="0" err="1"/>
              <a:t>Perolehan</a:t>
            </a:r>
            <a:r>
              <a:rPr lang="en-AU" dirty="0"/>
              <a:t> Dana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8B4F3-C1D4-458D-9045-C23E0D61A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24</a:t>
            </a:fld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DEFEA-FE01-4674-BDF9-61F73F3E4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810"/>
            <a:ext cx="4914558" cy="596419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B899C4-073E-4B1B-BC27-5581DA547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59944"/>
              </p:ext>
            </p:extLst>
          </p:nvPr>
        </p:nvGraphicFramePr>
        <p:xfrm>
          <a:off x="4870857" y="4876800"/>
          <a:ext cx="732114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571">
                  <a:extLst>
                    <a:ext uri="{9D8B030D-6E8A-4147-A177-3AD203B41FA5}">
                      <a16:colId xmlns:a16="http://schemas.microsoft.com/office/drawing/2014/main" val="733381035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3493423582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184899639"/>
                    </a:ext>
                  </a:extLst>
                </a:gridCol>
                <a:gridCol w="1007338">
                  <a:extLst>
                    <a:ext uri="{9D8B030D-6E8A-4147-A177-3AD203B41FA5}">
                      <a16:colId xmlns:a16="http://schemas.microsoft.com/office/drawing/2014/main" val="1898247824"/>
                    </a:ext>
                  </a:extLst>
                </a:gridCol>
              </a:tblGrid>
              <a:tr h="276391">
                <a:tc>
                  <a:txBody>
                    <a:bodyPr/>
                    <a:lstStyle/>
                    <a:p>
                      <a:r>
                        <a:rPr lang="en-AU" sz="1400" dirty="0" err="1"/>
                        <a:t>Indikator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err="1"/>
                        <a:t>Unggul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err="1"/>
                        <a:t>Baik</a:t>
                      </a:r>
                      <a:r>
                        <a:rPr lang="en-AU" sz="1400" dirty="0"/>
                        <a:t> </a:t>
                      </a:r>
                      <a:r>
                        <a:rPr lang="en-AU" sz="1400" dirty="0" err="1"/>
                        <a:t>Sekali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err="1"/>
                        <a:t>Baik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99935"/>
                  </a:ext>
                </a:extLst>
              </a:tr>
              <a:tr h="590814"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yang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bersumber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PDM&lt;=75%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87.5%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40352"/>
                  </a:ext>
                </a:extLst>
              </a:tr>
              <a:tr h="752201"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bersumber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selain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kementerian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/Lembaga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perolehan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AU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PDL&gt;=10%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161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254A44-DB97-4009-9093-DC5C5DC1F714}"/>
              </a:ext>
            </a:extLst>
          </p:cNvPr>
          <p:cNvSpPr txBox="1"/>
          <p:nvPr/>
        </p:nvSpPr>
        <p:spPr>
          <a:xfrm>
            <a:off x="4927591" y="2737812"/>
            <a:ext cx="7353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/>
              <a:t>PDM = (DM / DT) x 100% </a:t>
            </a:r>
          </a:p>
          <a:p>
            <a:r>
              <a:rPr lang="en-ID" sz="1400" dirty="0"/>
              <a:t>DM = </a:t>
            </a:r>
            <a:r>
              <a:rPr lang="en-ID" sz="1400" dirty="0" err="1"/>
              <a:t>Jumlah</a:t>
            </a:r>
            <a:r>
              <a:rPr lang="en-ID" sz="1400" dirty="0"/>
              <a:t> dana yang </a:t>
            </a:r>
            <a:r>
              <a:rPr lang="en-ID" sz="1400" dirty="0" err="1"/>
              <a:t>bersumber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penerimaan</a:t>
            </a:r>
            <a:r>
              <a:rPr lang="en-ID" sz="1400" dirty="0"/>
              <a:t> </a:t>
            </a:r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3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terakhir</a:t>
            </a:r>
            <a:r>
              <a:rPr lang="en-ID" sz="1400" dirty="0"/>
              <a:t>. </a:t>
            </a:r>
          </a:p>
          <a:p>
            <a:r>
              <a:rPr lang="en-ID" sz="1400" dirty="0"/>
              <a:t>DT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penerimaan</a:t>
            </a:r>
            <a:r>
              <a:rPr lang="en-ID" sz="1400" dirty="0"/>
              <a:t> dana </a:t>
            </a:r>
            <a:r>
              <a:rPr lang="en-ID" sz="1400" dirty="0" err="1"/>
              <a:t>perguruan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3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terakhir</a:t>
            </a:r>
            <a:r>
              <a:rPr lang="en-ID" sz="14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64F42-B7C8-4A6A-AA00-49A3F22FE6A0}"/>
              </a:ext>
            </a:extLst>
          </p:cNvPr>
          <p:cNvSpPr txBox="1"/>
          <p:nvPr/>
        </p:nvSpPr>
        <p:spPr>
          <a:xfrm>
            <a:off x="4927591" y="3750856"/>
            <a:ext cx="69453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/>
              <a:t>PDL = (DK / DT) x 100% </a:t>
            </a:r>
          </a:p>
          <a:p>
            <a:r>
              <a:rPr lang="en-ID" sz="1400" dirty="0"/>
              <a:t>DL = </a:t>
            </a:r>
            <a:r>
              <a:rPr lang="en-ID" sz="1400" dirty="0" err="1"/>
              <a:t>Jumlah</a:t>
            </a:r>
            <a:r>
              <a:rPr lang="en-ID" sz="1400" dirty="0"/>
              <a:t> dana yang </a:t>
            </a:r>
            <a:r>
              <a:rPr lang="en-ID" sz="1400" dirty="0" err="1"/>
              <a:t>bersumber</a:t>
            </a:r>
            <a:r>
              <a:rPr lang="en-ID" sz="1400" dirty="0"/>
              <a:t> </a:t>
            </a:r>
            <a:r>
              <a:rPr lang="en-ID" sz="1400" dirty="0" err="1"/>
              <a:t>selain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3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terakhir</a:t>
            </a:r>
            <a:r>
              <a:rPr lang="en-ID" sz="1400" dirty="0"/>
              <a:t>. </a:t>
            </a:r>
          </a:p>
          <a:p>
            <a:r>
              <a:rPr lang="en-ID" sz="1400" dirty="0"/>
              <a:t>DT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penerimaan</a:t>
            </a:r>
            <a:r>
              <a:rPr lang="en-ID" sz="1400" dirty="0"/>
              <a:t> dana </a:t>
            </a:r>
            <a:r>
              <a:rPr lang="en-ID" sz="1400" dirty="0" err="1"/>
              <a:t>perguruan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3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terakhir</a:t>
            </a:r>
            <a:r>
              <a:rPr lang="en-ID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80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A442A-DA00-45F4-9714-2649F1B1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" y="884995"/>
            <a:ext cx="6391493" cy="5373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C2734-B410-4AF5-94AC-85B0E87C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648B2-AFE4-4CAE-A249-FA47E9698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25</a:t>
            </a:fld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7778DC-288C-4822-96ED-C3CFAC558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93498"/>
              </p:ext>
            </p:extLst>
          </p:nvPr>
        </p:nvGraphicFramePr>
        <p:xfrm>
          <a:off x="6096000" y="466344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266">
                  <a:extLst>
                    <a:ext uri="{9D8B030D-6E8A-4147-A177-3AD203B41FA5}">
                      <a16:colId xmlns:a16="http://schemas.microsoft.com/office/drawing/2014/main" val="733381035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3493423582"/>
                    </a:ext>
                  </a:extLst>
                </a:gridCol>
                <a:gridCol w="985422">
                  <a:extLst>
                    <a:ext uri="{9D8B030D-6E8A-4147-A177-3AD203B41FA5}">
                      <a16:colId xmlns:a16="http://schemas.microsoft.com/office/drawing/2014/main" val="2184899639"/>
                    </a:ext>
                  </a:extLst>
                </a:gridCol>
                <a:gridCol w="668784">
                  <a:extLst>
                    <a:ext uri="{9D8B030D-6E8A-4147-A177-3AD203B41FA5}">
                      <a16:colId xmlns:a16="http://schemas.microsoft.com/office/drawing/2014/main" val="1898247824"/>
                    </a:ext>
                  </a:extLst>
                </a:gridCol>
              </a:tblGrid>
              <a:tr h="164745">
                <a:tc>
                  <a:txBody>
                    <a:bodyPr/>
                    <a:lstStyle/>
                    <a:p>
                      <a:r>
                        <a:rPr lang="en-AU" sz="1200" dirty="0" err="1"/>
                        <a:t>Indikator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err="1"/>
                        <a:t>Unggul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err="1"/>
                        <a:t>Baik</a:t>
                      </a:r>
                      <a:r>
                        <a:rPr lang="en-AU" sz="1200" dirty="0"/>
                        <a:t> </a:t>
                      </a:r>
                      <a:r>
                        <a:rPr lang="en-AU" sz="1200" dirty="0" err="1"/>
                        <a:t>Sekali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err="1"/>
                        <a:t>Baik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99935"/>
                  </a:ext>
                </a:extLst>
              </a:tr>
              <a:tr h="280066">
                <a:tc>
                  <a:txBody>
                    <a:bodyPr/>
                    <a:lstStyle/>
                    <a:p>
                      <a:r>
                        <a:rPr lang="nn-NO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Rata-rata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n-NO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DOM&gt;=20 </a:t>
                      </a:r>
                      <a:r>
                        <a:rPr lang="en-AU" sz="1200" dirty="0" err="1"/>
                        <a:t>juta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15 </a:t>
                      </a:r>
                      <a:r>
                        <a:rPr lang="en-AU" sz="1200" dirty="0" err="1"/>
                        <a:t>juta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10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25802"/>
                  </a:ext>
                </a:extLst>
              </a:tr>
              <a:tr h="174183">
                <a:tc>
                  <a:txBody>
                    <a:bodyPr/>
                    <a:lstStyle/>
                    <a:p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Rata-rata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DPD&gt;=20 </a:t>
                      </a:r>
                      <a:r>
                        <a:rPr lang="en-AU" sz="1200" dirty="0" err="1"/>
                        <a:t>juta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15 </a:t>
                      </a:r>
                      <a:r>
                        <a:rPr lang="en-AU" sz="1200" dirty="0" err="1"/>
                        <a:t>juta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10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11228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Rata-rata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err="1"/>
                        <a:t>DPkMD</a:t>
                      </a:r>
                      <a:r>
                        <a:rPr lang="en-AU" sz="1200" dirty="0"/>
                        <a:t>&gt;=5 </a:t>
                      </a:r>
                      <a:r>
                        <a:rPr lang="en-AU" sz="1200" dirty="0" err="1"/>
                        <a:t>juta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3.75 </a:t>
                      </a:r>
                      <a:r>
                        <a:rPr lang="en-AU" sz="1200" dirty="0" err="1"/>
                        <a:t>juta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2.5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23069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PDP&gt;=5%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5915"/>
                  </a:ext>
                </a:extLst>
              </a:tr>
              <a:tr h="1838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dana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AU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PDPkM</a:t>
                      </a:r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&gt;=1%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405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78F9B2-4B00-470F-A230-4880BF4D7093}"/>
              </a:ext>
            </a:extLst>
          </p:cNvPr>
          <p:cNvSpPr txBox="1"/>
          <p:nvPr/>
        </p:nvSpPr>
        <p:spPr>
          <a:xfrm>
            <a:off x="6453982" y="889086"/>
            <a:ext cx="556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/>
              <a:t>DOM = DOP / 3 / NM </a:t>
            </a:r>
          </a:p>
          <a:p>
            <a:r>
              <a:rPr lang="en-ID" sz="1200" dirty="0"/>
              <a:t>DOP = </a:t>
            </a:r>
            <a:r>
              <a:rPr lang="en-ID" sz="1200" dirty="0" err="1"/>
              <a:t>Jumlah</a:t>
            </a:r>
            <a:r>
              <a:rPr lang="en-ID" sz="1200" dirty="0"/>
              <a:t> dana </a:t>
            </a:r>
            <a:r>
              <a:rPr lang="en-ID" sz="1200" dirty="0" err="1"/>
              <a:t>operasional</a:t>
            </a:r>
            <a:r>
              <a:rPr lang="en-ID" sz="1200" dirty="0"/>
              <a:t> </a:t>
            </a:r>
            <a:r>
              <a:rPr lang="en-ID" sz="1200" dirty="0" err="1"/>
              <a:t>penyelenggaraan</a:t>
            </a:r>
            <a:r>
              <a:rPr lang="en-ID" sz="1200" dirty="0"/>
              <a:t> </a:t>
            </a:r>
            <a:r>
              <a:rPr lang="en-ID" sz="1200" dirty="0" err="1"/>
              <a:t>pendidikan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endParaRPr lang="en-ID" sz="1200" dirty="0"/>
          </a:p>
          <a:p>
            <a:r>
              <a:rPr lang="en-ID" sz="1200" dirty="0"/>
              <a:t>NM = </a:t>
            </a:r>
            <a:r>
              <a:rPr lang="en-ID" sz="1200" dirty="0" err="1"/>
              <a:t>Jumlah</a:t>
            </a:r>
            <a:r>
              <a:rPr lang="en-ID" sz="1200" dirty="0"/>
              <a:t> </a:t>
            </a:r>
            <a:r>
              <a:rPr lang="en-ID" sz="1200" dirty="0" err="1"/>
              <a:t>mahasiswa</a:t>
            </a:r>
            <a:r>
              <a:rPr lang="en-ID" sz="1200" dirty="0"/>
              <a:t> </a:t>
            </a:r>
            <a:r>
              <a:rPr lang="en-ID" sz="1200" dirty="0" err="1"/>
              <a:t>aktif</a:t>
            </a:r>
            <a:r>
              <a:rPr lang="en-ID" sz="1200" dirty="0"/>
              <a:t> pada </a:t>
            </a:r>
            <a:r>
              <a:rPr lang="en-ID" sz="1200" dirty="0" err="1"/>
              <a:t>saat</a:t>
            </a:r>
            <a:r>
              <a:rPr lang="en-ID" sz="1200" dirty="0"/>
              <a:t> TS.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D61DA-DDB4-4210-81D3-D2574434EC14}"/>
              </a:ext>
            </a:extLst>
          </p:cNvPr>
          <p:cNvSpPr txBox="1"/>
          <p:nvPr/>
        </p:nvSpPr>
        <p:spPr>
          <a:xfrm>
            <a:off x="6453982" y="1535417"/>
            <a:ext cx="5448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/>
              <a:t>DPD = DP / 3 / NDT </a:t>
            </a:r>
          </a:p>
          <a:p>
            <a:r>
              <a:rPr lang="en-ID" sz="1200" dirty="0"/>
              <a:t>DP = </a:t>
            </a:r>
            <a:r>
              <a:rPr lang="en-ID" sz="1200" dirty="0" err="1"/>
              <a:t>Jumlah</a:t>
            </a:r>
            <a:r>
              <a:rPr lang="en-ID" sz="1200" dirty="0"/>
              <a:t> dana </a:t>
            </a:r>
            <a:r>
              <a:rPr lang="en-ID" sz="1200" dirty="0" err="1"/>
              <a:t>penelitian</a:t>
            </a:r>
            <a:r>
              <a:rPr lang="en-ID" sz="1200" dirty="0"/>
              <a:t> yang </a:t>
            </a:r>
            <a:r>
              <a:rPr lang="en-ID" sz="1200" dirty="0" err="1"/>
              <a:t>diperoleh</a:t>
            </a:r>
            <a:r>
              <a:rPr lang="en-ID" sz="1200" dirty="0"/>
              <a:t> </a:t>
            </a:r>
            <a:r>
              <a:rPr lang="en-ID" sz="1200" dirty="0" err="1"/>
              <a:t>dosen</a:t>
            </a:r>
            <a:r>
              <a:rPr lang="en-ID" sz="1200" dirty="0"/>
              <a:t> </a:t>
            </a:r>
            <a:r>
              <a:rPr lang="en-ID" sz="1200" dirty="0" err="1"/>
              <a:t>tetap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endParaRPr lang="en-ID" sz="1200" dirty="0"/>
          </a:p>
          <a:p>
            <a:r>
              <a:rPr lang="en-ID" sz="1200" dirty="0"/>
              <a:t>NDT = </a:t>
            </a:r>
            <a:r>
              <a:rPr lang="en-ID" sz="1200" dirty="0" err="1"/>
              <a:t>Jumlah</a:t>
            </a:r>
            <a:r>
              <a:rPr lang="en-ID" sz="1200" dirty="0"/>
              <a:t> </a:t>
            </a:r>
            <a:r>
              <a:rPr lang="en-ID" sz="1200" dirty="0" err="1"/>
              <a:t>dosen</a:t>
            </a:r>
            <a:r>
              <a:rPr lang="en-ID" sz="1200" dirty="0"/>
              <a:t> </a:t>
            </a:r>
            <a:r>
              <a:rPr lang="en-ID" sz="1200" dirty="0" err="1"/>
              <a:t>tetap</a:t>
            </a:r>
            <a:r>
              <a:rPr lang="en-ID" sz="12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29D05-4766-44F1-8BFF-F2076FFCBD9C}"/>
              </a:ext>
            </a:extLst>
          </p:cNvPr>
          <p:cNvSpPr txBox="1"/>
          <p:nvPr/>
        </p:nvSpPr>
        <p:spPr>
          <a:xfrm>
            <a:off x="6453982" y="2176098"/>
            <a:ext cx="5506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 err="1"/>
              <a:t>DPkMD</a:t>
            </a:r>
            <a:r>
              <a:rPr lang="en-ID" sz="1200" dirty="0"/>
              <a:t> = </a:t>
            </a:r>
            <a:r>
              <a:rPr lang="en-ID" sz="1200" dirty="0" err="1"/>
              <a:t>DPkM</a:t>
            </a:r>
            <a:r>
              <a:rPr lang="en-ID" sz="1200" dirty="0"/>
              <a:t> / 3 / NDT </a:t>
            </a:r>
          </a:p>
          <a:p>
            <a:r>
              <a:rPr lang="en-ID" sz="1200" dirty="0" err="1"/>
              <a:t>DPkM</a:t>
            </a:r>
            <a:r>
              <a:rPr lang="en-ID" sz="1200" dirty="0"/>
              <a:t> = </a:t>
            </a:r>
            <a:r>
              <a:rPr lang="en-ID" sz="1200" dirty="0" err="1"/>
              <a:t>Jumlah</a:t>
            </a:r>
            <a:r>
              <a:rPr lang="en-ID" sz="1200" dirty="0"/>
              <a:t> dana </a:t>
            </a:r>
            <a:r>
              <a:rPr lang="en-ID" sz="1200" dirty="0" err="1"/>
              <a:t>PkM</a:t>
            </a:r>
            <a:r>
              <a:rPr lang="en-ID" sz="1200" dirty="0"/>
              <a:t> yang </a:t>
            </a:r>
            <a:r>
              <a:rPr lang="en-ID" sz="1200" dirty="0" err="1"/>
              <a:t>diperoleh</a:t>
            </a:r>
            <a:r>
              <a:rPr lang="en-ID" sz="1200" dirty="0"/>
              <a:t> </a:t>
            </a:r>
            <a:r>
              <a:rPr lang="en-ID" sz="1200" dirty="0" err="1"/>
              <a:t>dosen</a:t>
            </a:r>
            <a:r>
              <a:rPr lang="en-ID" sz="1200" dirty="0"/>
              <a:t> </a:t>
            </a:r>
            <a:r>
              <a:rPr lang="en-ID" sz="1200" dirty="0" err="1"/>
              <a:t>tetap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. </a:t>
            </a:r>
          </a:p>
          <a:p>
            <a:r>
              <a:rPr lang="en-ID" sz="1200" dirty="0"/>
              <a:t>NDT = </a:t>
            </a:r>
            <a:r>
              <a:rPr lang="en-ID" sz="1200" dirty="0" err="1"/>
              <a:t>Jumlah</a:t>
            </a:r>
            <a:r>
              <a:rPr lang="en-ID" sz="1200" dirty="0"/>
              <a:t> </a:t>
            </a:r>
            <a:r>
              <a:rPr lang="en-ID" sz="1200" dirty="0" err="1"/>
              <a:t>dosen</a:t>
            </a:r>
            <a:r>
              <a:rPr lang="en-ID" sz="1200" dirty="0"/>
              <a:t> </a:t>
            </a:r>
            <a:r>
              <a:rPr lang="en-ID" sz="1200" dirty="0" err="1"/>
              <a:t>tetap</a:t>
            </a:r>
            <a:r>
              <a:rPr lang="en-ID" sz="12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384335-52C0-47EF-932B-C80BAAB3431C}"/>
              </a:ext>
            </a:extLst>
          </p:cNvPr>
          <p:cNvSpPr txBox="1"/>
          <p:nvPr/>
        </p:nvSpPr>
        <p:spPr>
          <a:xfrm>
            <a:off x="6473906" y="2877944"/>
            <a:ext cx="5408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/>
              <a:t>PDP = (DP / DT) x 100% </a:t>
            </a:r>
          </a:p>
          <a:p>
            <a:r>
              <a:rPr lang="en-ID" sz="1200" dirty="0"/>
              <a:t>DP = </a:t>
            </a:r>
            <a:r>
              <a:rPr lang="en-ID" sz="1200" dirty="0" err="1"/>
              <a:t>Jumlah</a:t>
            </a:r>
            <a:r>
              <a:rPr lang="en-ID" sz="1200" dirty="0"/>
              <a:t> dana yang </a:t>
            </a:r>
            <a:r>
              <a:rPr lang="en-ID" sz="1200" dirty="0" err="1"/>
              <a:t>digunakan</a:t>
            </a:r>
            <a:r>
              <a:rPr lang="en-ID" sz="1200" dirty="0"/>
              <a:t> </a:t>
            </a:r>
            <a:r>
              <a:rPr lang="en-ID" sz="1200" dirty="0" err="1"/>
              <a:t>perguruan</a:t>
            </a:r>
            <a:r>
              <a:rPr lang="en-ID" sz="1200" dirty="0"/>
              <a:t> </a:t>
            </a:r>
            <a:r>
              <a:rPr lang="en-ID" sz="1200" dirty="0" err="1"/>
              <a:t>tinggi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penelitian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. </a:t>
            </a:r>
          </a:p>
          <a:p>
            <a:r>
              <a:rPr lang="en-ID" sz="1200" dirty="0"/>
              <a:t>DT = </a:t>
            </a:r>
            <a:r>
              <a:rPr lang="en-ID" sz="1200" dirty="0" err="1"/>
              <a:t>Jumlah</a:t>
            </a:r>
            <a:r>
              <a:rPr lang="en-ID" sz="1200" dirty="0"/>
              <a:t>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anggaran</a:t>
            </a:r>
            <a:r>
              <a:rPr lang="en-ID" sz="1200" dirty="0"/>
              <a:t> </a:t>
            </a:r>
            <a:r>
              <a:rPr lang="en-ID" sz="1200" dirty="0" err="1"/>
              <a:t>perguruan</a:t>
            </a:r>
            <a:r>
              <a:rPr lang="en-ID" sz="1200" dirty="0"/>
              <a:t> </a:t>
            </a:r>
            <a:r>
              <a:rPr lang="en-ID" sz="1200" dirty="0" err="1"/>
              <a:t>tinggi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16C17-E93E-4DD9-9AC9-5AD925C6E386}"/>
              </a:ext>
            </a:extLst>
          </p:cNvPr>
          <p:cNvSpPr txBox="1"/>
          <p:nvPr/>
        </p:nvSpPr>
        <p:spPr>
          <a:xfrm>
            <a:off x="6464091" y="3754360"/>
            <a:ext cx="5438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 err="1"/>
              <a:t>PDPkM</a:t>
            </a:r>
            <a:r>
              <a:rPr lang="en-ID" sz="1200" dirty="0"/>
              <a:t> = (</a:t>
            </a:r>
            <a:r>
              <a:rPr lang="en-ID" sz="1200" dirty="0" err="1"/>
              <a:t>DPkM</a:t>
            </a:r>
            <a:r>
              <a:rPr lang="en-ID" sz="1200" dirty="0"/>
              <a:t> / DT) x 100% </a:t>
            </a:r>
          </a:p>
          <a:p>
            <a:r>
              <a:rPr lang="en-ID" sz="1200" dirty="0" err="1"/>
              <a:t>DPkM</a:t>
            </a:r>
            <a:r>
              <a:rPr lang="en-ID" sz="1200" dirty="0"/>
              <a:t> = </a:t>
            </a:r>
            <a:r>
              <a:rPr lang="en-ID" sz="1200" dirty="0" err="1"/>
              <a:t>Jumlah</a:t>
            </a:r>
            <a:r>
              <a:rPr lang="en-ID" sz="1200" dirty="0"/>
              <a:t> dana yang </a:t>
            </a:r>
            <a:r>
              <a:rPr lang="en-ID" sz="1200" dirty="0" err="1"/>
              <a:t>digunakan</a:t>
            </a:r>
            <a:r>
              <a:rPr lang="en-ID" sz="1200" dirty="0"/>
              <a:t> </a:t>
            </a:r>
            <a:r>
              <a:rPr lang="en-ID" sz="1200" dirty="0" err="1"/>
              <a:t>perguruan</a:t>
            </a:r>
            <a:r>
              <a:rPr lang="en-ID" sz="1200" dirty="0"/>
              <a:t> </a:t>
            </a:r>
            <a:r>
              <a:rPr lang="en-ID" sz="1200" dirty="0" err="1"/>
              <a:t>tinggi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PkM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. </a:t>
            </a:r>
          </a:p>
          <a:p>
            <a:r>
              <a:rPr lang="en-ID" sz="1200" dirty="0"/>
              <a:t>DT = </a:t>
            </a:r>
            <a:r>
              <a:rPr lang="en-ID" sz="1200" dirty="0" err="1"/>
              <a:t>Jumlah</a:t>
            </a:r>
            <a:r>
              <a:rPr lang="en-ID" sz="1200" dirty="0"/>
              <a:t>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anggaran</a:t>
            </a:r>
            <a:r>
              <a:rPr lang="en-ID" sz="1200" dirty="0"/>
              <a:t> </a:t>
            </a:r>
            <a:r>
              <a:rPr lang="en-ID" sz="1200" dirty="0" err="1"/>
              <a:t>perguruan</a:t>
            </a:r>
            <a:r>
              <a:rPr lang="en-ID" sz="1200" dirty="0"/>
              <a:t> </a:t>
            </a:r>
            <a:r>
              <a:rPr lang="en-ID" sz="1200" dirty="0" err="1"/>
              <a:t>tinggi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3 </a:t>
            </a:r>
            <a:r>
              <a:rPr lang="en-ID" sz="1200" dirty="0" err="1"/>
              <a:t>tahun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05173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8010-8237-4CCA-851F-1579A4C0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5-2 </a:t>
            </a:r>
            <a:r>
              <a:rPr lang="en-AU" dirty="0" err="1"/>
              <a:t>Matriks</a:t>
            </a:r>
            <a:r>
              <a:rPr lang="en-AU" dirty="0"/>
              <a:t> </a:t>
            </a:r>
            <a:r>
              <a:rPr lang="en-AU" dirty="0" err="1"/>
              <a:t>Penilaian</a:t>
            </a:r>
            <a:r>
              <a:rPr lang="en-AU" dirty="0"/>
              <a:t> 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F439F-2CC7-4C3F-BB94-B1A25F992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26</a:t>
            </a:fld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7263D4-3ED9-41C6-9A70-9AD8972C6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809032"/>
              </p:ext>
            </p:extLst>
          </p:nvPr>
        </p:nvGraphicFramePr>
        <p:xfrm>
          <a:off x="113999" y="873145"/>
          <a:ext cx="1196400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042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457261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181478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2583220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Penilaiaan</a:t>
                      </a:r>
                      <a:r>
                        <a:rPr lang="en-AU" sz="2800" dirty="0"/>
                        <a:t> LED </a:t>
                      </a:r>
                      <a:r>
                        <a:rPr lang="en-AU" sz="2800" dirty="0" err="1"/>
                        <a:t>Kriteria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Keuangan</a:t>
                      </a:r>
                      <a:r>
                        <a:rPr lang="en-AU" sz="2800" dirty="0"/>
                        <a:t> dan </a:t>
                      </a:r>
                      <a:r>
                        <a:rPr lang="en-AU" sz="2800" dirty="0" err="1"/>
                        <a:t>Sarpras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Bobot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Lokasi </a:t>
                      </a:r>
                      <a:r>
                        <a:rPr lang="en-AU" sz="2800" dirty="0" err="1"/>
                        <a:t>Pendeskripsian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 err="1"/>
                        <a:t>Keuangan</a:t>
                      </a:r>
                      <a:endParaRPr lang="en-A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9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Perolehan</a:t>
                      </a:r>
                      <a:r>
                        <a:rPr lang="en-ID" sz="2800" dirty="0"/>
                        <a:t> dana </a:t>
                      </a:r>
                      <a:r>
                        <a:rPr lang="en-ID" sz="2800" dirty="0" err="1"/>
                        <a:t>dari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mahasiswa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4.a LKPT).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 err="1"/>
                        <a:t>Perolehan</a:t>
                      </a:r>
                      <a:r>
                        <a:rPr lang="en-ID" sz="2800" dirty="0"/>
                        <a:t> dana </a:t>
                      </a:r>
                      <a:r>
                        <a:rPr lang="en-ID" sz="2800" dirty="0" err="1"/>
                        <a:t>dari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selain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mahasiswa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4.a LKPT)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2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/>
                        <a:t>Dana </a:t>
                      </a:r>
                      <a:r>
                        <a:rPr lang="en-ID" sz="2800" dirty="0" err="1"/>
                        <a:t>operasional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pembelajaran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4.b LKPT).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/>
                        <a:t>Dana </a:t>
                      </a:r>
                      <a:r>
                        <a:rPr lang="en-ID" sz="2800" dirty="0" err="1"/>
                        <a:t>penelitian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4.b LKPT).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6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/>
                        <a:t>Dana </a:t>
                      </a:r>
                      <a:r>
                        <a:rPr lang="en-ID" sz="2800" dirty="0" err="1"/>
                        <a:t>PkM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4.b LKPT).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2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/>
                        <a:t>Dana </a:t>
                      </a:r>
                      <a:r>
                        <a:rPr lang="en-ID" sz="2800" dirty="0" err="1"/>
                        <a:t>penelitian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institusi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4.b LKPT).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9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/>
                        <a:t>Dana </a:t>
                      </a:r>
                      <a:r>
                        <a:rPr lang="en-ID" sz="2800" dirty="0" err="1"/>
                        <a:t>PkM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institusi</a:t>
                      </a:r>
                      <a:r>
                        <a:rPr lang="en-ID" sz="2800" dirty="0"/>
                        <a:t> (</a:t>
                      </a:r>
                      <a:r>
                        <a:rPr lang="en-ID" sz="2800" dirty="0" err="1"/>
                        <a:t>Tabel</a:t>
                      </a:r>
                      <a:r>
                        <a:rPr lang="en-ID" sz="2800" dirty="0"/>
                        <a:t> 4.b LKPT).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IKU (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LKPT</a:t>
                      </a: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8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1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2B84-B06E-4677-B7AF-4350AA2A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F52C6-4ACF-435C-9D7B-CCB19699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27</a:t>
            </a:fld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02EA44-557F-4D9D-81CB-61B7F5FA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084110"/>
              </p:ext>
            </p:extLst>
          </p:nvPr>
        </p:nvGraphicFramePr>
        <p:xfrm>
          <a:off x="113999" y="1072666"/>
          <a:ext cx="11964001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042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457261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181478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2583220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Penilaiaan</a:t>
                      </a:r>
                      <a:r>
                        <a:rPr lang="en-AU" sz="2800" dirty="0"/>
                        <a:t> LED </a:t>
                      </a:r>
                      <a:r>
                        <a:rPr lang="en-AU" sz="2800" dirty="0" err="1"/>
                        <a:t>Kriteria</a:t>
                      </a:r>
                      <a:r>
                        <a:rPr lang="en-AU" sz="2800" dirty="0"/>
                        <a:t> </a:t>
                      </a:r>
                      <a:r>
                        <a:rPr lang="en-AU" sz="2800" dirty="0" err="1"/>
                        <a:t>Keuangan</a:t>
                      </a:r>
                      <a:r>
                        <a:rPr lang="en-AU" sz="2800" dirty="0"/>
                        <a:t> dan </a:t>
                      </a:r>
                      <a:r>
                        <a:rPr lang="en-AU" sz="2800" dirty="0" err="1"/>
                        <a:t>Sarpras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err="1"/>
                        <a:t>Bobot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Lokasi </a:t>
                      </a:r>
                      <a:r>
                        <a:rPr lang="en-AU" sz="2800" dirty="0" err="1"/>
                        <a:t>Pendeskripsian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 err="1"/>
                        <a:t>Sarpras</a:t>
                      </a:r>
                      <a:endParaRPr lang="en-A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9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800" dirty="0" err="1"/>
                        <a:t>Kecukupan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sarana</a:t>
                      </a:r>
                      <a:r>
                        <a:rPr lang="en-ID" sz="2800" dirty="0"/>
                        <a:t> dan </a:t>
                      </a:r>
                      <a:r>
                        <a:rPr lang="en-ID" sz="2800" dirty="0" err="1"/>
                        <a:t>prasarana</a:t>
                      </a:r>
                      <a:r>
                        <a:rPr lang="en-ID" sz="2800" dirty="0"/>
                        <a:t>. </a:t>
                      </a:r>
                      <a:endParaRPr lang="en-AU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 err="1"/>
                        <a:t>Ketersediaan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Sistem</a:t>
                      </a:r>
                      <a:r>
                        <a:rPr lang="en-ID" sz="2800" dirty="0"/>
                        <a:t> TIK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2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800" dirty="0" err="1"/>
                        <a:t>Ketersediaan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Sistem</a:t>
                      </a:r>
                      <a:r>
                        <a:rPr lang="en-ID" sz="2800" dirty="0"/>
                        <a:t> TIK (</a:t>
                      </a:r>
                      <a:r>
                        <a:rPr lang="en-ID" sz="2800" dirty="0" err="1"/>
                        <a:t>Teknologi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Informasi</a:t>
                      </a:r>
                      <a:r>
                        <a:rPr lang="en-ID" sz="2800" dirty="0"/>
                        <a:t> dan </a:t>
                      </a:r>
                      <a:r>
                        <a:rPr lang="en-ID" sz="2800" dirty="0" err="1"/>
                        <a:t>Komunikasi</a:t>
                      </a:r>
                      <a:r>
                        <a:rPr lang="en-ID" sz="2800" dirty="0"/>
                        <a:t>) </a:t>
                      </a:r>
                      <a:r>
                        <a:rPr lang="en-ID" sz="2800" dirty="0" err="1"/>
                        <a:t>untuk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mengelola</a:t>
                      </a:r>
                      <a:r>
                        <a:rPr lang="en-ID" sz="2800" dirty="0"/>
                        <a:t> dan </a:t>
                      </a:r>
                      <a:r>
                        <a:rPr lang="en-ID" sz="2800" dirty="0" err="1"/>
                        <a:t>menyebarkan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ilmu</a:t>
                      </a:r>
                      <a:r>
                        <a:rPr lang="en-ID" sz="2800" dirty="0"/>
                        <a:t> </a:t>
                      </a:r>
                      <a:r>
                        <a:rPr lang="en-ID" sz="2800" dirty="0" err="1"/>
                        <a:t>pengetahuan</a:t>
                      </a:r>
                      <a:r>
                        <a:rPr lang="en-ID" sz="2800" dirty="0"/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5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3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3797-CF84-468A-8074-FF84A67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5-3 Alur </a:t>
            </a:r>
            <a:r>
              <a:rPr lang="en-AU" dirty="0" err="1"/>
              <a:t>Berfikir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D81A1-7D5C-4182-9E52-2EC7E041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285"/>
            <a:ext cx="12192000" cy="6064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741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77E21F-5311-435D-95D7-8DD626F4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53" y="1"/>
            <a:ext cx="123089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E145C7-F701-4A7D-B7F8-0F9D4E54666F}"/>
              </a:ext>
            </a:extLst>
          </p:cNvPr>
          <p:cNvSpPr/>
          <p:nvPr/>
        </p:nvSpPr>
        <p:spPr>
          <a:xfrm>
            <a:off x="163621" y="4567287"/>
            <a:ext cx="11834415" cy="1244137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15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7B3F73-CFC9-4E28-9700-88275881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j-lt"/>
                <a:cs typeface="+mj-cs"/>
              </a:rPr>
              <a:t>Peta </a:t>
            </a:r>
            <a:r>
              <a:rPr lang="en-US" sz="3600" dirty="0" err="1">
                <a:solidFill>
                  <a:srgbClr val="FFFF00"/>
                </a:solidFill>
                <a:latin typeface="+mj-lt"/>
                <a:cs typeface="+mj-cs"/>
              </a:rPr>
              <a:t>Standar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+mj-cs"/>
              </a:rPr>
              <a:t> PT </a:t>
            </a:r>
            <a:r>
              <a:rPr lang="en-US" sz="3600" dirty="0" err="1">
                <a:solidFill>
                  <a:srgbClr val="FFFF00"/>
                </a:solidFill>
                <a:latin typeface="+mj-lt"/>
                <a:cs typeface="+mj-cs"/>
              </a:rPr>
              <a:t>ke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+mj-cs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+mj-lt"/>
                <a:cs typeface="+mj-cs"/>
              </a:rPr>
              <a:t>dalam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+mj-cs"/>
              </a:rPr>
              <a:t> SAN (P#1)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6A02A-E732-4F51-906B-FAF8F1A5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943"/>
            <a:ext cx="12192000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3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5-3-1 </a:t>
            </a:r>
            <a:r>
              <a:rPr lang="en-AU" sz="3600" dirty="0" err="1"/>
              <a:t>Konten</a:t>
            </a:r>
            <a:r>
              <a:rPr lang="en-AU" sz="3600" dirty="0"/>
              <a:t> Sub-Bagian: </a:t>
            </a:r>
            <a:r>
              <a:rPr lang="en-AU" sz="3600" dirty="0" err="1"/>
              <a:t>Latar</a:t>
            </a:r>
            <a:r>
              <a:rPr lang="en-AU" sz="3600" dirty="0"/>
              <a:t> </a:t>
            </a:r>
            <a:r>
              <a:rPr lang="en-AU" sz="3600" dirty="0" err="1"/>
              <a:t>Belakang</a:t>
            </a:r>
            <a:endParaRPr lang="en-AU" sz="36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129F242-C5B9-4E59-AC05-278D24F11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964682"/>
              </p:ext>
            </p:extLst>
          </p:nvPr>
        </p:nvGraphicFramePr>
        <p:xfrm>
          <a:off x="6926729" y="1214439"/>
          <a:ext cx="5146602" cy="44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D63981-7B05-4AEE-BBEE-7A3BBEBD1ACC}"/>
              </a:ext>
            </a:extLst>
          </p:cNvPr>
          <p:cNvSpPr txBox="1">
            <a:spLocks/>
          </p:cNvSpPr>
          <p:nvPr/>
        </p:nvSpPr>
        <p:spPr>
          <a:xfrm>
            <a:off x="319919" y="924339"/>
            <a:ext cx="6731330" cy="5244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Latar</a:t>
            </a:r>
            <a:r>
              <a:rPr lang="en-AU" sz="2400" dirty="0"/>
              <a:t> </a:t>
            </a:r>
            <a:r>
              <a:rPr lang="en-AU" sz="2400" dirty="0" err="1"/>
              <a:t>Belakang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endParaRPr lang="en-AU" sz="2400" dirty="0"/>
          </a:p>
          <a:p>
            <a:pPr lvl="1"/>
            <a:r>
              <a:rPr lang="en-AU" sz="2000" dirty="0" err="1"/>
              <a:t>Apa</a:t>
            </a:r>
            <a:r>
              <a:rPr lang="en-AU" sz="2000" dirty="0"/>
              <a:t> </a:t>
            </a:r>
            <a:r>
              <a:rPr lang="en-AU" sz="2000" b="1" dirty="0" err="1"/>
              <a:t>ruang</a:t>
            </a:r>
            <a:r>
              <a:rPr lang="en-AU" sz="2000" b="1" dirty="0"/>
              <a:t> </a:t>
            </a:r>
            <a:r>
              <a:rPr lang="en-AU" sz="2000" b="1" dirty="0" err="1"/>
              <a:t>lingkup</a:t>
            </a:r>
            <a:r>
              <a:rPr lang="en-AU" sz="2000" dirty="0"/>
              <a:t> (</a:t>
            </a:r>
            <a:r>
              <a:rPr lang="en-AU" sz="2000" dirty="0" err="1"/>
              <a:t>cakupan</a:t>
            </a:r>
            <a:r>
              <a:rPr lang="en-AU" sz="2000" dirty="0"/>
              <a:t>)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Keuangan</a:t>
            </a:r>
            <a:r>
              <a:rPr lang="en-AU" sz="2000" dirty="0"/>
              <a:t> (</a:t>
            </a:r>
            <a:r>
              <a:rPr lang="en-AU" sz="2000" dirty="0" err="1"/>
              <a:t>penetapan</a:t>
            </a:r>
            <a:r>
              <a:rPr lang="en-AU" sz="2000" dirty="0"/>
              <a:t>, </a:t>
            </a:r>
            <a:r>
              <a:rPr lang="en-AU" sz="2000" dirty="0" err="1"/>
              <a:t>perencanaan</a:t>
            </a:r>
            <a:r>
              <a:rPr lang="en-AU" sz="2000" dirty="0"/>
              <a:t>, </a:t>
            </a:r>
            <a:r>
              <a:rPr lang="en-AU" sz="2000" dirty="0" err="1"/>
              <a:t>implementasi</a:t>
            </a:r>
            <a:r>
              <a:rPr lang="en-AU" sz="2000" dirty="0"/>
              <a:t>, </a:t>
            </a:r>
            <a:r>
              <a:rPr lang="en-AU" sz="2000" dirty="0" err="1"/>
              <a:t>pelaporan</a:t>
            </a:r>
            <a:r>
              <a:rPr lang="en-AU" sz="2000" dirty="0"/>
              <a:t>, audit, dan </a:t>
            </a:r>
            <a:r>
              <a:rPr lang="en-AU" sz="2000" dirty="0" err="1"/>
              <a:t>perbaikan</a:t>
            </a:r>
            <a:r>
              <a:rPr lang="en-AU" sz="2000" dirty="0"/>
              <a:t> </a:t>
            </a:r>
            <a:r>
              <a:rPr lang="en-AU" sz="2000" dirty="0" err="1"/>
              <a:t>pengelolaan</a:t>
            </a:r>
            <a:r>
              <a:rPr lang="en-AU" sz="2000" dirty="0"/>
              <a:t> </a:t>
            </a:r>
            <a:r>
              <a:rPr lang="en-AU" sz="2000" dirty="0" err="1"/>
              <a:t>keuangan</a:t>
            </a:r>
            <a:r>
              <a:rPr lang="en-AU" sz="2000" dirty="0"/>
              <a:t>), dan </a:t>
            </a:r>
            <a:r>
              <a:rPr lang="en-AU" sz="2000" dirty="0" err="1"/>
              <a:t>sarana</a:t>
            </a:r>
            <a:r>
              <a:rPr lang="en-AU" sz="2000" dirty="0"/>
              <a:t> dan </a:t>
            </a:r>
            <a:r>
              <a:rPr lang="en-AU" sz="2000" dirty="0" err="1"/>
              <a:t>prasarana</a:t>
            </a:r>
            <a:r>
              <a:rPr lang="en-AU" sz="2000" dirty="0"/>
              <a:t> (</a:t>
            </a:r>
            <a:r>
              <a:rPr lang="en-AU" sz="2000" dirty="0" err="1"/>
              <a:t>sistem</a:t>
            </a:r>
            <a:r>
              <a:rPr lang="en-AU" sz="2000" dirty="0"/>
              <a:t> </a:t>
            </a:r>
            <a:r>
              <a:rPr lang="en-AU" sz="2000" dirty="0" err="1"/>
              <a:t>perencanaan</a:t>
            </a:r>
            <a:r>
              <a:rPr lang="en-AU" sz="2000" dirty="0"/>
              <a:t>, </a:t>
            </a:r>
            <a:r>
              <a:rPr lang="en-AU" sz="2000" dirty="0" err="1"/>
              <a:t>pemeliharaan</a:t>
            </a:r>
            <a:r>
              <a:rPr lang="en-AU" sz="2000" dirty="0"/>
              <a:t>, </a:t>
            </a:r>
            <a:r>
              <a:rPr lang="en-AU" sz="2000" dirty="0" err="1"/>
              <a:t>evaluasi</a:t>
            </a:r>
            <a:r>
              <a:rPr lang="en-AU" sz="2000" dirty="0"/>
              <a:t>, dan </a:t>
            </a:r>
            <a:r>
              <a:rPr lang="en-AU" sz="2000" dirty="0" err="1"/>
              <a:t>perbaikan</a:t>
            </a:r>
            <a:r>
              <a:rPr lang="en-AU" sz="2000" dirty="0"/>
              <a:t> </a:t>
            </a:r>
            <a:r>
              <a:rPr lang="en-AU" sz="2000" dirty="0" err="1"/>
              <a:t>terhadap</a:t>
            </a:r>
            <a:r>
              <a:rPr lang="en-AU" sz="2000" dirty="0"/>
              <a:t> </a:t>
            </a:r>
            <a:r>
              <a:rPr lang="en-AU" sz="2000" dirty="0" err="1"/>
              <a:t>fasilitas</a:t>
            </a:r>
            <a:r>
              <a:rPr lang="en-AU" sz="2000" dirty="0"/>
              <a:t> </a:t>
            </a:r>
            <a:r>
              <a:rPr lang="en-AU" sz="2000" dirty="0" err="1"/>
              <a:t>fisik</a:t>
            </a:r>
            <a:r>
              <a:rPr lang="en-AU" sz="2000" dirty="0"/>
              <a:t>, </a:t>
            </a:r>
            <a:r>
              <a:rPr lang="en-AU" sz="2000" dirty="0" err="1"/>
              <a:t>termasuk</a:t>
            </a:r>
            <a:r>
              <a:rPr lang="en-AU" sz="2000" dirty="0"/>
              <a:t> </a:t>
            </a:r>
            <a:r>
              <a:rPr lang="en-AU" sz="2000" dirty="0" err="1"/>
              <a:t>fasilitas</a:t>
            </a:r>
            <a:r>
              <a:rPr lang="en-AU" sz="2000" dirty="0"/>
              <a:t> </a:t>
            </a:r>
            <a:r>
              <a:rPr lang="en-AU" sz="2000" dirty="0" err="1"/>
              <a:t>teknologi</a:t>
            </a:r>
            <a:r>
              <a:rPr lang="en-AU" sz="2000" dirty="0"/>
              <a:t> </a:t>
            </a:r>
            <a:r>
              <a:rPr lang="en-AU" sz="2000" dirty="0" err="1"/>
              <a:t>informasi</a:t>
            </a:r>
            <a:r>
              <a:rPr lang="en-AU" sz="2000" dirty="0"/>
              <a:t>)</a:t>
            </a:r>
            <a:endParaRPr lang="en-AU" sz="2000" b="1" dirty="0"/>
          </a:p>
          <a:p>
            <a:pPr lvl="1"/>
            <a:r>
              <a:rPr lang="en-AU" sz="2000" dirty="0" err="1"/>
              <a:t>Mengapa</a:t>
            </a:r>
            <a:r>
              <a:rPr lang="en-AU" sz="2000" dirty="0"/>
              <a:t> </a:t>
            </a:r>
            <a:r>
              <a:rPr lang="en-AU" sz="2000" dirty="0" err="1"/>
              <a:t>lingkup</a:t>
            </a:r>
            <a:r>
              <a:rPr lang="en-AU" sz="2000" dirty="0"/>
              <a:t>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ini</a:t>
            </a:r>
            <a:r>
              <a:rPr lang="en-AU" sz="2000" dirty="0"/>
              <a:t> </a:t>
            </a:r>
            <a:r>
              <a:rPr lang="en-AU" sz="2000" dirty="0" err="1"/>
              <a:t>penting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</a:t>
            </a:r>
            <a:r>
              <a:rPr lang="en-AU" sz="2000" dirty="0" err="1"/>
              <a:t>Visi</a:t>
            </a:r>
            <a:r>
              <a:rPr lang="en-AU" sz="2000" dirty="0"/>
              <a:t>.</a:t>
            </a:r>
          </a:p>
          <a:p>
            <a:pPr lvl="1"/>
            <a:r>
              <a:rPr lang="en-AU" sz="2000" b="1" dirty="0" err="1"/>
              <a:t>Standar</a:t>
            </a:r>
            <a:r>
              <a:rPr lang="en-AU" sz="2000" dirty="0"/>
              <a:t> </a:t>
            </a:r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sudah</a:t>
            </a:r>
            <a:r>
              <a:rPr lang="en-AU" sz="2000" dirty="0"/>
              <a:t> </a:t>
            </a:r>
            <a:r>
              <a:rPr lang="en-AU" sz="2000" dirty="0" err="1"/>
              <a:t>ditetapkan</a:t>
            </a:r>
            <a:r>
              <a:rPr lang="en-AU" sz="2000" dirty="0"/>
              <a:t> PT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memenuhi</a:t>
            </a:r>
            <a:r>
              <a:rPr lang="en-AU" sz="2000" dirty="0"/>
              <a:t> </a:t>
            </a:r>
            <a:r>
              <a:rPr lang="en-AU" sz="2000" b="1" dirty="0" err="1"/>
              <a:t>ruang</a:t>
            </a:r>
            <a:r>
              <a:rPr lang="en-AU" sz="2000" b="1" dirty="0"/>
              <a:t> </a:t>
            </a:r>
            <a:r>
              <a:rPr lang="en-AU" sz="2000" b="1" dirty="0" err="1"/>
              <a:t>lingkup</a:t>
            </a:r>
            <a:r>
              <a:rPr lang="en-AU" sz="2000" dirty="0"/>
              <a:t>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yg</a:t>
            </a:r>
            <a:r>
              <a:rPr lang="en-AU" sz="2000" dirty="0"/>
              <a:t> </a:t>
            </a:r>
            <a:r>
              <a:rPr lang="en-AU" sz="2000" dirty="0" err="1"/>
              <a:t>dibahas</a:t>
            </a:r>
            <a:r>
              <a:rPr lang="en-AU" sz="2000" dirty="0"/>
              <a:t> </a:t>
            </a:r>
            <a:r>
              <a:rPr lang="en-AU" sz="2000" b="1" dirty="0"/>
              <a:t>(</a:t>
            </a:r>
            <a:r>
              <a:rPr lang="en-AU" sz="2000" b="1" dirty="0" err="1"/>
              <a:t>Lihat</a:t>
            </a:r>
            <a:r>
              <a:rPr lang="en-AU" sz="2000" b="1" dirty="0"/>
              <a:t> P#1)</a:t>
            </a:r>
            <a:r>
              <a:rPr lang="en-AU" sz="2000" dirty="0"/>
              <a:t> </a:t>
            </a:r>
          </a:p>
          <a:p>
            <a:r>
              <a:rPr lang="en-AU" sz="2400" dirty="0" err="1"/>
              <a:t>Tujuan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endParaRPr lang="en-AU" sz="2400" dirty="0"/>
          </a:p>
          <a:p>
            <a:pPr lvl="1"/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ingin</a:t>
            </a:r>
            <a:r>
              <a:rPr lang="en-AU" sz="2000" dirty="0"/>
              <a:t> </a:t>
            </a:r>
            <a:r>
              <a:rPr lang="en-AU" sz="2000" dirty="0" err="1"/>
              <a:t>dihasilkan</a:t>
            </a:r>
            <a:r>
              <a:rPr lang="en-AU" sz="2000" dirty="0"/>
              <a:t>/</a:t>
            </a:r>
            <a:r>
              <a:rPr lang="en-AU" sz="2000" dirty="0" err="1"/>
              <a:t>dicapai</a:t>
            </a:r>
            <a:r>
              <a:rPr lang="en-AU" sz="2000" dirty="0"/>
              <a:t> </a:t>
            </a:r>
            <a:r>
              <a:rPr lang="en-AU" sz="2000" dirty="0" err="1"/>
              <a:t>dari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Rasional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 err="1"/>
              <a:t>Faktor</a:t>
            </a:r>
            <a:r>
              <a:rPr lang="en-AU" sz="2000" dirty="0"/>
              <a:t> </a:t>
            </a:r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mendasari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.</a:t>
            </a:r>
          </a:p>
          <a:p>
            <a:pPr lvl="2"/>
            <a:r>
              <a:rPr lang="en-AU" sz="1600" dirty="0" err="1"/>
              <a:t>Faktor</a:t>
            </a:r>
            <a:r>
              <a:rPr lang="en-AU" sz="1600" dirty="0"/>
              <a:t> Internal (Strengths/Weaknesses)</a:t>
            </a:r>
          </a:p>
          <a:p>
            <a:pPr lvl="2"/>
            <a:r>
              <a:rPr lang="en-AU" sz="1600" dirty="0" err="1"/>
              <a:t>Faktor</a:t>
            </a:r>
            <a:r>
              <a:rPr lang="en-AU" sz="1600" dirty="0"/>
              <a:t> </a:t>
            </a:r>
            <a:r>
              <a:rPr lang="en-AU" sz="1600" dirty="0" err="1"/>
              <a:t>Eksternal</a:t>
            </a:r>
            <a:r>
              <a:rPr lang="en-AU" sz="1600" dirty="0"/>
              <a:t> (Opportunities, threads)</a:t>
            </a:r>
          </a:p>
          <a:p>
            <a:r>
              <a:rPr lang="en-AU" sz="2400" dirty="0" err="1"/>
              <a:t>Mekanisme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(</a:t>
            </a:r>
            <a:r>
              <a:rPr lang="en-AU" sz="2400" dirty="0" err="1"/>
              <a:t>bisa</a:t>
            </a:r>
            <a:r>
              <a:rPr lang="en-AU" sz="2400" dirty="0"/>
              <a:t> </a:t>
            </a:r>
            <a:r>
              <a:rPr lang="en-AU" sz="2400" dirty="0" err="1"/>
              <a:t>dilihat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Manual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23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5-3-2 </a:t>
            </a:r>
            <a:r>
              <a:rPr lang="en-AU" sz="3600" dirty="0" err="1"/>
              <a:t>Konten</a:t>
            </a:r>
            <a:r>
              <a:rPr lang="en-AU" sz="3600" dirty="0"/>
              <a:t> Sub-Bagian: </a:t>
            </a:r>
            <a:r>
              <a:rPr lang="en-AU" sz="3600" dirty="0" err="1"/>
              <a:t>Kebijakan</a:t>
            </a:r>
            <a:endParaRPr lang="en-A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0847-56E9-4607-A37D-E25C6C2B86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7023" y="1213783"/>
            <a:ext cx="10799935" cy="5073895"/>
          </a:xfrm>
        </p:spPr>
        <p:txBody>
          <a:bodyPr/>
          <a:lstStyle/>
          <a:p>
            <a:r>
              <a:rPr lang="en-ID" dirty="0" err="1"/>
              <a:t>Deskripsi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formal </a:t>
            </a:r>
            <a:r>
              <a:rPr lang="en-ID" dirty="0" err="1"/>
              <a:t>tentang</a:t>
            </a:r>
            <a:r>
              <a:rPr lang="en-ID" dirty="0"/>
              <a:t>: </a:t>
            </a:r>
          </a:p>
          <a:p>
            <a:pPr marL="457200" lvl="1" indent="0">
              <a:buNone/>
            </a:pPr>
            <a:r>
              <a:rPr lang="en-ID" dirty="0"/>
              <a:t>a)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yang </a:t>
            </a:r>
            <a:r>
              <a:rPr lang="en-ID" dirty="0" err="1"/>
              <a:t>mencakup</a:t>
            </a:r>
            <a:r>
              <a:rPr lang="en-ID" dirty="0"/>
              <a:t>: </a:t>
            </a: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sumber-sumber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pengalokasian</a:t>
            </a:r>
            <a:r>
              <a:rPr lang="en-ID" dirty="0"/>
              <a:t>, </a:t>
            </a:r>
            <a:r>
              <a:rPr lang="en-ID" dirty="0" err="1"/>
              <a:t>realisasi</a:t>
            </a:r>
            <a:r>
              <a:rPr lang="en-ID" dirty="0"/>
              <a:t>, dan </a:t>
            </a:r>
            <a:r>
              <a:rPr lang="en-ID" dirty="0" err="1"/>
              <a:t>pertanggung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. </a:t>
            </a:r>
          </a:p>
          <a:p>
            <a:pPr marL="457200" lvl="1" indent="0">
              <a:buNone/>
            </a:pPr>
            <a:r>
              <a:rPr lang="en-ID" dirty="0"/>
              <a:t>b)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dan </a:t>
            </a:r>
            <a:r>
              <a:rPr lang="en-ID" dirty="0" err="1"/>
              <a:t>prasarana</a:t>
            </a:r>
            <a:r>
              <a:rPr lang="en-ID" dirty="0"/>
              <a:t> yang </a:t>
            </a:r>
            <a:r>
              <a:rPr lang="en-ID" dirty="0" err="1"/>
              <a:t>mencakup</a:t>
            </a:r>
            <a:r>
              <a:rPr lang="en-ID" dirty="0"/>
              <a:t>: </a:t>
            </a: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pengadaan</a:t>
            </a:r>
            <a:r>
              <a:rPr lang="en-ID" dirty="0"/>
              <a:t>, </a:t>
            </a:r>
            <a:r>
              <a:rPr lang="en-ID" dirty="0" err="1"/>
              <a:t>pemanfaatan</a:t>
            </a:r>
            <a:r>
              <a:rPr lang="en-ID" dirty="0"/>
              <a:t>, </a:t>
            </a:r>
            <a:r>
              <a:rPr lang="en-ID" dirty="0" err="1"/>
              <a:t>pemeliharaan</a:t>
            </a:r>
            <a:r>
              <a:rPr lang="en-ID" dirty="0"/>
              <a:t>, dan </a:t>
            </a:r>
            <a:r>
              <a:rPr lang="en-ID" dirty="0" err="1"/>
              <a:t>penghapusan</a:t>
            </a:r>
            <a:endParaRPr lang="en-AU" dirty="0"/>
          </a:p>
          <a:p>
            <a:r>
              <a:rPr lang="en-AU" sz="2800" dirty="0" err="1"/>
              <a:t>Sampaikan</a:t>
            </a:r>
            <a:r>
              <a:rPr lang="en-AU" sz="2800" dirty="0"/>
              <a:t> Nama, </a:t>
            </a:r>
            <a:r>
              <a:rPr lang="en-AU" sz="2800" dirty="0" err="1"/>
              <a:t>Nomor</a:t>
            </a:r>
            <a:r>
              <a:rPr lang="en-AU" sz="2800" dirty="0"/>
              <a:t> </a:t>
            </a:r>
            <a:r>
              <a:rPr lang="en-AU" sz="2800" dirty="0" err="1"/>
              <a:t>Dokumen</a:t>
            </a:r>
            <a:r>
              <a:rPr lang="en-AU" sz="2800" dirty="0"/>
              <a:t> </a:t>
            </a:r>
            <a:r>
              <a:rPr lang="en-AU" sz="2800" dirty="0" err="1"/>
              <a:t>serta</a:t>
            </a:r>
            <a:r>
              <a:rPr lang="en-AU" sz="2800" dirty="0"/>
              <a:t> </a:t>
            </a:r>
            <a:r>
              <a:rPr lang="en-AU" sz="2800" dirty="0" err="1"/>
              <a:t>isi</a:t>
            </a:r>
            <a:r>
              <a:rPr lang="en-AU" sz="2800" dirty="0"/>
              <a:t> </a:t>
            </a:r>
            <a:r>
              <a:rPr lang="en-AU" sz="2800" dirty="0" err="1"/>
              <a:t>ringkas</a:t>
            </a:r>
            <a:r>
              <a:rPr lang="en-AU" sz="2800" dirty="0"/>
              <a:t> </a:t>
            </a:r>
            <a:r>
              <a:rPr lang="en-AU" sz="2800" dirty="0" err="1"/>
              <a:t>cakupan</a:t>
            </a:r>
            <a:r>
              <a:rPr lang="en-AU" sz="2800" dirty="0"/>
              <a:t> yang </a:t>
            </a:r>
            <a:r>
              <a:rPr lang="en-AU" sz="2800" dirty="0" err="1"/>
              <a:t>diatur</a:t>
            </a:r>
            <a:r>
              <a:rPr lang="en-AU" sz="2800" dirty="0"/>
              <a:t> </a:t>
            </a:r>
            <a:r>
              <a:rPr lang="en-AU" sz="2800" dirty="0" err="1"/>
              <a:t>dalam</a:t>
            </a:r>
            <a:r>
              <a:rPr lang="en-AU" sz="2800" dirty="0"/>
              <a:t> </a:t>
            </a:r>
            <a:r>
              <a:rPr lang="en-AU" sz="2800" dirty="0" err="1"/>
              <a:t>dokumen</a:t>
            </a:r>
            <a:r>
              <a:rPr lang="en-AU" sz="2800" dirty="0"/>
              <a:t> </a:t>
            </a:r>
            <a:r>
              <a:rPr lang="en-AU" sz="2800" dirty="0" err="1"/>
              <a:t>tersebut</a:t>
            </a:r>
            <a:r>
              <a:rPr lang="en-AU" sz="2800" dirty="0"/>
              <a:t>. </a:t>
            </a:r>
          </a:p>
          <a:p>
            <a:r>
              <a:rPr lang="en-AU" sz="2800" dirty="0" err="1"/>
              <a:t>Perlu</a:t>
            </a:r>
            <a:r>
              <a:rPr lang="en-AU" sz="2800" dirty="0"/>
              <a:t> </a:t>
            </a:r>
            <a:r>
              <a:rPr lang="en-AU" sz="2800" dirty="0" err="1"/>
              <a:t>diingat</a:t>
            </a:r>
            <a:r>
              <a:rPr lang="en-AU" sz="2800" dirty="0"/>
              <a:t> target </a:t>
            </a:r>
            <a:r>
              <a:rPr lang="en-AU" sz="2800" dirty="0" err="1"/>
              <a:t>batas</a:t>
            </a:r>
            <a:r>
              <a:rPr lang="en-AU" sz="2800" dirty="0"/>
              <a:t> </a:t>
            </a:r>
            <a:r>
              <a:rPr lang="en-AU" sz="2800" dirty="0" err="1"/>
              <a:t>halaman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17127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5-3-3 </a:t>
            </a:r>
            <a:r>
              <a:rPr lang="en-AU" sz="2400" dirty="0" err="1"/>
              <a:t>Konten</a:t>
            </a:r>
            <a:r>
              <a:rPr lang="en-AU" sz="2400" dirty="0"/>
              <a:t> Sub-Bagian: </a:t>
            </a:r>
            <a:r>
              <a:rPr lang="en-AU" sz="2400" dirty="0" err="1"/>
              <a:t>Stamdar</a:t>
            </a:r>
            <a:r>
              <a:rPr lang="en-AU" sz="2400" dirty="0"/>
              <a:t> PT dan Strategi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endParaRPr lang="en-AU" sz="24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7DB50E7-0087-49F3-8C21-F35444F35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07467"/>
              </p:ext>
            </p:extLst>
          </p:nvPr>
        </p:nvGraphicFramePr>
        <p:xfrm>
          <a:off x="7643769" y="1420002"/>
          <a:ext cx="4434414" cy="413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DBB19F-AB3A-4010-9728-94B84D3E19F7}"/>
              </a:ext>
            </a:extLst>
          </p:cNvPr>
          <p:cNvSpPr txBox="1">
            <a:spLocks/>
          </p:cNvSpPr>
          <p:nvPr/>
        </p:nvSpPr>
        <p:spPr>
          <a:xfrm>
            <a:off x="454654" y="1042314"/>
            <a:ext cx="7502027" cy="441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PT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</a:t>
            </a:r>
          </a:p>
          <a:p>
            <a:r>
              <a:rPr lang="en-AU" sz="2400" dirty="0" err="1"/>
              <a:t>Standar</a:t>
            </a:r>
            <a:r>
              <a:rPr lang="en-AU" sz="2400" dirty="0"/>
              <a:t> X</a:t>
            </a:r>
          </a:p>
          <a:p>
            <a:pPr lvl="1"/>
            <a:r>
              <a:rPr lang="en-AU" sz="2000" dirty="0"/>
              <a:t>Strategi 1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 (</a:t>
            </a:r>
            <a:r>
              <a:rPr lang="en-AU" sz="2000" dirty="0" err="1"/>
              <a:t>frekuensi</a:t>
            </a:r>
            <a:r>
              <a:rPr lang="en-AU" sz="2000" dirty="0"/>
              <a:t>?, </a:t>
            </a:r>
            <a:r>
              <a:rPr lang="en-AU" sz="2000" dirty="0" err="1"/>
              <a:t>waktu</a:t>
            </a:r>
            <a:r>
              <a:rPr lang="en-AU" sz="2000" dirty="0"/>
              <a:t>, </a:t>
            </a:r>
            <a:r>
              <a:rPr lang="en-AU" sz="2000" dirty="0" err="1"/>
              <a:t>tempat</a:t>
            </a:r>
            <a:r>
              <a:rPr lang="en-AU" sz="2000" dirty="0"/>
              <a:t> </a:t>
            </a:r>
            <a:r>
              <a:rPr lang="en-AU" sz="2000" dirty="0" err="1"/>
              <a:t>dll</a:t>
            </a:r>
            <a:r>
              <a:rPr lang="en-AU" sz="2000" dirty="0"/>
              <a:t>) </a:t>
            </a:r>
            <a:r>
              <a:rPr lang="en-AU" sz="2000" dirty="0" err="1"/>
              <a:t>pengalokasian</a:t>
            </a:r>
            <a:r>
              <a:rPr lang="en-AU" sz="2000" dirty="0"/>
              <a:t> </a:t>
            </a:r>
            <a:r>
              <a:rPr lang="en-AU" sz="2000" dirty="0" err="1"/>
              <a:t>sumber</a:t>
            </a:r>
            <a:r>
              <a:rPr lang="en-AU" sz="2000" dirty="0"/>
              <a:t> </a:t>
            </a:r>
            <a:r>
              <a:rPr lang="en-AU" sz="2000" dirty="0" err="1"/>
              <a:t>daya</a:t>
            </a:r>
            <a:r>
              <a:rPr lang="en-AU" sz="2000" dirty="0"/>
              <a:t> (orang/unit, uang, </a:t>
            </a:r>
            <a:r>
              <a:rPr lang="en-AU" sz="2000" dirty="0" err="1"/>
              <a:t>sarpras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), dan </a:t>
            </a:r>
            <a:r>
              <a:rPr lang="en-AU" sz="2000" dirty="0" err="1"/>
              <a:t>mekanisme</a:t>
            </a:r>
            <a:r>
              <a:rPr lang="en-AU" sz="2000" dirty="0"/>
              <a:t> </a:t>
            </a:r>
            <a:r>
              <a:rPr lang="en-AU" sz="2000" dirty="0" err="1"/>
              <a:t>kontrol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(</a:t>
            </a: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, monitoring </a:t>
            </a:r>
            <a:r>
              <a:rPr lang="en-AU" sz="2000" dirty="0" err="1"/>
              <a:t>progres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  </a:t>
            </a:r>
          </a:p>
          <a:p>
            <a:pPr lvl="1"/>
            <a:r>
              <a:rPr lang="en-AU" sz="2000" dirty="0"/>
              <a:t>Strategi 2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, </a:t>
            </a:r>
            <a:r>
              <a:rPr lang="en-AU" sz="2000" dirty="0" err="1"/>
              <a:t>dst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Standar</a:t>
            </a:r>
            <a:r>
              <a:rPr lang="en-AU" sz="2400" dirty="0"/>
              <a:t> Y (Jika </a:t>
            </a:r>
            <a:r>
              <a:rPr lang="en-AU" sz="2400" dirty="0" err="1"/>
              <a:t>standar</a:t>
            </a:r>
            <a:r>
              <a:rPr lang="en-AU" sz="2400" dirty="0"/>
              <a:t> &gt; 1)</a:t>
            </a:r>
          </a:p>
          <a:p>
            <a:pPr lvl="1"/>
            <a:r>
              <a:rPr lang="en-AU" sz="2000" dirty="0"/>
              <a:t>Strategi 1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 (</a:t>
            </a:r>
            <a:r>
              <a:rPr lang="en-AU" sz="2000" dirty="0" err="1"/>
              <a:t>frekuensi</a:t>
            </a:r>
            <a:r>
              <a:rPr lang="en-AU" sz="2000" dirty="0"/>
              <a:t>?, </a:t>
            </a:r>
            <a:r>
              <a:rPr lang="en-AU" sz="2000" dirty="0" err="1"/>
              <a:t>waktu</a:t>
            </a:r>
            <a:r>
              <a:rPr lang="en-AU" sz="2000" dirty="0"/>
              <a:t>, </a:t>
            </a:r>
            <a:r>
              <a:rPr lang="en-AU" sz="2000" dirty="0" err="1"/>
              <a:t>tempat</a:t>
            </a:r>
            <a:r>
              <a:rPr lang="en-AU" sz="2000" dirty="0"/>
              <a:t> </a:t>
            </a:r>
            <a:r>
              <a:rPr lang="en-AU" sz="2000" dirty="0" err="1"/>
              <a:t>dll</a:t>
            </a:r>
            <a:r>
              <a:rPr lang="en-AU" sz="2000" dirty="0"/>
              <a:t>) </a:t>
            </a:r>
            <a:r>
              <a:rPr lang="en-AU" sz="2000" dirty="0" err="1"/>
              <a:t>pengalokasian</a:t>
            </a:r>
            <a:r>
              <a:rPr lang="en-AU" sz="2000" dirty="0"/>
              <a:t> </a:t>
            </a:r>
            <a:r>
              <a:rPr lang="en-AU" sz="2000" dirty="0" err="1"/>
              <a:t>sumber</a:t>
            </a:r>
            <a:r>
              <a:rPr lang="en-AU" sz="2000" dirty="0"/>
              <a:t> </a:t>
            </a:r>
            <a:r>
              <a:rPr lang="en-AU" sz="2000" dirty="0" err="1"/>
              <a:t>daya</a:t>
            </a:r>
            <a:r>
              <a:rPr lang="en-AU" sz="2000" dirty="0"/>
              <a:t> (orang/unit, uang, </a:t>
            </a:r>
            <a:r>
              <a:rPr lang="en-AU" sz="2000" dirty="0" err="1"/>
              <a:t>sarpras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), dan </a:t>
            </a:r>
            <a:r>
              <a:rPr lang="en-AU" sz="2000" dirty="0" err="1"/>
              <a:t>mekanisme</a:t>
            </a:r>
            <a:r>
              <a:rPr lang="en-AU" sz="2000" dirty="0"/>
              <a:t> </a:t>
            </a:r>
            <a:r>
              <a:rPr lang="en-AU" sz="2000" dirty="0" err="1"/>
              <a:t>kontrol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(</a:t>
            </a: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, monitoring </a:t>
            </a:r>
            <a:r>
              <a:rPr lang="en-AU" sz="2000" dirty="0" err="1"/>
              <a:t>progres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  </a:t>
            </a:r>
          </a:p>
          <a:p>
            <a:pPr lvl="1"/>
            <a:r>
              <a:rPr lang="en-AU" sz="2000" dirty="0"/>
              <a:t>Strategi 2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, </a:t>
            </a:r>
            <a:r>
              <a:rPr lang="en-AU" sz="2000" dirty="0" err="1"/>
              <a:t>dst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Dst</a:t>
            </a:r>
            <a:r>
              <a:rPr lang="en-AU" sz="2400" dirty="0"/>
              <a:t>.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145C43-2F85-4E58-B1B0-FECA636D5CBE}"/>
              </a:ext>
            </a:extLst>
          </p:cNvPr>
          <p:cNvSpPr txBox="1">
            <a:spLocks/>
          </p:cNvSpPr>
          <p:nvPr/>
        </p:nvSpPr>
        <p:spPr>
          <a:xfrm>
            <a:off x="854400" y="5211856"/>
            <a:ext cx="5732586" cy="12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Pada </a:t>
            </a:r>
            <a:r>
              <a:rPr lang="en-AU" sz="2000" dirty="0" err="1">
                <a:solidFill>
                  <a:srgbClr val="FF0000"/>
                </a:solidFill>
              </a:rPr>
              <a:t>bagian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ini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err="1">
                <a:solidFill>
                  <a:srgbClr val="FF0000"/>
                </a:solidFill>
              </a:rPr>
              <a:t>bisa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diambilkan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strategi yang </a:t>
            </a:r>
            <a:r>
              <a:rPr lang="en-AU" sz="2000" dirty="0" err="1">
                <a:solidFill>
                  <a:srgbClr val="FF0000"/>
                </a:solidFill>
              </a:rPr>
              <a:t>telah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dituliskan</a:t>
            </a:r>
            <a:r>
              <a:rPr lang="en-AU" sz="2000" dirty="0">
                <a:solidFill>
                  <a:srgbClr val="FF0000"/>
                </a:solidFill>
              </a:rPr>
              <a:t> di </a:t>
            </a:r>
            <a:r>
              <a:rPr lang="en-AU" sz="2000" dirty="0" err="1">
                <a:solidFill>
                  <a:srgbClr val="FF0000"/>
                </a:solidFill>
              </a:rPr>
              <a:t>dokumen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terkait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sudah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diimplementasikan</a:t>
            </a:r>
            <a:r>
              <a:rPr lang="en-AU" sz="2000" dirty="0">
                <a:solidFill>
                  <a:srgbClr val="FF0000"/>
                </a:solidFill>
              </a:rPr>
              <a:t> (P#2 ) </a:t>
            </a:r>
          </a:p>
        </p:txBody>
      </p:sp>
    </p:spTree>
    <p:extLst>
      <p:ext uri="{BB962C8B-B14F-4D97-AF65-F5344CB8AC3E}">
        <p14:creationId xmlns:p14="http://schemas.microsoft.com/office/powerpoint/2010/main" val="935894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5-3-4 </a:t>
            </a:r>
            <a:r>
              <a:rPr lang="en-AU" sz="3200" dirty="0" err="1"/>
              <a:t>Konten</a:t>
            </a:r>
            <a:r>
              <a:rPr lang="en-AU" sz="3200" dirty="0"/>
              <a:t> Sub-Bagian: IKU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93904" y="1214438"/>
          <a:ext cx="5753584" cy="48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188B84-1F32-49F1-A3CB-F160A5854F69}"/>
              </a:ext>
            </a:extLst>
          </p:cNvPr>
          <p:cNvSpPr txBox="1">
            <a:spLocks/>
          </p:cNvSpPr>
          <p:nvPr/>
        </p:nvSpPr>
        <p:spPr>
          <a:xfrm>
            <a:off x="302254" y="979327"/>
            <a:ext cx="6469913" cy="413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komponen</a:t>
            </a:r>
            <a:r>
              <a:rPr lang="en-AU" sz="2400" dirty="0"/>
              <a:t> IKU.</a:t>
            </a:r>
          </a:p>
          <a:p>
            <a:pPr marL="355600" indent="-355600"/>
            <a:r>
              <a:rPr lang="en-AU" sz="2400" dirty="0"/>
              <a:t>Jika IKU </a:t>
            </a:r>
            <a:r>
              <a:rPr lang="en-AU" sz="2400" dirty="0" err="1"/>
              <a:t>Kualitatif</a:t>
            </a:r>
            <a:r>
              <a:rPr lang="en-AU" sz="2400" dirty="0"/>
              <a:t>, </a:t>
            </a:r>
            <a:r>
              <a:rPr lang="en-AU" sz="2400" dirty="0" err="1"/>
              <a:t>Narasi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yang </a:t>
            </a:r>
            <a:r>
              <a:rPr lang="en-AU" sz="2400" b="1" dirty="0"/>
              <a:t>TELAH</a:t>
            </a:r>
            <a:r>
              <a:rPr lang="en-AU" sz="2400" dirty="0"/>
              <a:t> </a:t>
            </a:r>
            <a:r>
              <a:rPr lang="en-AU" sz="2400" dirty="0" err="1"/>
              <a:t>dilakukan</a:t>
            </a:r>
            <a:r>
              <a:rPr lang="en-AU" sz="2400" dirty="0"/>
              <a:t>, </a:t>
            </a:r>
            <a:r>
              <a:rPr lang="en-AU" sz="2400" dirty="0" err="1"/>
              <a:t>didukung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i="1" dirty="0"/>
              <a:t>evidence</a:t>
            </a:r>
            <a:r>
              <a:rPr lang="en-AU" sz="2400" dirty="0"/>
              <a:t> (</a:t>
            </a:r>
            <a:r>
              <a:rPr lang="en-AU" sz="2400" dirty="0" err="1"/>
              <a:t>gambar</a:t>
            </a:r>
            <a:r>
              <a:rPr lang="en-AU" sz="2400" dirty="0"/>
              <a:t>, </a:t>
            </a:r>
            <a:r>
              <a:rPr lang="en-AU" sz="2400" dirty="0" err="1"/>
              <a:t>foto</a:t>
            </a:r>
            <a:r>
              <a:rPr lang="en-AU" sz="2400" dirty="0"/>
              <a:t> </a:t>
            </a:r>
            <a:r>
              <a:rPr lang="en-AU" sz="2400" dirty="0" err="1"/>
              <a:t>kegiatan</a:t>
            </a:r>
            <a:r>
              <a:rPr lang="en-AU" sz="2400" dirty="0"/>
              <a:t>, screenshot system </a:t>
            </a:r>
            <a:r>
              <a:rPr lang="en-AU" sz="2400" dirty="0" err="1"/>
              <a:t>informasi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),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pemenuhannya</a:t>
            </a:r>
            <a:r>
              <a:rPr lang="en-AU" sz="2400" dirty="0"/>
              <a:t>. </a:t>
            </a:r>
          </a:p>
          <a:p>
            <a:pPr marL="355600" indent="-355600"/>
            <a:r>
              <a:rPr lang="en-AU" sz="2400" dirty="0"/>
              <a:t>Jika IKU </a:t>
            </a:r>
            <a:r>
              <a:rPr lang="en-AU" sz="2400" dirty="0" err="1"/>
              <a:t>Kuantitatif</a:t>
            </a:r>
            <a:r>
              <a:rPr lang="en-AU" sz="2400" dirty="0"/>
              <a:t>, Dari LKPT </a:t>
            </a:r>
            <a:r>
              <a:rPr lang="en-AU" sz="2400" dirty="0" err="1"/>
              <a:t>disajikan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bentuk</a:t>
            </a:r>
            <a:r>
              <a:rPr lang="en-AU" sz="2400" dirty="0"/>
              <a:t> </a:t>
            </a:r>
            <a:r>
              <a:rPr lang="en-AU" sz="2400" dirty="0" err="1"/>
              <a:t>grafik</a:t>
            </a:r>
            <a:r>
              <a:rPr lang="en-AU" sz="2400" dirty="0"/>
              <a:t> </a:t>
            </a:r>
            <a:r>
              <a:rPr lang="en-AU" sz="2400" dirty="0" err="1"/>
              <a:t>tren</a:t>
            </a:r>
            <a:r>
              <a:rPr lang="en-AU" sz="2400" dirty="0"/>
              <a:t>, </a:t>
            </a:r>
            <a:r>
              <a:rPr lang="en-AU" sz="2400" dirty="0" err="1"/>
              <a:t>rasio</a:t>
            </a:r>
            <a:r>
              <a:rPr lang="en-AU" sz="2400" dirty="0"/>
              <a:t>, </a:t>
            </a:r>
            <a:r>
              <a:rPr lang="en-AU" sz="2400" dirty="0" err="1"/>
              <a:t>proporsi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kecenderungannya</a:t>
            </a:r>
            <a:r>
              <a:rPr lang="en-AU" sz="2400" dirty="0"/>
              <a:t>. </a:t>
            </a:r>
          </a:p>
          <a:p>
            <a:pPr marL="266700" indent="-266700"/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  <a:p>
            <a:pPr marL="628650" indent="-271463"/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53ABE-69AB-4AA3-BAA9-47C89770A108}"/>
              </a:ext>
            </a:extLst>
          </p:cNvPr>
          <p:cNvSpPr txBox="1">
            <a:spLocks/>
          </p:cNvSpPr>
          <p:nvPr/>
        </p:nvSpPr>
        <p:spPr>
          <a:xfrm>
            <a:off x="412880" y="5179785"/>
            <a:ext cx="5921600" cy="92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IKU </a:t>
            </a:r>
            <a:r>
              <a:rPr lang="en-AU" sz="2000" dirty="0" err="1">
                <a:solidFill>
                  <a:srgbClr val="FF0000"/>
                </a:solidFill>
              </a:rPr>
              <a:t>sesuai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diminta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dalam</a:t>
            </a:r>
            <a:r>
              <a:rPr lang="en-AU" sz="2000" dirty="0">
                <a:solidFill>
                  <a:srgbClr val="FF0000"/>
                </a:solidFill>
              </a:rPr>
              <a:t> IAPT, </a:t>
            </a:r>
            <a:r>
              <a:rPr lang="en-AU" sz="2000" dirty="0" err="1">
                <a:solidFill>
                  <a:srgbClr val="FF0000"/>
                </a:solidFill>
              </a:rPr>
              <a:t>hasil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pengukuran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AMI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1404453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5-3-5 </a:t>
            </a:r>
            <a:r>
              <a:rPr lang="en-AU" sz="3200" dirty="0" err="1"/>
              <a:t>Konten</a:t>
            </a:r>
            <a:r>
              <a:rPr lang="en-AU" sz="3200" dirty="0"/>
              <a:t> Sub-Bagian: IKT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93904" y="1214438"/>
          <a:ext cx="5753584" cy="456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26CB43-5A20-437A-8E51-BF0D19D9445A}"/>
              </a:ext>
            </a:extLst>
          </p:cNvPr>
          <p:cNvSpPr txBox="1">
            <a:spLocks/>
          </p:cNvSpPr>
          <p:nvPr/>
        </p:nvSpPr>
        <p:spPr>
          <a:xfrm>
            <a:off x="544512" y="5310858"/>
            <a:ext cx="4986338" cy="927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IKT </a:t>
            </a:r>
            <a:r>
              <a:rPr lang="en-AU" sz="2000" dirty="0" err="1">
                <a:solidFill>
                  <a:srgbClr val="FF0000"/>
                </a:solidFill>
              </a:rPr>
              <a:t>dapat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Indikator</a:t>
            </a:r>
            <a:r>
              <a:rPr lang="en-AU" sz="2000" dirty="0">
                <a:solidFill>
                  <a:srgbClr val="FF0000"/>
                </a:solidFill>
              </a:rPr>
              <a:t> di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tidak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ada</a:t>
            </a:r>
            <a:r>
              <a:rPr lang="en-AU" sz="2000" dirty="0">
                <a:solidFill>
                  <a:srgbClr val="FF0000"/>
                </a:solidFill>
              </a:rPr>
              <a:t> di IKU dan </a:t>
            </a:r>
            <a:r>
              <a:rPr lang="en-AU" sz="2000" dirty="0" err="1">
                <a:solidFill>
                  <a:srgbClr val="FF0000"/>
                </a:solidFill>
              </a:rPr>
              <a:t>melebihi</a:t>
            </a:r>
            <a:r>
              <a:rPr lang="en-AU" sz="2000" dirty="0">
                <a:solidFill>
                  <a:srgbClr val="FF0000"/>
                </a:solidFill>
              </a:rPr>
              <a:t> SN </a:t>
            </a:r>
            <a:r>
              <a:rPr lang="en-AU" sz="2000" dirty="0" err="1">
                <a:solidFill>
                  <a:srgbClr val="FF0000"/>
                </a:solidFill>
              </a:rPr>
              <a:t>Dikti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err="1">
                <a:solidFill>
                  <a:srgbClr val="FF0000"/>
                </a:solidFill>
              </a:rPr>
              <a:t>hasil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pengukuran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AMI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017EB-B16E-479A-BA4F-CBE38DE88EDA}"/>
              </a:ext>
            </a:extLst>
          </p:cNvPr>
          <p:cNvSpPr txBox="1">
            <a:spLocks/>
          </p:cNvSpPr>
          <p:nvPr/>
        </p:nvSpPr>
        <p:spPr>
          <a:xfrm>
            <a:off x="409518" y="1174732"/>
            <a:ext cx="6469913" cy="413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komponen</a:t>
            </a:r>
            <a:r>
              <a:rPr lang="en-AU" sz="2400" dirty="0"/>
              <a:t> IKT.</a:t>
            </a:r>
          </a:p>
          <a:p>
            <a:pPr marL="355600" indent="-355600"/>
            <a:r>
              <a:rPr lang="en-AU" sz="2400" dirty="0"/>
              <a:t>Jika IKT </a:t>
            </a:r>
            <a:r>
              <a:rPr lang="en-AU" sz="2400" dirty="0" err="1"/>
              <a:t>Kualitatif</a:t>
            </a:r>
            <a:r>
              <a:rPr lang="en-AU" sz="2400" dirty="0"/>
              <a:t>, </a:t>
            </a:r>
            <a:r>
              <a:rPr lang="en-AU" sz="2400" dirty="0" err="1"/>
              <a:t>Narasi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yang </a:t>
            </a:r>
            <a:r>
              <a:rPr lang="en-AU" sz="2400" b="1" dirty="0"/>
              <a:t>TELAH</a:t>
            </a:r>
            <a:r>
              <a:rPr lang="en-AU" sz="2400" dirty="0"/>
              <a:t> </a:t>
            </a:r>
            <a:r>
              <a:rPr lang="en-AU" sz="2400" dirty="0" err="1"/>
              <a:t>dilakukan</a:t>
            </a:r>
            <a:r>
              <a:rPr lang="en-AU" sz="2400" dirty="0"/>
              <a:t>, </a:t>
            </a:r>
            <a:r>
              <a:rPr lang="en-AU" sz="2400" dirty="0" err="1"/>
              <a:t>didukung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i="1" dirty="0"/>
              <a:t>evidence</a:t>
            </a:r>
            <a:r>
              <a:rPr lang="en-AU" sz="2400" dirty="0"/>
              <a:t> (</a:t>
            </a:r>
            <a:r>
              <a:rPr lang="en-AU" sz="2400" dirty="0" err="1"/>
              <a:t>gambar</a:t>
            </a:r>
            <a:r>
              <a:rPr lang="en-AU" sz="2400" dirty="0"/>
              <a:t>, </a:t>
            </a:r>
            <a:r>
              <a:rPr lang="en-AU" sz="2400" dirty="0" err="1"/>
              <a:t>foto</a:t>
            </a:r>
            <a:r>
              <a:rPr lang="en-AU" sz="2400" dirty="0"/>
              <a:t> </a:t>
            </a:r>
            <a:r>
              <a:rPr lang="en-AU" sz="2400" dirty="0" err="1"/>
              <a:t>kegiatan</a:t>
            </a:r>
            <a:r>
              <a:rPr lang="en-AU" sz="2400" dirty="0"/>
              <a:t>, screenshot system </a:t>
            </a:r>
            <a:r>
              <a:rPr lang="en-AU" sz="2400" dirty="0" err="1"/>
              <a:t>informasi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),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pemenuhannya</a:t>
            </a:r>
            <a:r>
              <a:rPr lang="en-AU" sz="2400" dirty="0"/>
              <a:t>. </a:t>
            </a:r>
          </a:p>
          <a:p>
            <a:pPr marL="355600" indent="-355600"/>
            <a:r>
              <a:rPr lang="en-AU" sz="2400" dirty="0"/>
              <a:t>Jika IKT </a:t>
            </a:r>
            <a:r>
              <a:rPr lang="en-AU" sz="2400" dirty="0" err="1"/>
              <a:t>Kuantitatif</a:t>
            </a:r>
            <a:r>
              <a:rPr lang="en-AU" sz="2400" dirty="0"/>
              <a:t>, Dari LKPT </a:t>
            </a:r>
            <a:r>
              <a:rPr lang="en-AU" sz="2400" dirty="0" err="1"/>
              <a:t>disajikan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bentuk</a:t>
            </a:r>
            <a:r>
              <a:rPr lang="en-AU" sz="2400" dirty="0"/>
              <a:t> </a:t>
            </a:r>
            <a:r>
              <a:rPr lang="en-AU" sz="2400" dirty="0" err="1"/>
              <a:t>grafik</a:t>
            </a:r>
            <a:r>
              <a:rPr lang="en-AU" sz="2400" dirty="0"/>
              <a:t> </a:t>
            </a:r>
            <a:r>
              <a:rPr lang="en-AU" sz="2400" dirty="0" err="1"/>
              <a:t>tren</a:t>
            </a:r>
            <a:r>
              <a:rPr lang="en-AU" sz="2400" dirty="0"/>
              <a:t>, </a:t>
            </a:r>
            <a:r>
              <a:rPr lang="en-AU" sz="2400" dirty="0" err="1"/>
              <a:t>rasio</a:t>
            </a:r>
            <a:r>
              <a:rPr lang="en-AU" sz="2400" dirty="0"/>
              <a:t>, </a:t>
            </a:r>
            <a:r>
              <a:rPr lang="en-AU" sz="2400" dirty="0" err="1"/>
              <a:t>proporsi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kecenderungannya</a:t>
            </a:r>
            <a:r>
              <a:rPr lang="en-AU" sz="2400" dirty="0"/>
              <a:t>. </a:t>
            </a:r>
          </a:p>
          <a:p>
            <a:pPr marL="266700" indent="-266700"/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  <a:p>
            <a:pPr marL="628650" indent="-271463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73166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5-3-6 </a:t>
            </a:r>
            <a:r>
              <a:rPr lang="en-AU" sz="2800" dirty="0" err="1"/>
              <a:t>Konten</a:t>
            </a:r>
            <a:r>
              <a:rPr lang="en-AU" sz="2800" dirty="0"/>
              <a:t> Sub-Bagian: </a:t>
            </a:r>
            <a:r>
              <a:rPr lang="en-AU" sz="2800" dirty="0" err="1"/>
              <a:t>Evaluasi</a:t>
            </a:r>
            <a:r>
              <a:rPr lang="en-AU" sz="2800" dirty="0"/>
              <a:t> </a:t>
            </a:r>
            <a:r>
              <a:rPr lang="en-AU" sz="2800" dirty="0" err="1"/>
              <a:t>Capaian</a:t>
            </a:r>
            <a:r>
              <a:rPr lang="en-AU" sz="2800" dirty="0"/>
              <a:t> Kinerja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764941" y="1214438"/>
          <a:ext cx="5321042" cy="492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AEA5B9-790B-45DB-AD24-4DBE43E30D86}"/>
              </a:ext>
            </a:extLst>
          </p:cNvPr>
          <p:cNvSpPr txBox="1">
            <a:spLocks/>
          </p:cNvSpPr>
          <p:nvPr/>
        </p:nvSpPr>
        <p:spPr>
          <a:xfrm>
            <a:off x="409518" y="824966"/>
            <a:ext cx="6355423" cy="551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analisis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strategi </a:t>
            </a:r>
            <a:r>
              <a:rPr lang="en-AU" sz="2400" dirty="0" err="1"/>
              <a:t>yg</a:t>
            </a:r>
            <a:r>
              <a:rPr lang="en-AU" sz="2400" dirty="0"/>
              <a:t> </a:t>
            </a:r>
            <a:r>
              <a:rPr lang="en-AU" sz="2400" dirty="0" err="1"/>
              <a:t>telah</a:t>
            </a:r>
            <a:r>
              <a:rPr lang="en-AU" sz="2400" dirty="0"/>
              <a:t> </a:t>
            </a:r>
            <a:r>
              <a:rPr lang="en-AU" sz="2400" dirty="0" err="1"/>
              <a:t>dijalankan</a:t>
            </a:r>
            <a:r>
              <a:rPr lang="en-AU" sz="2400" dirty="0"/>
              <a:t> (</a:t>
            </a:r>
            <a:r>
              <a:rPr lang="en-AU" sz="2400" dirty="0" err="1"/>
              <a:t>bisa</a:t>
            </a:r>
            <a:r>
              <a:rPr lang="en-AU" sz="2400" dirty="0"/>
              <a:t> </a:t>
            </a:r>
            <a:r>
              <a:rPr lang="en-AU" sz="2400" dirty="0" err="1"/>
              <a:t>disusun</a:t>
            </a:r>
            <a:r>
              <a:rPr lang="en-AU" sz="2400" dirty="0"/>
              <a:t> per </a:t>
            </a:r>
            <a:r>
              <a:rPr lang="en-AU" sz="2400" dirty="0" err="1"/>
              <a:t>cakupan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per </a:t>
            </a:r>
            <a:r>
              <a:rPr lang="en-AU" sz="2400" dirty="0" err="1"/>
              <a:t>standar</a:t>
            </a:r>
            <a:r>
              <a:rPr lang="en-AU" sz="2400" dirty="0"/>
              <a:t>):</a:t>
            </a:r>
          </a:p>
          <a:p>
            <a:pPr lvl="1"/>
            <a:r>
              <a:rPr lang="en-AU" sz="2000" dirty="0" err="1"/>
              <a:t>Efektivitas</a:t>
            </a:r>
            <a:r>
              <a:rPr lang="en-AU" sz="2000" dirty="0"/>
              <a:t> strategi? </a:t>
            </a:r>
            <a:r>
              <a:rPr lang="en-AU" sz="2000" dirty="0" err="1"/>
              <a:t>Tercapai</a:t>
            </a:r>
            <a:r>
              <a:rPr lang="en-AU" sz="2000" dirty="0"/>
              <a:t>/</a:t>
            </a:r>
            <a:r>
              <a:rPr lang="en-AU" sz="2000" dirty="0" err="1"/>
              <a:t>tidak</a:t>
            </a:r>
            <a:r>
              <a:rPr lang="en-AU" sz="2000" dirty="0"/>
              <a:t> </a:t>
            </a:r>
            <a:r>
              <a:rPr lang="en-AU" sz="2000" dirty="0" err="1"/>
              <a:t>tercapai</a:t>
            </a:r>
            <a:r>
              <a:rPr lang="en-AU" sz="2000" dirty="0"/>
              <a:t>? </a:t>
            </a:r>
          </a:p>
          <a:p>
            <a:pPr lvl="1"/>
            <a:r>
              <a:rPr lang="en-AU" sz="2000" dirty="0" err="1"/>
              <a:t>Efisiensi</a:t>
            </a:r>
            <a:r>
              <a:rPr lang="en-AU" sz="2000" dirty="0"/>
              <a:t> strategi?</a:t>
            </a:r>
          </a:p>
          <a:p>
            <a:pPr lvl="1"/>
            <a:r>
              <a:rPr lang="en-AU" sz="2000" dirty="0" err="1"/>
              <a:t>Produktivitas</a:t>
            </a:r>
            <a:r>
              <a:rPr lang="en-AU" sz="2000" dirty="0"/>
              <a:t> strategi?</a:t>
            </a:r>
          </a:p>
          <a:p>
            <a:pPr lvl="1"/>
            <a:r>
              <a:rPr lang="en-AU" sz="2000" dirty="0" err="1"/>
              <a:t>Kemampuan</a:t>
            </a:r>
            <a:r>
              <a:rPr lang="en-AU" sz="2000" dirty="0"/>
              <a:t> </a:t>
            </a:r>
            <a:r>
              <a:rPr lang="en-AU" sz="2000" dirty="0" err="1"/>
              <a:t>Inovatif</a:t>
            </a:r>
            <a:r>
              <a:rPr lang="en-AU" sz="2000" dirty="0"/>
              <a:t>, </a:t>
            </a:r>
            <a:r>
              <a:rPr lang="en-AU" sz="2000" dirty="0" err="1"/>
              <a:t>Akuntabilitas</a:t>
            </a:r>
            <a:r>
              <a:rPr lang="en-AU" sz="2000" dirty="0"/>
              <a:t> dan </a:t>
            </a:r>
            <a:r>
              <a:rPr lang="en-AU" sz="2000" dirty="0" err="1"/>
              <a:t>Suasana</a:t>
            </a:r>
            <a:r>
              <a:rPr lang="en-AU" sz="2000" dirty="0"/>
              <a:t> </a:t>
            </a:r>
            <a:r>
              <a:rPr lang="en-AU" sz="2000" dirty="0" err="1"/>
              <a:t>akademik</a:t>
            </a:r>
            <a:r>
              <a:rPr lang="en-AU" sz="2000" dirty="0"/>
              <a:t>?</a:t>
            </a:r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akar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r>
              <a:rPr lang="en-AU" sz="2400" dirty="0"/>
              <a:t> </a:t>
            </a:r>
            <a:r>
              <a:rPr lang="en-AU" sz="2400" dirty="0" err="1"/>
              <a:t>jika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tercapai</a:t>
            </a:r>
            <a:r>
              <a:rPr lang="en-AU" sz="2400" dirty="0"/>
              <a:t>. </a:t>
            </a:r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faktor</a:t>
            </a:r>
            <a:r>
              <a:rPr lang="en-AU" sz="2400" dirty="0"/>
              <a:t> </a:t>
            </a:r>
            <a:r>
              <a:rPr lang="en-AU" sz="2400" dirty="0" err="1"/>
              <a:t>pendukung</a:t>
            </a:r>
            <a:r>
              <a:rPr lang="en-AU" sz="2400" dirty="0"/>
              <a:t> </a:t>
            </a:r>
            <a:r>
              <a:rPr lang="en-AU" sz="2400" dirty="0" err="1"/>
              <a:t>keberhasilan</a:t>
            </a:r>
            <a:r>
              <a:rPr lang="en-AU" sz="2400" dirty="0"/>
              <a:t>/ </a:t>
            </a:r>
            <a:r>
              <a:rPr lang="en-AU" sz="2400" dirty="0" err="1"/>
              <a:t>faktor</a:t>
            </a:r>
            <a:r>
              <a:rPr lang="en-AU" sz="2400" dirty="0"/>
              <a:t> </a:t>
            </a:r>
            <a:r>
              <a:rPr lang="en-AU" sz="2400" dirty="0" err="1"/>
              <a:t>penghambat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endParaRPr lang="en-AU" sz="2400" dirty="0"/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secara</a:t>
            </a:r>
            <a:r>
              <a:rPr lang="en-AU" sz="2400" dirty="0"/>
              <a:t> </a:t>
            </a:r>
            <a:r>
              <a:rPr lang="en-AU" sz="2400" dirty="0" err="1"/>
              <a:t>singkat</a:t>
            </a:r>
            <a:r>
              <a:rPr lang="en-AU" sz="2400" dirty="0"/>
              <a:t> </a:t>
            </a:r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tindak</a:t>
            </a:r>
            <a:r>
              <a:rPr lang="en-AU" sz="2400" dirty="0"/>
              <a:t> </a:t>
            </a:r>
            <a:r>
              <a:rPr lang="en-AU" sz="2400" dirty="0" err="1"/>
              <a:t>lanjut</a:t>
            </a:r>
            <a:endParaRPr lang="en-AU" sz="2400" dirty="0"/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60980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5-3-7 </a:t>
            </a:r>
            <a:r>
              <a:rPr lang="en-AU" sz="3200" dirty="0" err="1"/>
              <a:t>Konten</a:t>
            </a:r>
            <a:r>
              <a:rPr lang="en-AU" sz="3200" dirty="0"/>
              <a:t> Sub-Bagian: </a:t>
            </a:r>
            <a:r>
              <a:rPr lang="en-AU" sz="3200" dirty="0" err="1"/>
              <a:t>Penjaminan</a:t>
            </a:r>
            <a:r>
              <a:rPr lang="en-AU" sz="3200" dirty="0"/>
              <a:t> </a:t>
            </a:r>
            <a:r>
              <a:rPr lang="en-AU" sz="3200" dirty="0" err="1"/>
              <a:t>Mutu</a:t>
            </a:r>
            <a:endParaRPr lang="en-AU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729300" y="1339954"/>
          <a:ext cx="6387962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796D83-280D-48C7-911F-969B05A64A91}"/>
              </a:ext>
            </a:extLst>
          </p:cNvPr>
          <p:cNvSpPr txBox="1">
            <a:spLocks/>
          </p:cNvSpPr>
          <p:nvPr/>
        </p:nvSpPr>
        <p:spPr>
          <a:xfrm>
            <a:off x="409519" y="1174731"/>
            <a:ext cx="5821348" cy="450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berjalannya</a:t>
            </a:r>
            <a:r>
              <a:rPr lang="en-AU" sz="2400" dirty="0"/>
              <a:t> </a:t>
            </a:r>
            <a:r>
              <a:rPr lang="en-AU" sz="2400" dirty="0" err="1"/>
              <a:t>siklus</a:t>
            </a:r>
            <a:r>
              <a:rPr lang="en-AU" sz="2400" dirty="0"/>
              <a:t> PPEPP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standar-standar</a:t>
            </a:r>
            <a:r>
              <a:rPr lang="en-AU" sz="2400" dirty="0"/>
              <a:t> yang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</a:t>
            </a:r>
          </a:p>
          <a:p>
            <a:pPr lvl="1"/>
            <a:r>
              <a:rPr lang="en-AU" sz="2000" dirty="0" err="1"/>
              <a:t>Penetapan</a:t>
            </a:r>
            <a:endParaRPr lang="en-AU" sz="2000" dirty="0"/>
          </a:p>
          <a:p>
            <a:pPr lvl="1"/>
            <a:r>
              <a:rPr lang="en-AU" sz="2000" dirty="0" err="1"/>
              <a:t>Pelaksanaan</a:t>
            </a:r>
            <a:endParaRPr lang="en-AU" sz="2000" dirty="0"/>
          </a:p>
          <a:p>
            <a:pPr lvl="1"/>
            <a:r>
              <a:rPr lang="en-AU" sz="2000" dirty="0" err="1"/>
              <a:t>Evaluasi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(AMI)</a:t>
            </a:r>
          </a:p>
          <a:p>
            <a:pPr lvl="1"/>
            <a:r>
              <a:rPr lang="en-AU" sz="2000" dirty="0" err="1"/>
              <a:t>Pengendalian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(RTM)</a:t>
            </a:r>
          </a:p>
          <a:p>
            <a:pPr lvl="1"/>
            <a:r>
              <a:rPr lang="en-AU" sz="2000" dirty="0" err="1"/>
              <a:t>Peningkatan</a:t>
            </a:r>
            <a:endParaRPr lang="en-AU" sz="2000" dirty="0"/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DAC0F9-A367-4E84-B4B9-C4A684F31782}"/>
              </a:ext>
            </a:extLst>
          </p:cNvPr>
          <p:cNvSpPr txBox="1">
            <a:spLocks/>
          </p:cNvSpPr>
          <p:nvPr/>
        </p:nvSpPr>
        <p:spPr>
          <a:xfrm>
            <a:off x="506763" y="4992450"/>
            <a:ext cx="5125293" cy="106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err="1">
                <a:solidFill>
                  <a:srgbClr val="FF0000"/>
                </a:solidFill>
              </a:rPr>
              <a:t>Narasi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bagian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dapat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diambilkan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Manual SPMI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terkait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dalam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kriteria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dibahas</a:t>
            </a:r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77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5-3-8 </a:t>
            </a:r>
            <a:r>
              <a:rPr lang="en-AU" sz="2800" dirty="0" err="1"/>
              <a:t>Konten</a:t>
            </a:r>
            <a:r>
              <a:rPr lang="en-AU" sz="2800" dirty="0"/>
              <a:t> Sub-Bagian: </a:t>
            </a:r>
            <a:r>
              <a:rPr lang="en-AU" sz="2800" dirty="0" err="1"/>
              <a:t>Kepuasan</a:t>
            </a:r>
            <a:r>
              <a:rPr lang="en-AU" sz="2800" dirty="0"/>
              <a:t> </a:t>
            </a:r>
            <a:r>
              <a:rPr lang="en-AU" sz="2800" dirty="0" err="1"/>
              <a:t>Pengguna</a:t>
            </a:r>
            <a:endParaRPr lang="en-AU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43795" y="1404252"/>
          <a:ext cx="6348205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C78D4-FAE8-4AD3-8DEB-EC74AC239DB5}"/>
              </a:ext>
            </a:extLst>
          </p:cNvPr>
          <p:cNvSpPr txBox="1">
            <a:spLocks/>
          </p:cNvSpPr>
          <p:nvPr/>
        </p:nvSpPr>
        <p:spPr>
          <a:xfrm>
            <a:off x="409519" y="1174731"/>
            <a:ext cx="6200003" cy="507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Di </a:t>
            </a:r>
            <a:r>
              <a:rPr lang="en-AU" sz="2400" dirty="0" err="1"/>
              <a:t>bagian</a:t>
            </a:r>
            <a:r>
              <a:rPr lang="en-AU" sz="2400" dirty="0"/>
              <a:t> 8 </a:t>
            </a:r>
            <a:r>
              <a:rPr lang="en-AU" sz="2400" dirty="0" err="1"/>
              <a:t>adalah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kinerjadari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 </a:t>
            </a:r>
            <a:r>
              <a:rPr lang="en-AU" sz="2400" dirty="0" err="1"/>
              <a:t>berdasarkan</a:t>
            </a:r>
            <a:r>
              <a:rPr lang="en-AU" sz="2400" dirty="0"/>
              <a:t> </a:t>
            </a:r>
            <a:r>
              <a:rPr lang="en-AU" sz="2400" dirty="0" err="1"/>
              <a:t>persepsi</a:t>
            </a:r>
            <a:r>
              <a:rPr lang="en-AU" sz="2400" dirty="0"/>
              <a:t> stakeholder.</a:t>
            </a:r>
          </a:p>
          <a:p>
            <a:r>
              <a:rPr lang="en-AU" sz="2400" dirty="0"/>
              <a:t>Pada </a:t>
            </a:r>
            <a:r>
              <a:rPr lang="en-AU" sz="2400" dirty="0" err="1"/>
              <a:t>bagian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sampaikan</a:t>
            </a:r>
            <a:r>
              <a:rPr lang="en-AU" sz="2400" dirty="0"/>
              <a:t>:</a:t>
            </a:r>
          </a:p>
          <a:p>
            <a:pPr lvl="1"/>
            <a:r>
              <a:rPr lang="en-AU" sz="2000" dirty="0" err="1"/>
              <a:t>Instrumen</a:t>
            </a:r>
            <a:r>
              <a:rPr lang="en-AU" sz="2000" dirty="0"/>
              <a:t> yang </a:t>
            </a:r>
            <a:r>
              <a:rPr lang="en-AU" sz="2000" dirty="0" err="1"/>
              <a:t>digunakan</a:t>
            </a:r>
            <a:r>
              <a:rPr lang="en-AU" sz="2000" dirty="0"/>
              <a:t> dan system yang </a:t>
            </a:r>
            <a:r>
              <a:rPr lang="en-AU" sz="2000" dirty="0" err="1"/>
              <a:t>dipakai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melakukan</a:t>
            </a:r>
            <a:r>
              <a:rPr lang="en-AU" sz="2000" dirty="0"/>
              <a:t> survey (sahih dan </a:t>
            </a:r>
            <a:r>
              <a:rPr lang="en-AU" sz="2000" dirty="0" err="1"/>
              <a:t>handal</a:t>
            </a:r>
            <a:r>
              <a:rPr lang="en-AU" sz="2000" dirty="0"/>
              <a:t>)</a:t>
            </a:r>
          </a:p>
          <a:p>
            <a:pPr lvl="1"/>
            <a:r>
              <a:rPr lang="en-AU" sz="2000" dirty="0" err="1"/>
              <a:t>Pelaksanaan</a:t>
            </a:r>
            <a:r>
              <a:rPr lang="en-AU" sz="2000" dirty="0"/>
              <a:t> survey (</a:t>
            </a:r>
            <a:r>
              <a:rPr lang="en-AU" sz="2000" dirty="0" err="1"/>
              <a:t>keberkalaan</a:t>
            </a:r>
            <a:r>
              <a:rPr lang="en-AU" sz="2000" dirty="0"/>
              <a:t>, dan </a:t>
            </a:r>
            <a:r>
              <a:rPr lang="en-AU" sz="2000" dirty="0" err="1"/>
              <a:t>direview</a:t>
            </a:r>
            <a:r>
              <a:rPr lang="en-AU" sz="2000" dirty="0"/>
              <a:t> </a:t>
            </a:r>
            <a:r>
              <a:rPr lang="en-AU" sz="2000" dirty="0" err="1"/>
              <a:t>efektivitasnya</a:t>
            </a:r>
            <a:r>
              <a:rPr lang="en-AU" sz="2000" dirty="0"/>
              <a:t>)</a:t>
            </a:r>
          </a:p>
          <a:p>
            <a:pPr lvl="1"/>
            <a:r>
              <a:rPr lang="en-AU" sz="2000" dirty="0"/>
              <a:t>Hasil survey (</a:t>
            </a:r>
            <a:r>
              <a:rPr lang="en-AU" sz="2000" dirty="0" err="1"/>
              <a:t>dianalisis</a:t>
            </a:r>
            <a:r>
              <a:rPr lang="en-AU" sz="2000" dirty="0"/>
              <a:t>, </a:t>
            </a:r>
            <a:r>
              <a:rPr lang="en-AU" sz="2000" dirty="0" err="1"/>
              <a:t>dipublikasikan</a:t>
            </a:r>
            <a:r>
              <a:rPr lang="en-AU" sz="2000" dirty="0"/>
              <a:t> dan </a:t>
            </a:r>
            <a:r>
              <a:rPr lang="en-AU" sz="2000" dirty="0" err="1"/>
              <a:t>ditindaklanjuti</a:t>
            </a:r>
            <a:r>
              <a:rPr lang="en-AU" sz="2000" dirty="0"/>
              <a:t>)</a:t>
            </a:r>
          </a:p>
          <a:p>
            <a:pPr lvl="1"/>
            <a:r>
              <a:rPr lang="en-AU" sz="2000" dirty="0" err="1"/>
              <a:t>Analisis</a:t>
            </a:r>
            <a:r>
              <a:rPr lang="en-AU" sz="2000" dirty="0"/>
              <a:t> </a:t>
            </a:r>
            <a:r>
              <a:rPr lang="en-AU" sz="2000" dirty="0" err="1"/>
              <a:t>termasuk</a:t>
            </a:r>
            <a:r>
              <a:rPr lang="en-AU" sz="2000" dirty="0"/>
              <a:t> </a:t>
            </a:r>
            <a:r>
              <a:rPr lang="en-AU" sz="2000" dirty="0" err="1"/>
              <a:t>dibandingkan</a:t>
            </a:r>
            <a:r>
              <a:rPr lang="en-AU" sz="2000" dirty="0"/>
              <a:t> </a:t>
            </a:r>
            <a:r>
              <a:rPr lang="en-AU" sz="2000" dirty="0" err="1"/>
              <a:t>dengan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 </a:t>
            </a:r>
            <a:r>
              <a:rPr lang="en-AU" sz="2000" dirty="0" err="1"/>
              <a:t>kinerja</a:t>
            </a:r>
            <a:r>
              <a:rPr lang="en-AU" sz="2000" dirty="0"/>
              <a:t> </a:t>
            </a:r>
            <a:r>
              <a:rPr lang="en-AU" sz="2000" dirty="0" err="1"/>
              <a:t>berdasar</a:t>
            </a:r>
            <a:r>
              <a:rPr lang="en-AU" sz="2000" dirty="0"/>
              <a:t> IKU/IKT </a:t>
            </a:r>
            <a:r>
              <a:rPr lang="en-AU" sz="2000" dirty="0" err="1"/>
              <a:t>apakah</a:t>
            </a:r>
            <a:r>
              <a:rPr lang="en-AU" sz="2000" dirty="0"/>
              <a:t> </a:t>
            </a:r>
            <a:r>
              <a:rPr lang="en-AU" sz="2000" dirty="0" err="1"/>
              <a:t>sejalan</a:t>
            </a:r>
            <a:r>
              <a:rPr lang="en-AU" sz="2000" dirty="0"/>
              <a:t> </a:t>
            </a:r>
            <a:r>
              <a:rPr lang="en-AU" sz="2000" dirty="0" err="1"/>
              <a:t>atau</a:t>
            </a:r>
            <a:r>
              <a:rPr lang="en-AU" sz="2000" dirty="0"/>
              <a:t> </a:t>
            </a:r>
            <a:r>
              <a:rPr lang="en-AU" sz="2000" dirty="0" err="1"/>
              <a:t>tidak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52933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5-3-9 </a:t>
            </a:r>
            <a:r>
              <a:rPr lang="en-AU" sz="2400" dirty="0" err="1"/>
              <a:t>Konten</a:t>
            </a:r>
            <a:r>
              <a:rPr lang="en-AU" sz="2400" dirty="0"/>
              <a:t> Sub-Bagian: </a:t>
            </a:r>
            <a:r>
              <a:rPr lang="en-AU" sz="2400" dirty="0" err="1"/>
              <a:t>Simpulan</a:t>
            </a:r>
            <a:r>
              <a:rPr lang="en-AU" sz="2400" dirty="0"/>
              <a:t> Hasil </a:t>
            </a:r>
            <a:r>
              <a:rPr lang="en-AU" sz="2400" dirty="0" err="1"/>
              <a:t>Evaluasi</a:t>
            </a:r>
            <a:r>
              <a:rPr lang="en-AU" sz="2400" dirty="0"/>
              <a:t> dan </a:t>
            </a:r>
            <a:r>
              <a:rPr lang="en-AU" sz="2400" dirty="0" err="1"/>
              <a:t>Tindak</a:t>
            </a:r>
            <a:r>
              <a:rPr lang="en-AU" sz="2400" dirty="0"/>
              <a:t> </a:t>
            </a:r>
            <a:r>
              <a:rPr lang="en-AU" sz="2400" dirty="0" err="1"/>
              <a:t>Lanjut</a:t>
            </a:r>
            <a:endParaRPr lang="en-AU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947383" y="1122362"/>
          <a:ext cx="5920823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598A37-BFC6-4087-95E5-57D6347EC72A}"/>
              </a:ext>
            </a:extLst>
          </p:cNvPr>
          <p:cNvSpPr txBox="1">
            <a:spLocks/>
          </p:cNvSpPr>
          <p:nvPr/>
        </p:nvSpPr>
        <p:spPr>
          <a:xfrm>
            <a:off x="323794" y="1298170"/>
            <a:ext cx="5686481" cy="426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err="1"/>
              <a:t>Bagian</a:t>
            </a:r>
            <a:r>
              <a:rPr lang="en-AU" sz="2800" dirty="0"/>
              <a:t> 9 </a:t>
            </a:r>
            <a:r>
              <a:rPr lang="en-AU" sz="2800" dirty="0" err="1"/>
              <a:t>adalah</a:t>
            </a:r>
            <a:r>
              <a:rPr lang="en-AU" sz="2800" dirty="0"/>
              <a:t> </a:t>
            </a:r>
            <a:r>
              <a:rPr lang="en-AU" sz="2800" dirty="0" err="1"/>
              <a:t>merupakan</a:t>
            </a:r>
            <a:r>
              <a:rPr lang="en-AU" sz="2800" dirty="0"/>
              <a:t> </a:t>
            </a:r>
            <a:r>
              <a:rPr lang="en-AU" sz="2800" dirty="0" err="1"/>
              <a:t>kesimpulan</a:t>
            </a:r>
            <a:r>
              <a:rPr lang="en-AU" sz="2800" dirty="0"/>
              <a:t> </a:t>
            </a:r>
            <a:r>
              <a:rPr lang="en-AU" sz="2800" dirty="0" err="1"/>
              <a:t>akhir</a:t>
            </a:r>
            <a:r>
              <a:rPr lang="en-AU" sz="2800" dirty="0"/>
              <a:t> </a:t>
            </a:r>
            <a:r>
              <a:rPr lang="en-AU" sz="2800" dirty="0" err="1"/>
              <a:t>atas</a:t>
            </a:r>
            <a:r>
              <a:rPr lang="en-AU" sz="2800" dirty="0"/>
              <a:t> </a:t>
            </a:r>
            <a:r>
              <a:rPr lang="en-AU" sz="2800" dirty="0" err="1"/>
              <a:t>kriteria</a:t>
            </a:r>
            <a:r>
              <a:rPr lang="en-AU" sz="2800" dirty="0"/>
              <a:t> yang </a:t>
            </a:r>
            <a:r>
              <a:rPr lang="en-AU" sz="2800" dirty="0" err="1"/>
              <a:t>dibahas</a:t>
            </a:r>
            <a:r>
              <a:rPr lang="en-AU" sz="2800" dirty="0"/>
              <a:t>.</a:t>
            </a:r>
          </a:p>
          <a:p>
            <a:r>
              <a:rPr lang="en-AU" sz="2800" dirty="0" err="1"/>
              <a:t>Sampaikan</a:t>
            </a:r>
            <a:r>
              <a:rPr lang="en-AU" sz="2800" dirty="0"/>
              <a:t>: </a:t>
            </a:r>
          </a:p>
          <a:p>
            <a:pPr lvl="1"/>
            <a:r>
              <a:rPr lang="en-AU" sz="2400" dirty="0" err="1"/>
              <a:t>Simpulan</a:t>
            </a:r>
            <a:r>
              <a:rPr lang="en-AU" sz="2400" dirty="0"/>
              <a:t> </a:t>
            </a:r>
            <a:r>
              <a:rPr lang="en-AU" sz="2400" dirty="0" err="1"/>
              <a:t>posisi</a:t>
            </a:r>
            <a:r>
              <a:rPr lang="en-AU" sz="2400" dirty="0"/>
              <a:t> </a:t>
            </a:r>
            <a:r>
              <a:rPr lang="en-AU" sz="2400" dirty="0" err="1"/>
              <a:t>keseluruhan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prodi</a:t>
            </a:r>
            <a:r>
              <a:rPr lang="en-AU" sz="2400" dirty="0"/>
              <a:t>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 </a:t>
            </a:r>
          </a:p>
          <a:p>
            <a:pPr lvl="1"/>
            <a:r>
              <a:rPr lang="en-AU" sz="2400" dirty="0" err="1"/>
              <a:t>Rekap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r>
              <a:rPr lang="en-AU" sz="2400" dirty="0"/>
              <a:t> dan </a:t>
            </a:r>
            <a:r>
              <a:rPr lang="en-AU" sz="2400" dirty="0" err="1"/>
              <a:t>akar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endParaRPr lang="en-AU" sz="2400" dirty="0"/>
          </a:p>
          <a:p>
            <a:pPr lvl="1"/>
            <a:r>
              <a:rPr lang="en-AU" sz="2400" dirty="0" err="1"/>
              <a:t>Rekap</a:t>
            </a:r>
            <a:r>
              <a:rPr lang="en-AU" sz="2400" dirty="0"/>
              <a:t> </a:t>
            </a:r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perbaikan</a:t>
            </a:r>
            <a:r>
              <a:rPr lang="en-AU" sz="2400" dirty="0"/>
              <a:t> dan </a:t>
            </a:r>
            <a:r>
              <a:rPr lang="en-AU" sz="2400" dirty="0" err="1"/>
              <a:t>pengembangan</a:t>
            </a:r>
            <a:endParaRPr lang="en-AU" sz="24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236094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Kriteria</a:t>
            </a:r>
            <a:r>
              <a:rPr lang="en-AU" sz="4800" dirty="0"/>
              <a:t> 6: Pendidikan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B91B3-71FF-42DF-88BF-AD9549837A72}"/>
              </a:ext>
            </a:extLst>
          </p:cNvPr>
          <p:cNvSpPr/>
          <p:nvPr/>
        </p:nvSpPr>
        <p:spPr>
          <a:xfrm>
            <a:off x="3314700" y="38002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AutoNum type="arabicPeriod"/>
            </a:pPr>
            <a:r>
              <a:rPr lang="en-AU" sz="3200" dirty="0"/>
              <a:t>LKPT </a:t>
            </a:r>
          </a:p>
          <a:p>
            <a:pPr marL="971550" lvl="1" indent="-514350">
              <a:buAutoNum type="arabicPeriod"/>
            </a:pPr>
            <a:r>
              <a:rPr lang="en-AU" sz="3200" dirty="0" err="1"/>
              <a:t>Matriks</a:t>
            </a:r>
            <a:r>
              <a:rPr lang="en-AU" sz="3200" dirty="0"/>
              <a:t> </a:t>
            </a:r>
            <a:r>
              <a:rPr lang="en-AU" sz="3200" dirty="0" err="1"/>
              <a:t>Penilaian</a:t>
            </a:r>
            <a:endParaRPr lang="en-AU" sz="3200" dirty="0"/>
          </a:p>
          <a:p>
            <a:pPr marL="971550" lvl="1" indent="-514350">
              <a:buAutoNum type="arabicPeriod"/>
            </a:pPr>
            <a:r>
              <a:rPr lang="en-AU" sz="3200" dirty="0"/>
              <a:t>Alur </a:t>
            </a:r>
            <a:r>
              <a:rPr lang="en-AU" sz="3200" dirty="0" err="1"/>
              <a:t>Laporan</a:t>
            </a:r>
            <a:r>
              <a:rPr lang="en-AU" sz="3200" dirty="0"/>
              <a:t> </a:t>
            </a:r>
            <a:r>
              <a:rPr lang="en-AU" sz="3200" dirty="0" err="1"/>
              <a:t>Evaluasi</a:t>
            </a:r>
            <a:r>
              <a:rPr lang="en-AU" sz="3200" dirty="0"/>
              <a:t> </a:t>
            </a:r>
            <a:r>
              <a:rPr lang="en-AU" sz="3200" dirty="0" err="1"/>
              <a:t>Diri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2495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40BE1-3662-417D-958D-19C884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dirty="0" err="1"/>
              <a:t>Kriteria</a:t>
            </a:r>
            <a:r>
              <a:rPr lang="en-AU" sz="4800" dirty="0"/>
              <a:t> 4: </a:t>
            </a:r>
            <a:r>
              <a:rPr lang="en-AU" sz="4800" dirty="0" err="1"/>
              <a:t>Sumber</a:t>
            </a:r>
            <a:r>
              <a:rPr lang="en-AU" sz="4800" dirty="0"/>
              <a:t> </a:t>
            </a:r>
            <a:r>
              <a:rPr lang="en-AU" sz="4800" dirty="0" err="1"/>
              <a:t>Daya</a:t>
            </a:r>
            <a:r>
              <a:rPr lang="en-AU" sz="4800" dirty="0"/>
              <a:t> </a:t>
            </a:r>
            <a:r>
              <a:rPr lang="en-AU" sz="4800" dirty="0" err="1"/>
              <a:t>Manusia</a:t>
            </a:r>
            <a:endParaRPr lang="en-AU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993FC-7E9E-443F-89AD-1DF476622DF6}"/>
              </a:ext>
            </a:extLst>
          </p:cNvPr>
          <p:cNvSpPr/>
          <p:nvPr/>
        </p:nvSpPr>
        <p:spPr>
          <a:xfrm>
            <a:off x="3314700" y="38002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AutoNum type="arabicPeriod"/>
            </a:pPr>
            <a:r>
              <a:rPr lang="en-AU" sz="3200" dirty="0"/>
              <a:t>LKPT </a:t>
            </a:r>
          </a:p>
          <a:p>
            <a:pPr marL="971550" lvl="1" indent="-514350">
              <a:buAutoNum type="arabicPeriod"/>
            </a:pPr>
            <a:r>
              <a:rPr lang="en-AU" sz="3200" dirty="0" err="1"/>
              <a:t>Matriks</a:t>
            </a:r>
            <a:r>
              <a:rPr lang="en-AU" sz="3200" dirty="0"/>
              <a:t> </a:t>
            </a:r>
            <a:r>
              <a:rPr lang="en-AU" sz="3200" dirty="0" err="1"/>
              <a:t>Penilaian</a:t>
            </a:r>
            <a:endParaRPr lang="en-AU" sz="3200" dirty="0"/>
          </a:p>
          <a:p>
            <a:pPr marL="971550" lvl="1" indent="-514350">
              <a:buAutoNum type="arabicPeriod"/>
            </a:pPr>
            <a:r>
              <a:rPr lang="en-AU" sz="3200" dirty="0"/>
              <a:t>Alur </a:t>
            </a:r>
            <a:r>
              <a:rPr lang="en-AU" sz="3200" dirty="0" err="1"/>
              <a:t>Laporan</a:t>
            </a:r>
            <a:r>
              <a:rPr lang="en-AU" sz="3200" dirty="0"/>
              <a:t> </a:t>
            </a:r>
            <a:r>
              <a:rPr lang="en-AU" sz="3200" dirty="0" err="1"/>
              <a:t>Evaluasi</a:t>
            </a:r>
            <a:r>
              <a:rPr lang="en-AU" sz="3200" dirty="0"/>
              <a:t> </a:t>
            </a:r>
            <a:r>
              <a:rPr lang="en-AU" sz="3200" dirty="0" err="1"/>
              <a:t>Diri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93636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51E5-809B-47B0-8082-E5F0DE72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6-1 LKPT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25147-4EB0-4295-A60B-EEA4235CD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40</a:t>
            </a:fld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624D0-4AA3-409B-A12B-75D0473E72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7023" y="1213783"/>
            <a:ext cx="10799935" cy="4395165"/>
          </a:xfrm>
        </p:spPr>
        <p:txBody>
          <a:bodyPr/>
          <a:lstStyle/>
          <a:p>
            <a:r>
              <a:rPr lang="en-AU" sz="2800" dirty="0"/>
              <a:t>LKPT </a:t>
            </a:r>
            <a:r>
              <a:rPr lang="en-AU" sz="2800" dirty="0" err="1">
                <a:solidFill>
                  <a:srgbClr val="FF0000"/>
                </a:solidFill>
              </a:rPr>
              <a:t>tidak</a:t>
            </a:r>
            <a:r>
              <a:rPr lang="en-AU" sz="2800" dirty="0">
                <a:solidFill>
                  <a:srgbClr val="FF0000"/>
                </a:solidFill>
              </a:rPr>
              <a:t> </a:t>
            </a:r>
            <a:r>
              <a:rPr lang="en-AU" sz="2800" dirty="0" err="1">
                <a:solidFill>
                  <a:srgbClr val="FF0000"/>
                </a:solidFill>
              </a:rPr>
              <a:t>ada</a:t>
            </a:r>
            <a:endParaRPr lang="en-A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957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8201-B441-404B-991B-93AA6D89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6-2 </a:t>
            </a:r>
            <a:r>
              <a:rPr lang="en-AU" dirty="0" err="1"/>
              <a:t>Matriks</a:t>
            </a:r>
            <a:r>
              <a:rPr lang="en-AU" dirty="0"/>
              <a:t> </a:t>
            </a:r>
            <a:r>
              <a:rPr lang="en-AU" dirty="0" err="1"/>
              <a:t>Penilaian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28A98-45AE-4716-A72B-2B60E992D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41</a:t>
            </a:fld>
            <a:endParaRPr lang="en-ID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7D934F-5F2D-4A41-85F4-01595E4967F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02400954"/>
              </p:ext>
            </p:extLst>
          </p:nvPr>
        </p:nvGraphicFramePr>
        <p:xfrm>
          <a:off x="368350" y="1036320"/>
          <a:ext cx="1150456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6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567051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1960774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52400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No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/>
                        <a:t>Penilaiaan</a:t>
                      </a:r>
                      <a:r>
                        <a:rPr lang="en-AU" sz="2000" dirty="0"/>
                        <a:t> LED </a:t>
                      </a:r>
                      <a:r>
                        <a:rPr lang="en-AU" sz="2000" dirty="0" err="1"/>
                        <a:t>Kriteria</a:t>
                      </a:r>
                      <a:r>
                        <a:rPr lang="en-AU" sz="2000" dirty="0"/>
                        <a:t> Pendidikan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/>
                        <a:t>Bobot</a:t>
                      </a:r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Lokasi </a:t>
                      </a:r>
                      <a:r>
                        <a:rPr lang="en-AU" sz="2000" dirty="0" err="1"/>
                        <a:t>Pendeskripsian</a:t>
                      </a:r>
                      <a:endParaRPr lang="en-AU" sz="2000" dirty="0"/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A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2000" b="1" dirty="0" err="1"/>
                        <a:t>Kurikulum</a:t>
                      </a:r>
                      <a:endParaRPr lang="en-AU" sz="2000" b="1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37414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1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2000" dirty="0" err="1"/>
                        <a:t>Ketersediaan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kebijakan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pengembangan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kurikulum</a:t>
                      </a:r>
                      <a:r>
                        <a:rPr lang="en-AU" sz="2000" dirty="0"/>
                        <a:t>.</a:t>
                      </a:r>
                    </a:p>
                  </a:txBody>
                  <a:tcPr marL="84866" marR="84866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2.50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6166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2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/>
                        <a:t>Ketersediaan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pedoman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pengembangan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kurikulum</a:t>
                      </a:r>
                      <a:r>
                        <a:rPr lang="en-AU" sz="2000" dirty="0"/>
                        <a:t>. </a:t>
                      </a:r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98112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3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/>
                        <a:t>Ketersediaan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pedoman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pelaksanaan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kurikulum</a:t>
                      </a:r>
                      <a:endParaRPr lang="en-AU" sz="2000" dirty="0"/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4857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B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err="1"/>
                        <a:t>Pembelajaran</a:t>
                      </a:r>
                      <a:endParaRPr lang="en-AU" sz="2000" b="1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22566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1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pedoman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tentang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penerapan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sistem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penugasan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dosen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berdasarkan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kebutuhan</a:t>
                      </a:r>
                      <a:r>
                        <a:rPr lang="en-ID" sz="2000" dirty="0"/>
                        <a:t>, </a:t>
                      </a:r>
                      <a:r>
                        <a:rPr lang="en-ID" sz="2000" dirty="0" err="1"/>
                        <a:t>kualifikasi</a:t>
                      </a:r>
                      <a:r>
                        <a:rPr lang="en-ID" sz="2000" dirty="0"/>
                        <a:t>, </a:t>
                      </a:r>
                      <a:r>
                        <a:rPr lang="en-ID" sz="2000" dirty="0" err="1"/>
                        <a:t>keahlian</a:t>
                      </a:r>
                      <a:r>
                        <a:rPr lang="en-ID" sz="2000" dirty="0"/>
                        <a:t> dan </a:t>
                      </a:r>
                      <a:r>
                        <a:rPr lang="en-ID" sz="2000" dirty="0" err="1"/>
                        <a:t>pengalaman</a:t>
                      </a:r>
                      <a:r>
                        <a:rPr lang="en-ID" sz="2000" dirty="0"/>
                        <a:t>. </a:t>
                      </a:r>
                    </a:p>
                  </a:txBody>
                  <a:tcPr marL="84866" marR="84866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3.13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362768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2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bukti</a:t>
                      </a:r>
                      <a:r>
                        <a:rPr lang="en-ID" sz="2000" dirty="0"/>
                        <a:t> yang sahih </a:t>
                      </a:r>
                      <a:r>
                        <a:rPr lang="en-ID" sz="2000" dirty="0" err="1"/>
                        <a:t>tentang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penetapan</a:t>
                      </a:r>
                      <a:r>
                        <a:rPr lang="en-ID" sz="2000" dirty="0"/>
                        <a:t> strategi, </a:t>
                      </a:r>
                      <a:r>
                        <a:rPr lang="en-ID" sz="2000" dirty="0" err="1"/>
                        <a:t>metode</a:t>
                      </a:r>
                      <a:r>
                        <a:rPr lang="en-ID" sz="2000" dirty="0"/>
                        <a:t> dan media </a:t>
                      </a:r>
                      <a:r>
                        <a:rPr lang="en-ID" sz="2000" dirty="0" err="1"/>
                        <a:t>pembelajaran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serta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penilaian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pembelajaran</a:t>
                      </a:r>
                      <a:r>
                        <a:rPr lang="en-ID" sz="2000" dirty="0"/>
                        <a:t>. </a:t>
                      </a:r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49324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3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bukti</a:t>
                      </a:r>
                      <a:r>
                        <a:rPr lang="en-ID" sz="2000" dirty="0"/>
                        <a:t> yang sahih </a:t>
                      </a:r>
                      <a:r>
                        <a:rPr lang="en-ID" sz="2000" dirty="0" err="1"/>
                        <a:t>tentang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implementasi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sistem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memonitor</a:t>
                      </a:r>
                      <a:r>
                        <a:rPr lang="en-ID" sz="2000" dirty="0"/>
                        <a:t> dan </a:t>
                      </a:r>
                      <a:r>
                        <a:rPr lang="en-ID" sz="2000" dirty="0" err="1"/>
                        <a:t>evaluasi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pelaksanaan</a:t>
                      </a:r>
                      <a:r>
                        <a:rPr lang="en-ID" sz="2000" dirty="0"/>
                        <a:t> dan </a:t>
                      </a:r>
                      <a:r>
                        <a:rPr lang="en-ID" sz="2000" dirty="0" err="1"/>
                        <a:t>mutu</a:t>
                      </a:r>
                      <a:r>
                        <a:rPr lang="en-ID" sz="2000" dirty="0"/>
                        <a:t> proses </a:t>
                      </a:r>
                      <a:r>
                        <a:rPr lang="en-ID" sz="2000" dirty="0" err="1"/>
                        <a:t>pembelajaran</a:t>
                      </a:r>
                      <a:r>
                        <a:rPr lang="en-ID" sz="2000" dirty="0"/>
                        <a:t>.</a:t>
                      </a:r>
                      <a:endParaRPr lang="en-AU" sz="2000" dirty="0"/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3334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80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F6CD-8E20-49A6-AB2F-00781F78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7906F-0C58-44C1-BC98-C3735FEC8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42</a:t>
            </a:fld>
            <a:endParaRPr lang="en-ID" dirty="0"/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55866B-59AA-419A-859E-BDBF32CD8B3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05296010"/>
              </p:ext>
            </p:extLst>
          </p:nvPr>
        </p:nvGraphicFramePr>
        <p:xfrm>
          <a:off x="368350" y="1108187"/>
          <a:ext cx="11504563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6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567051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1960774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52400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No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/>
                        <a:t>Penilaiaan</a:t>
                      </a:r>
                      <a:r>
                        <a:rPr lang="en-AU" sz="2000" dirty="0"/>
                        <a:t> LED </a:t>
                      </a:r>
                      <a:r>
                        <a:rPr lang="en-AU" sz="2000" dirty="0" err="1"/>
                        <a:t>Kriteria</a:t>
                      </a:r>
                      <a:r>
                        <a:rPr lang="en-AU" sz="2000" dirty="0"/>
                        <a:t> Pendidikan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/>
                        <a:t>Bobot</a:t>
                      </a:r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Lokasi </a:t>
                      </a:r>
                      <a:r>
                        <a:rPr lang="en-AU" sz="2000" dirty="0" err="1"/>
                        <a:t>Pendeskripsian</a:t>
                      </a:r>
                      <a:endParaRPr lang="en-AU" sz="2000" dirty="0"/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C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2000" b="1" dirty="0"/>
                        <a:t>Integrasi </a:t>
                      </a:r>
                      <a:r>
                        <a:rPr lang="en-AU" sz="2000" b="1" dirty="0" err="1"/>
                        <a:t>Kegiatan</a:t>
                      </a:r>
                      <a:r>
                        <a:rPr lang="en-AU" sz="2000" b="1" dirty="0"/>
                        <a:t> </a:t>
                      </a:r>
                      <a:r>
                        <a:rPr lang="en-AU" sz="2000" b="1" dirty="0" err="1"/>
                        <a:t>Penelitian</a:t>
                      </a:r>
                      <a:r>
                        <a:rPr lang="en-AU" sz="2000" b="1" dirty="0"/>
                        <a:t> dan </a:t>
                      </a:r>
                      <a:r>
                        <a:rPr lang="en-AU" sz="2000" b="1" dirty="0" err="1"/>
                        <a:t>PkM</a:t>
                      </a:r>
                      <a:r>
                        <a:rPr lang="en-AU" sz="2000" b="1" dirty="0"/>
                        <a:t> </a:t>
                      </a:r>
                      <a:r>
                        <a:rPr lang="en-AU" sz="2000" b="1" dirty="0" err="1"/>
                        <a:t>dalam</a:t>
                      </a:r>
                      <a:r>
                        <a:rPr lang="en-AU" sz="2000" b="1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AU" sz="2000" b="1" dirty="0" err="1"/>
                        <a:t>Pembelajaran</a:t>
                      </a:r>
                      <a:endParaRPr lang="en-AU" sz="2000" b="1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37414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1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2000" dirty="0" err="1"/>
                        <a:t>Ketersediaan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dokumen</a:t>
                      </a:r>
                      <a:r>
                        <a:rPr lang="en-AU" sz="2000" dirty="0"/>
                        <a:t> legal </a:t>
                      </a:r>
                      <a:r>
                        <a:rPr lang="en-AU" sz="2000" dirty="0" err="1"/>
                        <a:t>kebijakan</a:t>
                      </a:r>
                      <a:r>
                        <a:rPr lang="en-AU" sz="2000" dirty="0"/>
                        <a:t> dan </a:t>
                      </a:r>
                      <a:r>
                        <a:rPr lang="en-AU" sz="2000" dirty="0" err="1"/>
                        <a:t>pedoman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untuk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mengintegrasikan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kegiatan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penelitian</a:t>
                      </a:r>
                      <a:r>
                        <a:rPr lang="en-AU" sz="2000" dirty="0"/>
                        <a:t> dan </a:t>
                      </a:r>
                      <a:r>
                        <a:rPr lang="en-AU" sz="2000" dirty="0" err="1"/>
                        <a:t>PkM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kedalam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pembelajaran</a:t>
                      </a:r>
                      <a:r>
                        <a:rPr lang="en-AU" sz="2000" dirty="0"/>
                        <a:t> </a:t>
                      </a:r>
                    </a:p>
                  </a:txBody>
                  <a:tcPr marL="84866" marR="84866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3.13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6166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2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2000" dirty="0" err="1"/>
                        <a:t>Ketersediaan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bukti</a:t>
                      </a:r>
                      <a:r>
                        <a:rPr lang="en-AU" sz="2000" dirty="0"/>
                        <a:t> yang sahih </a:t>
                      </a:r>
                      <a:r>
                        <a:rPr lang="en-AU" sz="2000" dirty="0" err="1"/>
                        <a:t>tentang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pelaksanaan</a:t>
                      </a:r>
                      <a:r>
                        <a:rPr lang="en-AU" sz="2000" dirty="0"/>
                        <a:t>, </a:t>
                      </a:r>
                      <a:r>
                        <a:rPr lang="en-AU" sz="2000" dirty="0" err="1"/>
                        <a:t>evaluasi</a:t>
                      </a:r>
                      <a:r>
                        <a:rPr lang="en-AU" sz="2000" dirty="0"/>
                        <a:t>, </a:t>
                      </a:r>
                      <a:r>
                        <a:rPr lang="en-AU" sz="2000" dirty="0" err="1"/>
                        <a:t>pengendalian</a:t>
                      </a:r>
                      <a:r>
                        <a:rPr lang="en-AU" sz="2000" dirty="0"/>
                        <a:t>, dan </a:t>
                      </a:r>
                      <a:r>
                        <a:rPr lang="en-AU" sz="2000" dirty="0" err="1"/>
                        <a:t>peningkatan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kualitas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secara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berkelanjutan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integrasi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kegiatan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penelitian</a:t>
                      </a:r>
                      <a:r>
                        <a:rPr lang="en-AU" sz="2000" dirty="0"/>
                        <a:t> dan </a:t>
                      </a:r>
                      <a:r>
                        <a:rPr lang="en-AU" sz="2000" dirty="0" err="1"/>
                        <a:t>PkM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ke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dalam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pembelajaran</a:t>
                      </a:r>
                      <a:r>
                        <a:rPr lang="en-AU" sz="2000" dirty="0"/>
                        <a:t>.</a:t>
                      </a:r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98112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3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err="1"/>
                        <a:t>Ketersedian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bukti</a:t>
                      </a:r>
                      <a:r>
                        <a:rPr lang="en-AU" sz="2000" dirty="0"/>
                        <a:t> yang sahih SPMI </a:t>
                      </a:r>
                      <a:r>
                        <a:rPr lang="en-AU" sz="2000" dirty="0" err="1"/>
                        <a:t>melakukan</a:t>
                      </a:r>
                      <a:r>
                        <a:rPr lang="en-AU" sz="2000" dirty="0"/>
                        <a:t> monitoring dan </a:t>
                      </a:r>
                      <a:r>
                        <a:rPr lang="en-AU" sz="2000" dirty="0" err="1"/>
                        <a:t>evaluasi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integrasi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penelitian</a:t>
                      </a:r>
                      <a:r>
                        <a:rPr lang="en-AU" sz="2000" dirty="0"/>
                        <a:t> dan </a:t>
                      </a:r>
                      <a:r>
                        <a:rPr lang="en-AU" sz="2000" dirty="0" err="1"/>
                        <a:t>PkM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terhadap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pembelajaran</a:t>
                      </a:r>
                      <a:endParaRPr lang="en-AU" sz="2000" dirty="0"/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48575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4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A7AB-B1D9-4046-B77F-0213977C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E91E6-0293-460A-99C9-C0A1DAC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43</a:t>
            </a:fld>
            <a:endParaRPr lang="en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F6E153-E23E-4451-B6C5-7D52A4FB4B8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84935549"/>
              </p:ext>
            </p:extLst>
          </p:nvPr>
        </p:nvGraphicFramePr>
        <p:xfrm>
          <a:off x="368350" y="914400"/>
          <a:ext cx="1150456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6">
                  <a:extLst>
                    <a:ext uri="{9D8B030D-6E8A-4147-A177-3AD203B41FA5}">
                      <a16:colId xmlns:a16="http://schemas.microsoft.com/office/drawing/2014/main" val="3132149084"/>
                    </a:ext>
                  </a:extLst>
                </a:gridCol>
                <a:gridCol w="7567051">
                  <a:extLst>
                    <a:ext uri="{9D8B030D-6E8A-4147-A177-3AD203B41FA5}">
                      <a16:colId xmlns:a16="http://schemas.microsoft.com/office/drawing/2014/main" val="1496347509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3079405134"/>
                    </a:ext>
                  </a:extLst>
                </a:gridCol>
                <a:gridCol w="1960774">
                  <a:extLst>
                    <a:ext uri="{9D8B030D-6E8A-4147-A177-3AD203B41FA5}">
                      <a16:colId xmlns:a16="http://schemas.microsoft.com/office/drawing/2014/main" val="1159206900"/>
                    </a:ext>
                  </a:extLst>
                </a:gridCol>
              </a:tblGrid>
              <a:tr h="52400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No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/>
                        <a:t>Penilaiaan</a:t>
                      </a:r>
                      <a:r>
                        <a:rPr lang="en-AU" sz="2000" dirty="0"/>
                        <a:t> LED </a:t>
                      </a:r>
                      <a:r>
                        <a:rPr lang="en-AU" sz="2000" dirty="0" err="1"/>
                        <a:t>Kriteria</a:t>
                      </a:r>
                      <a:r>
                        <a:rPr lang="en-AU" sz="2000" dirty="0"/>
                        <a:t> Pendidikan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/>
                        <a:t>Bobot</a:t>
                      </a:r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Lokasi </a:t>
                      </a:r>
                      <a:r>
                        <a:rPr lang="en-AU" sz="2000" dirty="0" err="1"/>
                        <a:t>Pendeskripsian</a:t>
                      </a:r>
                      <a:endParaRPr lang="en-AU" sz="2000" dirty="0"/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44036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D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err="1"/>
                        <a:t>Suasana</a:t>
                      </a:r>
                      <a:r>
                        <a:rPr lang="en-AU" sz="2000" b="1" dirty="0"/>
                        <a:t> </a:t>
                      </a:r>
                      <a:r>
                        <a:rPr lang="en-AU" sz="2000" b="1" dirty="0" err="1"/>
                        <a:t>Akademik</a:t>
                      </a:r>
                      <a:endParaRPr lang="en-AU" sz="2000" b="1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A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122566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1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dokumen</a:t>
                      </a:r>
                      <a:r>
                        <a:rPr lang="en-ID" sz="2000" dirty="0"/>
                        <a:t> legal </a:t>
                      </a:r>
                      <a:r>
                        <a:rPr lang="en-ID" sz="2000" dirty="0" err="1"/>
                        <a:t>kebijakan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suasana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</a:t>
                      </a:r>
                      <a:r>
                        <a:rPr lang="en-ID" sz="2000" dirty="0"/>
                        <a:t> yang </a:t>
                      </a:r>
                      <a:r>
                        <a:rPr lang="en-ID" sz="2000" dirty="0" err="1"/>
                        <a:t>mencakup</a:t>
                      </a:r>
                      <a:r>
                        <a:rPr lang="en-ID" sz="2000" dirty="0"/>
                        <a:t>: </a:t>
                      </a:r>
                      <a:r>
                        <a:rPr lang="en-ID" sz="2000" dirty="0" err="1"/>
                        <a:t>otonomi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keilmuan</a:t>
                      </a:r>
                      <a:r>
                        <a:rPr lang="en-ID" sz="2000" dirty="0"/>
                        <a:t>, </a:t>
                      </a:r>
                      <a:r>
                        <a:rPr lang="en-ID" sz="2000" dirty="0" err="1"/>
                        <a:t>kebebasan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</a:t>
                      </a:r>
                      <a:r>
                        <a:rPr lang="en-ID" sz="2000" dirty="0"/>
                        <a:t>, dan </a:t>
                      </a:r>
                      <a:r>
                        <a:rPr lang="en-ID" sz="2000" dirty="0" err="1"/>
                        <a:t>kebebasan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mimbar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</a:t>
                      </a:r>
                      <a:endParaRPr lang="en-ID" sz="2000" dirty="0"/>
                    </a:p>
                  </a:txBody>
                  <a:tcPr marL="84866" marR="84866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1.25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362768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2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bukti</a:t>
                      </a:r>
                      <a:r>
                        <a:rPr lang="en-ID" sz="2000" dirty="0"/>
                        <a:t> sahih </a:t>
                      </a:r>
                      <a:r>
                        <a:rPr lang="en-ID" sz="2000" dirty="0" err="1"/>
                        <a:t>tentang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terbangunnya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suasana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</a:t>
                      </a:r>
                      <a:r>
                        <a:rPr lang="en-ID" sz="2000" dirty="0"/>
                        <a:t> yang </a:t>
                      </a:r>
                      <a:r>
                        <a:rPr lang="en-ID" sz="2000" dirty="0" err="1"/>
                        <a:t>kondusif</a:t>
                      </a:r>
                      <a:r>
                        <a:rPr lang="en-ID" sz="2000" dirty="0"/>
                        <a:t> dan </a:t>
                      </a:r>
                      <a:r>
                        <a:rPr lang="en-ID" sz="2000" dirty="0" err="1"/>
                        <a:t>dapat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berupa</a:t>
                      </a:r>
                      <a:r>
                        <a:rPr lang="en-ID" sz="2000" dirty="0"/>
                        <a:t>: a) </a:t>
                      </a:r>
                      <a:r>
                        <a:rPr lang="en-ID" sz="2000" dirty="0" err="1"/>
                        <a:t>Keterlaksanaan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interaksi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antar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sivitas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dalam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kegiatan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pendidikan</a:t>
                      </a:r>
                      <a:r>
                        <a:rPr lang="en-ID" sz="2000" dirty="0"/>
                        <a:t>, </a:t>
                      </a:r>
                      <a:r>
                        <a:rPr lang="en-ID" sz="2000" dirty="0" err="1"/>
                        <a:t>penelitian</a:t>
                      </a:r>
                      <a:r>
                        <a:rPr lang="en-ID" sz="2000" dirty="0"/>
                        <a:t> dan </a:t>
                      </a:r>
                      <a:r>
                        <a:rPr lang="en-ID" sz="2000" dirty="0" err="1"/>
                        <a:t>PkM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baik</a:t>
                      </a:r>
                      <a:r>
                        <a:rPr lang="en-ID" sz="2000" dirty="0"/>
                        <a:t> pada </a:t>
                      </a:r>
                      <a:r>
                        <a:rPr lang="en-ID" sz="2000" dirty="0" err="1"/>
                        <a:t>skala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lokal</a:t>
                      </a:r>
                      <a:r>
                        <a:rPr lang="en-ID" sz="2000" dirty="0"/>
                        <a:t>/</a:t>
                      </a:r>
                      <a:r>
                        <a:rPr lang="en-ID" sz="2000" dirty="0" err="1"/>
                        <a:t>nasional</a:t>
                      </a:r>
                      <a:r>
                        <a:rPr lang="en-ID" sz="2000" dirty="0"/>
                        <a:t>/ </a:t>
                      </a:r>
                      <a:r>
                        <a:rPr lang="en-ID" sz="2000" dirty="0" err="1"/>
                        <a:t>internasional</a:t>
                      </a:r>
                      <a:r>
                        <a:rPr lang="en-ID" sz="2000" dirty="0"/>
                        <a:t>. b) </a:t>
                      </a:r>
                      <a:r>
                        <a:rPr lang="en-ID" sz="2000" dirty="0" err="1"/>
                        <a:t>Keterlaksanaan</a:t>
                      </a:r>
                      <a:r>
                        <a:rPr lang="en-ID" sz="2000" dirty="0"/>
                        <a:t> program/</a:t>
                      </a:r>
                      <a:r>
                        <a:rPr lang="en-ID" sz="2000" dirty="0" err="1"/>
                        <a:t>kegiatan</a:t>
                      </a:r>
                      <a:r>
                        <a:rPr lang="en-ID" sz="2000" dirty="0"/>
                        <a:t> non </a:t>
                      </a:r>
                      <a:r>
                        <a:rPr lang="en-ID" sz="2000" dirty="0" err="1"/>
                        <a:t>akademik</a:t>
                      </a:r>
                      <a:r>
                        <a:rPr lang="en-ID" sz="2000" dirty="0"/>
                        <a:t> yang </a:t>
                      </a:r>
                      <a:r>
                        <a:rPr lang="en-ID" sz="2000" dirty="0" err="1"/>
                        <a:t>melibatkan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seluruh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warga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kampus</a:t>
                      </a:r>
                      <a:r>
                        <a:rPr lang="en-ID" sz="2000" dirty="0"/>
                        <a:t> yang </a:t>
                      </a:r>
                      <a:r>
                        <a:rPr lang="en-ID" sz="2000" dirty="0" err="1"/>
                        <a:t>didukung</a:t>
                      </a:r>
                      <a:r>
                        <a:rPr lang="en-ID" sz="2000" dirty="0"/>
                        <a:t> oleh </a:t>
                      </a: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sarana</a:t>
                      </a:r>
                      <a:r>
                        <a:rPr lang="en-ID" sz="2000" dirty="0"/>
                        <a:t>, </a:t>
                      </a:r>
                      <a:r>
                        <a:rPr lang="en-ID" sz="2000" dirty="0" err="1"/>
                        <a:t>prasarana</a:t>
                      </a:r>
                      <a:r>
                        <a:rPr lang="en-ID" sz="2000" dirty="0"/>
                        <a:t>, dan dana yang </a:t>
                      </a:r>
                      <a:r>
                        <a:rPr lang="en-ID" sz="2000" dirty="0" err="1"/>
                        <a:t>memadai</a:t>
                      </a:r>
                      <a:endParaRPr lang="en-ID" sz="2000" dirty="0"/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49324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3</a:t>
                      </a:r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 err="1"/>
                        <a:t>Ketersediaan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bukti</a:t>
                      </a:r>
                      <a:r>
                        <a:rPr lang="en-ID" sz="2000" dirty="0"/>
                        <a:t> yang sahih </a:t>
                      </a:r>
                      <a:r>
                        <a:rPr lang="en-ID" sz="2000" dirty="0" err="1"/>
                        <a:t>tentang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langkahlangkah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strategis</a:t>
                      </a:r>
                      <a:r>
                        <a:rPr lang="en-ID" sz="2000" dirty="0"/>
                        <a:t> yang </a:t>
                      </a:r>
                      <a:r>
                        <a:rPr lang="en-ID" sz="2000" dirty="0" err="1"/>
                        <a:t>dilakukan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untuk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meningkatkan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suasana</a:t>
                      </a:r>
                      <a:r>
                        <a:rPr lang="en-ID" sz="2000" dirty="0"/>
                        <a:t> </a:t>
                      </a:r>
                      <a:r>
                        <a:rPr lang="en-ID" sz="2000" dirty="0" err="1"/>
                        <a:t>akademik</a:t>
                      </a:r>
                      <a:r>
                        <a:rPr lang="en-ID" sz="2000" dirty="0"/>
                        <a:t>.</a:t>
                      </a:r>
                      <a:endParaRPr lang="en-AU" sz="2000" dirty="0"/>
                    </a:p>
                  </a:txBody>
                  <a:tcPr marL="84866" marR="84866"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 marL="84866" marR="8486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A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IKU</a:t>
                      </a:r>
                    </a:p>
                  </a:txBody>
                  <a:tcPr marL="84866" marR="84866"/>
                </a:tc>
                <a:extLst>
                  <a:ext uri="{0D108BD9-81ED-4DB2-BD59-A6C34878D82A}">
                    <a16:rowId xmlns:a16="http://schemas.microsoft.com/office/drawing/2014/main" val="23334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46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3797-CF84-468A-8074-FF84A67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6-3 Alur </a:t>
            </a:r>
            <a:r>
              <a:rPr lang="en-AU" dirty="0" err="1"/>
              <a:t>Berfikir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23590-F34F-4585-A027-DA4852E48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285"/>
            <a:ext cx="12192000" cy="60647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8674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77E21F-5311-435D-95D7-8DD626F4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53" y="1"/>
            <a:ext cx="123089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E145C7-F701-4A7D-B7F8-0F9D4E54666F}"/>
              </a:ext>
            </a:extLst>
          </p:cNvPr>
          <p:cNvSpPr/>
          <p:nvPr/>
        </p:nvSpPr>
        <p:spPr>
          <a:xfrm>
            <a:off x="0" y="1602977"/>
            <a:ext cx="4031673" cy="1722119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52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6-3-1 </a:t>
            </a:r>
            <a:r>
              <a:rPr lang="en-AU" sz="3600" dirty="0" err="1"/>
              <a:t>Konten</a:t>
            </a:r>
            <a:r>
              <a:rPr lang="en-AU" sz="3600" dirty="0"/>
              <a:t> Sub-Bagian: </a:t>
            </a:r>
            <a:r>
              <a:rPr lang="en-AU" sz="3600" dirty="0" err="1"/>
              <a:t>Latar</a:t>
            </a:r>
            <a:r>
              <a:rPr lang="en-AU" sz="3600" dirty="0"/>
              <a:t> </a:t>
            </a:r>
            <a:r>
              <a:rPr lang="en-AU" sz="3600" dirty="0" err="1"/>
              <a:t>Belakang</a:t>
            </a:r>
            <a:endParaRPr lang="en-AU" sz="36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8D607DCB-6027-457F-83DA-30024A0F0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3199"/>
              </p:ext>
            </p:extLst>
          </p:nvPr>
        </p:nvGraphicFramePr>
        <p:xfrm>
          <a:off x="6926729" y="1214439"/>
          <a:ext cx="5146602" cy="44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B0A331-FA49-40CB-878B-7B983AF14119}"/>
              </a:ext>
            </a:extLst>
          </p:cNvPr>
          <p:cNvSpPr txBox="1">
            <a:spLocks/>
          </p:cNvSpPr>
          <p:nvPr/>
        </p:nvSpPr>
        <p:spPr>
          <a:xfrm>
            <a:off x="319919" y="924339"/>
            <a:ext cx="6731330" cy="5244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Latar</a:t>
            </a:r>
            <a:r>
              <a:rPr lang="en-AU" sz="2400" dirty="0"/>
              <a:t> </a:t>
            </a:r>
            <a:r>
              <a:rPr lang="en-AU" sz="2400" dirty="0" err="1"/>
              <a:t>Belakang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endParaRPr lang="en-AU" sz="2400" dirty="0"/>
          </a:p>
          <a:p>
            <a:pPr lvl="1"/>
            <a:r>
              <a:rPr lang="en-AU" sz="2000" dirty="0" err="1"/>
              <a:t>Apa</a:t>
            </a:r>
            <a:r>
              <a:rPr lang="en-AU" sz="2000" dirty="0"/>
              <a:t> </a:t>
            </a:r>
            <a:r>
              <a:rPr lang="en-AU" sz="2000" b="1" dirty="0" err="1"/>
              <a:t>ruang</a:t>
            </a:r>
            <a:r>
              <a:rPr lang="en-AU" sz="2000" b="1" dirty="0"/>
              <a:t> </a:t>
            </a:r>
            <a:r>
              <a:rPr lang="en-AU" sz="2000" b="1" dirty="0" err="1"/>
              <a:t>lingkup</a:t>
            </a:r>
            <a:r>
              <a:rPr lang="en-AU" sz="2000" dirty="0"/>
              <a:t> (</a:t>
            </a:r>
            <a:r>
              <a:rPr lang="en-AU" sz="2000" dirty="0" err="1"/>
              <a:t>cakupan</a:t>
            </a:r>
            <a:r>
              <a:rPr lang="en-AU" sz="2000" dirty="0"/>
              <a:t>) </a:t>
            </a:r>
            <a:r>
              <a:rPr lang="en-AU" sz="2000" dirty="0" err="1"/>
              <a:t>kriteria</a:t>
            </a:r>
            <a:r>
              <a:rPr lang="en-AU" sz="2000" dirty="0"/>
              <a:t> Pendidikan (</a:t>
            </a:r>
            <a:r>
              <a:rPr lang="sv-SE" sz="2100" dirty="0"/>
              <a:t>kurikulum, pembelajaran, integrasi kegiatan penelitian dan PkM dalam pembelajaran, dan suasana akademik</a:t>
            </a:r>
            <a:r>
              <a:rPr lang="en-AU" sz="2000" dirty="0"/>
              <a:t>)</a:t>
            </a:r>
            <a:endParaRPr lang="en-AU" sz="2000" b="1" dirty="0"/>
          </a:p>
          <a:p>
            <a:pPr lvl="1"/>
            <a:r>
              <a:rPr lang="en-AU" sz="2000" dirty="0" err="1"/>
              <a:t>Mengapa</a:t>
            </a:r>
            <a:r>
              <a:rPr lang="en-AU" sz="2000" dirty="0"/>
              <a:t> </a:t>
            </a:r>
            <a:r>
              <a:rPr lang="en-AU" sz="2000" dirty="0" err="1"/>
              <a:t>lingkup</a:t>
            </a:r>
            <a:r>
              <a:rPr lang="en-AU" sz="2000" dirty="0"/>
              <a:t>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ini</a:t>
            </a:r>
            <a:r>
              <a:rPr lang="en-AU" sz="2000" dirty="0"/>
              <a:t> </a:t>
            </a:r>
            <a:r>
              <a:rPr lang="en-AU" sz="2000" dirty="0" err="1"/>
              <a:t>penting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</a:t>
            </a:r>
            <a:r>
              <a:rPr lang="en-AU" sz="2000" dirty="0" err="1"/>
              <a:t>Visi</a:t>
            </a:r>
            <a:r>
              <a:rPr lang="en-AU" sz="2000" dirty="0"/>
              <a:t>.</a:t>
            </a:r>
          </a:p>
          <a:p>
            <a:pPr lvl="1"/>
            <a:r>
              <a:rPr lang="en-AU" sz="2000" b="1" dirty="0" err="1"/>
              <a:t>Standar</a:t>
            </a:r>
            <a:r>
              <a:rPr lang="en-AU" sz="2000" dirty="0"/>
              <a:t> </a:t>
            </a:r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sudah</a:t>
            </a:r>
            <a:r>
              <a:rPr lang="en-AU" sz="2000" dirty="0"/>
              <a:t> </a:t>
            </a:r>
            <a:r>
              <a:rPr lang="en-AU" sz="2000" dirty="0" err="1"/>
              <a:t>ditetapkan</a:t>
            </a:r>
            <a:r>
              <a:rPr lang="en-AU" sz="2000" dirty="0"/>
              <a:t> PT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memenuhi</a:t>
            </a:r>
            <a:r>
              <a:rPr lang="en-AU" sz="2000" dirty="0"/>
              <a:t> </a:t>
            </a:r>
            <a:r>
              <a:rPr lang="en-AU" sz="2000" b="1" dirty="0" err="1"/>
              <a:t>ruang</a:t>
            </a:r>
            <a:r>
              <a:rPr lang="en-AU" sz="2000" b="1" dirty="0"/>
              <a:t> </a:t>
            </a:r>
            <a:r>
              <a:rPr lang="en-AU" sz="2000" b="1" dirty="0" err="1"/>
              <a:t>lingkup</a:t>
            </a:r>
            <a:r>
              <a:rPr lang="en-AU" sz="2000" dirty="0"/>
              <a:t> </a:t>
            </a:r>
            <a:r>
              <a:rPr lang="en-AU" sz="2000" dirty="0" err="1"/>
              <a:t>kriteria</a:t>
            </a:r>
            <a:r>
              <a:rPr lang="en-AU" sz="2000" dirty="0"/>
              <a:t> </a:t>
            </a:r>
            <a:r>
              <a:rPr lang="en-AU" sz="2000" dirty="0" err="1"/>
              <a:t>yg</a:t>
            </a:r>
            <a:r>
              <a:rPr lang="en-AU" sz="2000" dirty="0"/>
              <a:t> </a:t>
            </a:r>
            <a:r>
              <a:rPr lang="en-AU" sz="2000" dirty="0" err="1"/>
              <a:t>dibahas</a:t>
            </a:r>
            <a:r>
              <a:rPr lang="en-AU" sz="2000" dirty="0"/>
              <a:t> </a:t>
            </a:r>
            <a:r>
              <a:rPr lang="en-AU" sz="2000" b="1" dirty="0"/>
              <a:t>(</a:t>
            </a:r>
            <a:r>
              <a:rPr lang="en-AU" sz="2000" b="1" dirty="0" err="1"/>
              <a:t>Lihat</a:t>
            </a:r>
            <a:r>
              <a:rPr lang="en-AU" sz="2000" b="1" dirty="0"/>
              <a:t> P#1)</a:t>
            </a:r>
            <a:r>
              <a:rPr lang="en-AU" sz="2000" dirty="0"/>
              <a:t> </a:t>
            </a:r>
          </a:p>
          <a:p>
            <a:r>
              <a:rPr lang="en-AU" sz="2400" dirty="0" err="1"/>
              <a:t>Tujuan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endParaRPr lang="en-AU" sz="2400" dirty="0"/>
          </a:p>
          <a:p>
            <a:pPr lvl="1"/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ingin</a:t>
            </a:r>
            <a:r>
              <a:rPr lang="en-AU" sz="2000" dirty="0"/>
              <a:t> </a:t>
            </a:r>
            <a:r>
              <a:rPr lang="en-AU" sz="2000" dirty="0" err="1"/>
              <a:t>dihasilkan</a:t>
            </a:r>
            <a:r>
              <a:rPr lang="en-AU" sz="2000" dirty="0"/>
              <a:t>/</a:t>
            </a:r>
            <a:r>
              <a:rPr lang="en-AU" sz="2000" dirty="0" err="1"/>
              <a:t>dicapai</a:t>
            </a:r>
            <a:r>
              <a:rPr lang="en-AU" sz="2000" dirty="0"/>
              <a:t> </a:t>
            </a:r>
            <a:r>
              <a:rPr lang="en-AU" sz="2000" dirty="0" err="1"/>
              <a:t>dari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Rasional</a:t>
            </a:r>
            <a:r>
              <a:rPr lang="en-AU" sz="2400" dirty="0"/>
              <a:t>: </a:t>
            </a:r>
          </a:p>
          <a:p>
            <a:pPr lvl="1"/>
            <a:r>
              <a:rPr lang="en-AU" sz="2000" dirty="0" err="1"/>
              <a:t>Faktor</a:t>
            </a:r>
            <a:r>
              <a:rPr lang="en-AU" sz="2000" dirty="0"/>
              <a:t> </a:t>
            </a:r>
            <a:r>
              <a:rPr lang="en-AU" sz="2000" dirty="0" err="1"/>
              <a:t>apa</a:t>
            </a:r>
            <a:r>
              <a:rPr lang="en-AU" sz="2000" dirty="0"/>
              <a:t> yang </a:t>
            </a:r>
            <a:r>
              <a:rPr lang="en-AU" sz="2000" dirty="0" err="1"/>
              <a:t>mendasari</a:t>
            </a:r>
            <a:r>
              <a:rPr lang="en-AU" sz="2000" dirty="0"/>
              <a:t> </a:t>
            </a:r>
            <a:r>
              <a:rPr lang="en-AU" sz="2000" dirty="0" err="1"/>
              <a:t>penetapan</a:t>
            </a:r>
            <a:r>
              <a:rPr lang="en-AU" sz="2000" dirty="0"/>
              <a:t> </a:t>
            </a:r>
            <a:r>
              <a:rPr lang="en-AU" sz="2000" dirty="0" err="1"/>
              <a:t>standar</a:t>
            </a:r>
            <a:r>
              <a:rPr lang="en-AU" sz="2000" dirty="0"/>
              <a:t>.</a:t>
            </a:r>
          </a:p>
          <a:p>
            <a:pPr lvl="2"/>
            <a:r>
              <a:rPr lang="en-AU" sz="1600" dirty="0" err="1"/>
              <a:t>Faktor</a:t>
            </a:r>
            <a:r>
              <a:rPr lang="en-AU" sz="1600" dirty="0"/>
              <a:t> Internal (Strengths/Weaknesses)</a:t>
            </a:r>
          </a:p>
          <a:p>
            <a:pPr lvl="2"/>
            <a:r>
              <a:rPr lang="en-AU" sz="1600" dirty="0" err="1"/>
              <a:t>Faktor</a:t>
            </a:r>
            <a:r>
              <a:rPr lang="en-AU" sz="1600" dirty="0"/>
              <a:t> </a:t>
            </a:r>
            <a:r>
              <a:rPr lang="en-AU" sz="1600" dirty="0" err="1"/>
              <a:t>Eksternal</a:t>
            </a:r>
            <a:r>
              <a:rPr lang="en-AU" sz="1600" dirty="0"/>
              <a:t> (Opportunities, threads)</a:t>
            </a:r>
          </a:p>
          <a:p>
            <a:r>
              <a:rPr lang="en-AU" sz="2400" dirty="0" err="1"/>
              <a:t>Mekanisme</a:t>
            </a:r>
            <a:r>
              <a:rPr lang="en-AU" sz="2400" dirty="0"/>
              <a:t>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(</a:t>
            </a:r>
            <a:r>
              <a:rPr lang="en-AU" sz="2400" dirty="0" err="1"/>
              <a:t>bisa</a:t>
            </a:r>
            <a:r>
              <a:rPr lang="en-AU" sz="2400" dirty="0"/>
              <a:t> </a:t>
            </a:r>
            <a:r>
              <a:rPr lang="en-AU" sz="2400" dirty="0" err="1"/>
              <a:t>dilihat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Manual </a:t>
            </a:r>
            <a:r>
              <a:rPr lang="en-AU" sz="2400" dirty="0" err="1"/>
              <a:t>Penetapan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9203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6-3-2 </a:t>
            </a:r>
            <a:r>
              <a:rPr lang="en-AU" sz="3600" dirty="0" err="1"/>
              <a:t>Konten</a:t>
            </a:r>
            <a:r>
              <a:rPr lang="en-AU" sz="3600" dirty="0"/>
              <a:t> Sub-Bagian: </a:t>
            </a:r>
            <a:r>
              <a:rPr lang="en-AU" sz="3600" dirty="0" err="1"/>
              <a:t>Kebijakan</a:t>
            </a:r>
            <a:endParaRPr lang="en-AU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D690B2-45F7-4001-B0F8-F4811B6BF364}"/>
              </a:ext>
            </a:extLst>
          </p:cNvPr>
          <p:cNvSpPr txBox="1">
            <a:spLocks/>
          </p:cNvSpPr>
          <p:nvPr/>
        </p:nvSpPr>
        <p:spPr>
          <a:xfrm>
            <a:off x="565732" y="1063487"/>
            <a:ext cx="10463629" cy="517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Deskripsikan </a:t>
            </a:r>
            <a:r>
              <a:rPr lang="en-AU" sz="2400" dirty="0" err="1"/>
              <a:t>dokumen</a:t>
            </a:r>
            <a:r>
              <a:rPr lang="en-AU" sz="2400" dirty="0"/>
              <a:t> formal </a:t>
            </a:r>
            <a:r>
              <a:rPr lang="en-AU" sz="2400" dirty="0" err="1"/>
              <a:t>kebijakan</a:t>
            </a:r>
            <a:r>
              <a:rPr lang="en-AU" sz="2400" dirty="0"/>
              <a:t> dan </a:t>
            </a:r>
            <a:r>
              <a:rPr lang="en-AU" sz="2400" dirty="0" err="1"/>
              <a:t>panduan</a:t>
            </a:r>
            <a:r>
              <a:rPr lang="en-AU" sz="2400" dirty="0"/>
              <a:t> </a:t>
            </a:r>
            <a:r>
              <a:rPr lang="en-AU" sz="2400" dirty="0" err="1"/>
              <a:t>pendidikan</a:t>
            </a:r>
            <a:r>
              <a:rPr lang="en-AU" sz="2400" dirty="0"/>
              <a:t> yang </a:t>
            </a:r>
            <a:r>
              <a:rPr lang="en-AU" sz="2400" dirty="0" err="1"/>
              <a:t>mencakup</a:t>
            </a:r>
            <a:r>
              <a:rPr lang="en-AU" sz="2400" dirty="0"/>
              <a:t> </a:t>
            </a:r>
            <a:r>
              <a:rPr lang="en-AU" sz="2400" dirty="0" err="1"/>
              <a:t>tujuan</a:t>
            </a:r>
            <a:r>
              <a:rPr lang="en-AU" sz="2400" dirty="0"/>
              <a:t> dan </a:t>
            </a:r>
            <a:r>
              <a:rPr lang="en-AU" sz="2400" dirty="0" err="1"/>
              <a:t>sasaran</a:t>
            </a:r>
            <a:r>
              <a:rPr lang="en-AU" sz="2400" dirty="0"/>
              <a:t> </a:t>
            </a:r>
            <a:r>
              <a:rPr lang="en-AU" sz="2400" dirty="0" err="1"/>
              <a:t>pendidikan</a:t>
            </a:r>
            <a:r>
              <a:rPr lang="en-AU" sz="2400" dirty="0"/>
              <a:t>, strategi dan </a:t>
            </a:r>
            <a:r>
              <a:rPr lang="en-AU" sz="2400" dirty="0" err="1"/>
              <a:t>metode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mencapainya</a:t>
            </a:r>
            <a:r>
              <a:rPr lang="en-AU" sz="2400" dirty="0"/>
              <a:t> dan </a:t>
            </a:r>
            <a:r>
              <a:rPr lang="en-AU" sz="2400" dirty="0" err="1"/>
              <a:t>instrumen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</a:t>
            </a:r>
            <a:r>
              <a:rPr lang="en-AU" sz="2400" dirty="0" err="1"/>
              <a:t>cara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mengukur</a:t>
            </a:r>
            <a:r>
              <a:rPr lang="en-AU" sz="2400" dirty="0"/>
              <a:t> </a:t>
            </a:r>
            <a:r>
              <a:rPr lang="en-AU" sz="2400" dirty="0" err="1"/>
              <a:t>efektivitasnya</a:t>
            </a:r>
            <a:endParaRPr lang="en-AU" sz="2400" dirty="0"/>
          </a:p>
          <a:p>
            <a:r>
              <a:rPr lang="en-AU" sz="2400" dirty="0" err="1"/>
              <a:t>Sampaikan</a:t>
            </a:r>
            <a:r>
              <a:rPr lang="en-AU" sz="2400" dirty="0"/>
              <a:t> Nama, </a:t>
            </a:r>
            <a:r>
              <a:rPr lang="en-AU" sz="2400" dirty="0" err="1"/>
              <a:t>Nomor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</a:t>
            </a:r>
            <a:r>
              <a:rPr lang="en-AU" sz="2400" dirty="0" err="1"/>
              <a:t>serta</a:t>
            </a:r>
            <a:r>
              <a:rPr lang="en-AU" sz="2400" dirty="0"/>
              <a:t> </a:t>
            </a:r>
            <a:r>
              <a:rPr lang="en-AU" sz="2400" dirty="0" err="1"/>
              <a:t>isi</a:t>
            </a:r>
            <a:r>
              <a:rPr lang="en-AU" sz="2400" dirty="0"/>
              <a:t> </a:t>
            </a:r>
            <a:r>
              <a:rPr lang="en-AU" sz="2400" dirty="0" err="1"/>
              <a:t>ringkas</a:t>
            </a:r>
            <a:r>
              <a:rPr lang="en-AU" sz="2400" dirty="0"/>
              <a:t> </a:t>
            </a:r>
            <a:r>
              <a:rPr lang="en-AU" sz="2400" dirty="0" err="1"/>
              <a:t>cakupan</a:t>
            </a:r>
            <a:r>
              <a:rPr lang="en-AU" sz="2400" dirty="0"/>
              <a:t> yang </a:t>
            </a:r>
            <a:r>
              <a:rPr lang="en-AU" sz="2400" dirty="0" err="1"/>
              <a:t>diatur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dokumen</a:t>
            </a:r>
            <a:r>
              <a:rPr lang="en-AU" sz="2400" dirty="0"/>
              <a:t> </a:t>
            </a:r>
            <a:r>
              <a:rPr lang="en-AU" sz="2400" dirty="0" err="1"/>
              <a:t>tersebut</a:t>
            </a:r>
            <a:r>
              <a:rPr lang="en-AU" sz="2400" dirty="0"/>
              <a:t>. 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26172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6-3-3 </a:t>
            </a:r>
            <a:r>
              <a:rPr lang="en-AU" sz="2400" dirty="0" err="1"/>
              <a:t>Konten</a:t>
            </a:r>
            <a:r>
              <a:rPr lang="en-AU" sz="2400" dirty="0"/>
              <a:t> Sub-Bagian: </a:t>
            </a:r>
            <a:r>
              <a:rPr lang="en-AU" sz="2400" dirty="0" err="1"/>
              <a:t>Standar</a:t>
            </a:r>
            <a:r>
              <a:rPr lang="en-AU" sz="2400" dirty="0"/>
              <a:t> PT dan Strategi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8B4FC4-9B32-49CC-96C6-D3AD4E03F61C}"/>
              </a:ext>
            </a:extLst>
          </p:cNvPr>
          <p:cNvSpPr txBox="1">
            <a:spLocks/>
          </p:cNvSpPr>
          <p:nvPr/>
        </p:nvSpPr>
        <p:spPr>
          <a:xfrm>
            <a:off x="719756" y="5302922"/>
            <a:ext cx="5732586" cy="120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Pada </a:t>
            </a:r>
            <a:r>
              <a:rPr lang="en-AU" sz="2000" dirty="0" err="1">
                <a:solidFill>
                  <a:srgbClr val="FF0000"/>
                </a:solidFill>
              </a:rPr>
              <a:t>bagian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ini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err="1">
                <a:solidFill>
                  <a:srgbClr val="FF0000"/>
                </a:solidFill>
              </a:rPr>
              <a:t>bisa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diambilkan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strategi yang </a:t>
            </a:r>
            <a:r>
              <a:rPr lang="en-AU" sz="2000" dirty="0" err="1">
                <a:solidFill>
                  <a:srgbClr val="FF0000"/>
                </a:solidFill>
              </a:rPr>
              <a:t>telah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dituliskan</a:t>
            </a:r>
            <a:r>
              <a:rPr lang="en-AU" sz="2000" dirty="0">
                <a:solidFill>
                  <a:srgbClr val="FF0000"/>
                </a:solidFill>
              </a:rPr>
              <a:t> di </a:t>
            </a:r>
            <a:r>
              <a:rPr lang="en-AU" sz="2000" dirty="0" err="1">
                <a:solidFill>
                  <a:srgbClr val="FF0000"/>
                </a:solidFill>
              </a:rPr>
              <a:t>dokumen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terkait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sudah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diimplementasikan</a:t>
            </a:r>
            <a:r>
              <a:rPr lang="en-AU" sz="2000" dirty="0">
                <a:solidFill>
                  <a:srgbClr val="FF0000"/>
                </a:solidFill>
              </a:rPr>
              <a:t> (P#2 ) 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88FF6AD0-00B6-4278-863C-52C8D742A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99655"/>
              </p:ext>
            </p:extLst>
          </p:nvPr>
        </p:nvGraphicFramePr>
        <p:xfrm>
          <a:off x="7643769" y="1420002"/>
          <a:ext cx="4434414" cy="413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B104E7-47C6-432C-B1DA-FC185C85400A}"/>
              </a:ext>
            </a:extLst>
          </p:cNvPr>
          <p:cNvSpPr txBox="1">
            <a:spLocks/>
          </p:cNvSpPr>
          <p:nvPr/>
        </p:nvSpPr>
        <p:spPr>
          <a:xfrm>
            <a:off x="454654" y="1042314"/>
            <a:ext cx="7502027" cy="441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Standar</a:t>
            </a:r>
            <a:r>
              <a:rPr lang="en-AU" sz="2400" dirty="0"/>
              <a:t> PT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</a:t>
            </a:r>
          </a:p>
          <a:p>
            <a:r>
              <a:rPr lang="en-AU" sz="2400" dirty="0" err="1"/>
              <a:t>Standar</a:t>
            </a:r>
            <a:r>
              <a:rPr lang="en-AU" sz="2400" dirty="0"/>
              <a:t> X</a:t>
            </a:r>
          </a:p>
          <a:p>
            <a:pPr lvl="1"/>
            <a:r>
              <a:rPr lang="en-AU" sz="2000" dirty="0"/>
              <a:t>Strategi 1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 (</a:t>
            </a:r>
            <a:r>
              <a:rPr lang="en-AU" sz="2000" dirty="0" err="1"/>
              <a:t>frekuensi</a:t>
            </a:r>
            <a:r>
              <a:rPr lang="en-AU" sz="2000" dirty="0"/>
              <a:t>?, </a:t>
            </a:r>
            <a:r>
              <a:rPr lang="en-AU" sz="2000" dirty="0" err="1"/>
              <a:t>waktu</a:t>
            </a:r>
            <a:r>
              <a:rPr lang="en-AU" sz="2000" dirty="0"/>
              <a:t>, </a:t>
            </a:r>
            <a:r>
              <a:rPr lang="en-AU" sz="2000" dirty="0" err="1"/>
              <a:t>tempat</a:t>
            </a:r>
            <a:r>
              <a:rPr lang="en-AU" sz="2000" dirty="0"/>
              <a:t> </a:t>
            </a:r>
            <a:r>
              <a:rPr lang="en-AU" sz="2000" dirty="0" err="1"/>
              <a:t>dll</a:t>
            </a:r>
            <a:r>
              <a:rPr lang="en-AU" sz="2000" dirty="0"/>
              <a:t>) </a:t>
            </a:r>
            <a:r>
              <a:rPr lang="en-AU" sz="2000" dirty="0" err="1"/>
              <a:t>pengalokasian</a:t>
            </a:r>
            <a:r>
              <a:rPr lang="en-AU" sz="2000" dirty="0"/>
              <a:t> </a:t>
            </a:r>
            <a:r>
              <a:rPr lang="en-AU" sz="2000" dirty="0" err="1"/>
              <a:t>sumber</a:t>
            </a:r>
            <a:r>
              <a:rPr lang="en-AU" sz="2000" dirty="0"/>
              <a:t> </a:t>
            </a:r>
            <a:r>
              <a:rPr lang="en-AU" sz="2000" dirty="0" err="1"/>
              <a:t>daya</a:t>
            </a:r>
            <a:r>
              <a:rPr lang="en-AU" sz="2000" dirty="0"/>
              <a:t> (orang/unit, uang, </a:t>
            </a:r>
            <a:r>
              <a:rPr lang="en-AU" sz="2000" dirty="0" err="1"/>
              <a:t>sarpras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), dan </a:t>
            </a:r>
            <a:r>
              <a:rPr lang="en-AU" sz="2000" dirty="0" err="1"/>
              <a:t>mekanisme</a:t>
            </a:r>
            <a:r>
              <a:rPr lang="en-AU" sz="2000" dirty="0"/>
              <a:t> </a:t>
            </a:r>
            <a:r>
              <a:rPr lang="en-AU" sz="2000" dirty="0" err="1"/>
              <a:t>kontrol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(</a:t>
            </a: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, monitoring </a:t>
            </a:r>
            <a:r>
              <a:rPr lang="en-AU" sz="2000" dirty="0" err="1"/>
              <a:t>progres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  </a:t>
            </a:r>
          </a:p>
          <a:p>
            <a:pPr lvl="1"/>
            <a:r>
              <a:rPr lang="en-AU" sz="2000" dirty="0"/>
              <a:t>Strategi 2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, </a:t>
            </a:r>
            <a:r>
              <a:rPr lang="en-AU" sz="2000" dirty="0" err="1"/>
              <a:t>dst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Standar</a:t>
            </a:r>
            <a:r>
              <a:rPr lang="en-AU" sz="2400" dirty="0"/>
              <a:t> Y (Jika </a:t>
            </a:r>
            <a:r>
              <a:rPr lang="en-AU" sz="2400" dirty="0" err="1"/>
              <a:t>standar</a:t>
            </a:r>
            <a:r>
              <a:rPr lang="en-AU" sz="2400" dirty="0"/>
              <a:t> &gt; 1)</a:t>
            </a:r>
          </a:p>
          <a:p>
            <a:pPr lvl="1"/>
            <a:r>
              <a:rPr lang="en-AU" sz="2000" dirty="0"/>
              <a:t>Strategi 1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 (</a:t>
            </a:r>
            <a:r>
              <a:rPr lang="en-AU" sz="2000" dirty="0" err="1"/>
              <a:t>frekuensi</a:t>
            </a:r>
            <a:r>
              <a:rPr lang="en-AU" sz="2000" dirty="0"/>
              <a:t>?, </a:t>
            </a:r>
            <a:r>
              <a:rPr lang="en-AU" sz="2000" dirty="0" err="1"/>
              <a:t>waktu</a:t>
            </a:r>
            <a:r>
              <a:rPr lang="en-AU" sz="2000" dirty="0"/>
              <a:t>, </a:t>
            </a:r>
            <a:r>
              <a:rPr lang="en-AU" sz="2000" dirty="0" err="1"/>
              <a:t>tempat</a:t>
            </a:r>
            <a:r>
              <a:rPr lang="en-AU" sz="2000" dirty="0"/>
              <a:t> </a:t>
            </a:r>
            <a:r>
              <a:rPr lang="en-AU" sz="2000" dirty="0" err="1"/>
              <a:t>dll</a:t>
            </a:r>
            <a:r>
              <a:rPr lang="en-AU" sz="2000" dirty="0"/>
              <a:t>) </a:t>
            </a:r>
            <a:r>
              <a:rPr lang="en-AU" sz="2000" dirty="0" err="1"/>
              <a:t>pengalokasian</a:t>
            </a:r>
            <a:r>
              <a:rPr lang="en-AU" sz="2000" dirty="0"/>
              <a:t> </a:t>
            </a:r>
            <a:r>
              <a:rPr lang="en-AU" sz="2000" dirty="0" err="1"/>
              <a:t>sumber</a:t>
            </a:r>
            <a:r>
              <a:rPr lang="en-AU" sz="2000" dirty="0"/>
              <a:t> </a:t>
            </a:r>
            <a:r>
              <a:rPr lang="en-AU" sz="2000" dirty="0" err="1"/>
              <a:t>daya</a:t>
            </a:r>
            <a:r>
              <a:rPr lang="en-AU" sz="2000" dirty="0"/>
              <a:t> (orang/unit, uang, </a:t>
            </a:r>
            <a:r>
              <a:rPr lang="en-AU" sz="2000" dirty="0" err="1"/>
              <a:t>sarpras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), dan </a:t>
            </a:r>
            <a:r>
              <a:rPr lang="en-AU" sz="2000" dirty="0" err="1"/>
              <a:t>mekanisme</a:t>
            </a:r>
            <a:r>
              <a:rPr lang="en-AU" sz="2000" dirty="0"/>
              <a:t> </a:t>
            </a:r>
            <a:r>
              <a:rPr lang="en-AU" sz="2000" dirty="0" err="1"/>
              <a:t>kontrol</a:t>
            </a:r>
            <a:r>
              <a:rPr lang="en-AU" sz="2000" dirty="0"/>
              <a:t> </a:t>
            </a:r>
            <a:r>
              <a:rPr lang="en-AU" sz="2000" dirty="0" err="1"/>
              <a:t>pencapaian</a:t>
            </a:r>
            <a:r>
              <a:rPr lang="en-AU" sz="2000" dirty="0"/>
              <a:t> (</a:t>
            </a:r>
            <a:r>
              <a:rPr lang="en-AU" sz="2000" dirty="0" err="1"/>
              <a:t>rapat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, monitoring </a:t>
            </a:r>
            <a:r>
              <a:rPr lang="en-AU" sz="2000" dirty="0" err="1"/>
              <a:t>progres</a:t>
            </a:r>
            <a:r>
              <a:rPr lang="en-AU" sz="2000" dirty="0"/>
              <a:t>, </a:t>
            </a:r>
            <a:r>
              <a:rPr lang="en-AU" sz="2000" dirty="0" err="1"/>
              <a:t>dll</a:t>
            </a:r>
            <a:r>
              <a:rPr lang="en-AU" sz="2000" dirty="0"/>
              <a:t>)  </a:t>
            </a:r>
          </a:p>
          <a:p>
            <a:pPr lvl="1"/>
            <a:r>
              <a:rPr lang="en-AU" sz="2000" dirty="0"/>
              <a:t>Strategi 2 </a:t>
            </a:r>
            <a:r>
              <a:rPr lang="en-AU" sz="2000" dirty="0" err="1"/>
              <a:t>diuraikan</a:t>
            </a:r>
            <a:r>
              <a:rPr lang="en-AU" sz="2000" dirty="0"/>
              <a:t> </a:t>
            </a:r>
            <a:r>
              <a:rPr lang="en-AU" sz="2000" dirty="0" err="1"/>
              <a:t>implementasinya</a:t>
            </a:r>
            <a:r>
              <a:rPr lang="en-AU" sz="2000" dirty="0"/>
              <a:t>, </a:t>
            </a:r>
            <a:r>
              <a:rPr lang="en-AU" sz="2000" dirty="0" err="1"/>
              <a:t>dst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Dst</a:t>
            </a:r>
            <a:r>
              <a:rPr lang="en-AU" sz="2400" dirty="0"/>
              <a:t>.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96338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6-3-4 </a:t>
            </a:r>
            <a:r>
              <a:rPr lang="en-AU" sz="3200" dirty="0" err="1"/>
              <a:t>Konten</a:t>
            </a:r>
            <a:r>
              <a:rPr lang="en-AU" sz="3200" dirty="0"/>
              <a:t> Sub-Bagian: IKU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93904" y="1214438"/>
          <a:ext cx="5753584" cy="48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188B84-1F32-49F1-A3CB-F160A5854F69}"/>
              </a:ext>
            </a:extLst>
          </p:cNvPr>
          <p:cNvSpPr txBox="1">
            <a:spLocks/>
          </p:cNvSpPr>
          <p:nvPr/>
        </p:nvSpPr>
        <p:spPr>
          <a:xfrm>
            <a:off x="302254" y="979327"/>
            <a:ext cx="6469913" cy="413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komponen</a:t>
            </a:r>
            <a:r>
              <a:rPr lang="en-AU" sz="2400" dirty="0"/>
              <a:t> IKU.</a:t>
            </a:r>
          </a:p>
          <a:p>
            <a:pPr marL="355600" indent="-355600"/>
            <a:r>
              <a:rPr lang="en-AU" sz="2400" dirty="0"/>
              <a:t>Jika IKU </a:t>
            </a:r>
            <a:r>
              <a:rPr lang="en-AU" sz="2400" dirty="0" err="1"/>
              <a:t>Kualitatif</a:t>
            </a:r>
            <a:r>
              <a:rPr lang="en-AU" sz="2400" dirty="0"/>
              <a:t>, </a:t>
            </a:r>
            <a:r>
              <a:rPr lang="en-AU" sz="2400" dirty="0" err="1"/>
              <a:t>Narasi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yang </a:t>
            </a:r>
            <a:r>
              <a:rPr lang="en-AU" sz="2400" b="1" dirty="0"/>
              <a:t>TELAH</a:t>
            </a:r>
            <a:r>
              <a:rPr lang="en-AU" sz="2400" dirty="0"/>
              <a:t> </a:t>
            </a:r>
            <a:r>
              <a:rPr lang="en-AU" sz="2400" dirty="0" err="1"/>
              <a:t>dilakukan</a:t>
            </a:r>
            <a:r>
              <a:rPr lang="en-AU" sz="2400" dirty="0"/>
              <a:t>, </a:t>
            </a:r>
            <a:r>
              <a:rPr lang="en-AU" sz="2400" dirty="0" err="1"/>
              <a:t>didukung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i="1" dirty="0"/>
              <a:t>evidence</a:t>
            </a:r>
            <a:r>
              <a:rPr lang="en-AU" sz="2400" dirty="0"/>
              <a:t> (</a:t>
            </a:r>
            <a:r>
              <a:rPr lang="en-AU" sz="2400" dirty="0" err="1"/>
              <a:t>gambar</a:t>
            </a:r>
            <a:r>
              <a:rPr lang="en-AU" sz="2400" dirty="0"/>
              <a:t>, </a:t>
            </a:r>
            <a:r>
              <a:rPr lang="en-AU" sz="2400" dirty="0" err="1"/>
              <a:t>foto</a:t>
            </a:r>
            <a:r>
              <a:rPr lang="en-AU" sz="2400" dirty="0"/>
              <a:t> </a:t>
            </a:r>
            <a:r>
              <a:rPr lang="en-AU" sz="2400" dirty="0" err="1"/>
              <a:t>kegiatan</a:t>
            </a:r>
            <a:r>
              <a:rPr lang="en-AU" sz="2400" dirty="0"/>
              <a:t>, screenshot system </a:t>
            </a:r>
            <a:r>
              <a:rPr lang="en-AU" sz="2400" dirty="0" err="1"/>
              <a:t>informasi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),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pemenuhannya</a:t>
            </a:r>
            <a:r>
              <a:rPr lang="en-AU" sz="2400" dirty="0"/>
              <a:t>. </a:t>
            </a:r>
          </a:p>
          <a:p>
            <a:pPr marL="355600" indent="-355600"/>
            <a:r>
              <a:rPr lang="en-AU" sz="2400" dirty="0"/>
              <a:t>Jika IKU </a:t>
            </a:r>
            <a:r>
              <a:rPr lang="en-AU" sz="2400" dirty="0" err="1"/>
              <a:t>Kuantitatif</a:t>
            </a:r>
            <a:r>
              <a:rPr lang="en-AU" sz="2400" dirty="0"/>
              <a:t>, Dari LKPT </a:t>
            </a:r>
            <a:r>
              <a:rPr lang="en-AU" sz="2400" dirty="0" err="1"/>
              <a:t>disajikan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bentuk</a:t>
            </a:r>
            <a:r>
              <a:rPr lang="en-AU" sz="2400" dirty="0"/>
              <a:t> </a:t>
            </a:r>
            <a:r>
              <a:rPr lang="en-AU" sz="2400" dirty="0" err="1"/>
              <a:t>grafik</a:t>
            </a:r>
            <a:r>
              <a:rPr lang="en-AU" sz="2400" dirty="0"/>
              <a:t> </a:t>
            </a:r>
            <a:r>
              <a:rPr lang="en-AU" sz="2400" dirty="0" err="1"/>
              <a:t>tren</a:t>
            </a:r>
            <a:r>
              <a:rPr lang="en-AU" sz="2400" dirty="0"/>
              <a:t>, </a:t>
            </a:r>
            <a:r>
              <a:rPr lang="en-AU" sz="2400" dirty="0" err="1"/>
              <a:t>rasio</a:t>
            </a:r>
            <a:r>
              <a:rPr lang="en-AU" sz="2400" dirty="0"/>
              <a:t>, </a:t>
            </a:r>
            <a:r>
              <a:rPr lang="en-AU" sz="2400" dirty="0" err="1"/>
              <a:t>proporsi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kecenderungannya</a:t>
            </a:r>
            <a:r>
              <a:rPr lang="en-AU" sz="2400" dirty="0"/>
              <a:t>. </a:t>
            </a:r>
          </a:p>
          <a:p>
            <a:pPr marL="266700" indent="-266700"/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  <a:p>
            <a:pPr marL="628650" indent="-271463"/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53ABE-69AB-4AA3-BAA9-47C89770A108}"/>
              </a:ext>
            </a:extLst>
          </p:cNvPr>
          <p:cNvSpPr txBox="1">
            <a:spLocks/>
          </p:cNvSpPr>
          <p:nvPr/>
        </p:nvSpPr>
        <p:spPr>
          <a:xfrm>
            <a:off x="412880" y="5179785"/>
            <a:ext cx="5921600" cy="92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IKU </a:t>
            </a:r>
            <a:r>
              <a:rPr lang="en-AU" sz="2000" dirty="0" err="1">
                <a:solidFill>
                  <a:srgbClr val="FF0000"/>
                </a:solidFill>
              </a:rPr>
              <a:t>sesuai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diminta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dalam</a:t>
            </a:r>
            <a:r>
              <a:rPr lang="en-AU" sz="2000" dirty="0">
                <a:solidFill>
                  <a:srgbClr val="FF0000"/>
                </a:solidFill>
              </a:rPr>
              <a:t> IAPT, </a:t>
            </a:r>
            <a:r>
              <a:rPr lang="en-AU" sz="2000" dirty="0" err="1">
                <a:solidFill>
                  <a:srgbClr val="FF0000"/>
                </a:solidFill>
              </a:rPr>
              <a:t>hasil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pengukuran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AMI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311939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48FB-328D-4B60-AE60-7D080ABA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4-1 LKPT: </a:t>
            </a:r>
            <a:r>
              <a:rPr lang="en-ID" sz="3600" dirty="0" err="1"/>
              <a:t>Kecukupan</a:t>
            </a:r>
            <a:r>
              <a:rPr lang="en-ID" sz="3600" dirty="0"/>
              <a:t> </a:t>
            </a:r>
            <a:r>
              <a:rPr lang="en-ID" sz="3600" dirty="0" err="1"/>
              <a:t>Dosen</a:t>
            </a:r>
            <a:r>
              <a:rPr lang="en-ID" sz="3600" dirty="0"/>
              <a:t> </a:t>
            </a:r>
            <a:r>
              <a:rPr lang="en-ID" sz="3600" dirty="0" err="1"/>
              <a:t>Perguruan</a:t>
            </a:r>
            <a:r>
              <a:rPr lang="en-ID" sz="3600" dirty="0"/>
              <a:t> Tinggi 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692D6-4E3D-4934-8043-99C008F7D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5</a:t>
            </a:fld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3F98A-EB43-4FDE-9616-215F76E2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4" y="939919"/>
            <a:ext cx="5753903" cy="2705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C19D1-7D56-4083-B0C6-AED0B38A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64" y="939919"/>
            <a:ext cx="5687219" cy="220058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5C9D9B-F855-466E-9615-C7B1C45DB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95556"/>
              </p:ext>
            </p:extLst>
          </p:nvPr>
        </p:nvGraphicFramePr>
        <p:xfrm>
          <a:off x="1095653" y="4243526"/>
          <a:ext cx="9701043" cy="201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263">
                  <a:extLst>
                    <a:ext uri="{9D8B030D-6E8A-4147-A177-3AD203B41FA5}">
                      <a16:colId xmlns:a16="http://schemas.microsoft.com/office/drawing/2014/main" val="2714011602"/>
                    </a:ext>
                  </a:extLst>
                </a:gridCol>
                <a:gridCol w="1395192">
                  <a:extLst>
                    <a:ext uri="{9D8B030D-6E8A-4147-A177-3AD203B41FA5}">
                      <a16:colId xmlns:a16="http://schemas.microsoft.com/office/drawing/2014/main" val="3018687354"/>
                    </a:ext>
                  </a:extLst>
                </a:gridCol>
                <a:gridCol w="1395192">
                  <a:extLst>
                    <a:ext uri="{9D8B030D-6E8A-4147-A177-3AD203B41FA5}">
                      <a16:colId xmlns:a16="http://schemas.microsoft.com/office/drawing/2014/main" val="4144549124"/>
                    </a:ext>
                  </a:extLst>
                </a:gridCol>
                <a:gridCol w="1368396">
                  <a:extLst>
                    <a:ext uri="{9D8B030D-6E8A-4147-A177-3AD203B41FA5}">
                      <a16:colId xmlns:a16="http://schemas.microsoft.com/office/drawing/2014/main" val="2466349093"/>
                    </a:ext>
                  </a:extLst>
                </a:gridCol>
              </a:tblGrid>
              <a:tr h="211529"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Sekali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3230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RDPS&gt;=10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15333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jabatan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fungsional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Guru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PGB&gt;=15%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667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108B70E-9B67-4545-98E8-0F60C08D5055}"/>
              </a:ext>
            </a:extLst>
          </p:cNvPr>
          <p:cNvSpPr txBox="1"/>
          <p:nvPr/>
        </p:nvSpPr>
        <p:spPr>
          <a:xfrm>
            <a:off x="1095653" y="3458245"/>
            <a:ext cx="61122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/>
              <a:t>RDPS = NDT / NPS </a:t>
            </a:r>
          </a:p>
          <a:p>
            <a:r>
              <a:rPr lang="en-ID" sz="1400" dirty="0"/>
              <a:t>NDT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dosen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. </a:t>
            </a:r>
          </a:p>
          <a:p>
            <a:r>
              <a:rPr lang="en-ID" sz="1400" dirty="0"/>
              <a:t>NPS = </a:t>
            </a:r>
            <a:r>
              <a:rPr lang="en-ID" sz="1400" dirty="0" err="1"/>
              <a:t>Jumlah</a:t>
            </a:r>
            <a:r>
              <a:rPr lang="en-ID" sz="1400" dirty="0"/>
              <a:t> program </a:t>
            </a:r>
            <a:r>
              <a:rPr lang="en-ID" sz="1400" dirty="0" err="1"/>
              <a:t>studi</a:t>
            </a:r>
            <a:r>
              <a:rPr lang="en-ID" sz="1400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C0B6A2-B4D4-4306-A96D-33661F128727}"/>
              </a:ext>
            </a:extLst>
          </p:cNvPr>
          <p:cNvSpPr txBox="1"/>
          <p:nvPr/>
        </p:nvSpPr>
        <p:spPr>
          <a:xfrm>
            <a:off x="6382234" y="3429000"/>
            <a:ext cx="55708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/>
              <a:t>PGB = (NDTGB / NDT) x 100% </a:t>
            </a:r>
          </a:p>
          <a:p>
            <a:r>
              <a:rPr lang="en-ID" sz="1400" dirty="0"/>
              <a:t>NDTGB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dosen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 yang </a:t>
            </a:r>
            <a:r>
              <a:rPr lang="en-ID" sz="1400" dirty="0" err="1"/>
              <a:t>memiliki</a:t>
            </a:r>
            <a:r>
              <a:rPr lang="en-ID" sz="1400" dirty="0"/>
              <a:t> </a:t>
            </a:r>
            <a:r>
              <a:rPr lang="en-ID" sz="1400" dirty="0" err="1"/>
              <a:t>jabatan</a:t>
            </a:r>
            <a:r>
              <a:rPr lang="en-ID" sz="1400" dirty="0"/>
              <a:t> </a:t>
            </a:r>
            <a:r>
              <a:rPr lang="en-ID" sz="1400" dirty="0" err="1"/>
              <a:t>fungsional</a:t>
            </a:r>
            <a:r>
              <a:rPr lang="en-ID" sz="1400" dirty="0"/>
              <a:t> Guru </a:t>
            </a:r>
            <a:r>
              <a:rPr lang="en-ID" sz="1400" dirty="0" err="1"/>
              <a:t>Besar</a:t>
            </a:r>
            <a:r>
              <a:rPr lang="en-ID" sz="1400" dirty="0"/>
              <a:t>. </a:t>
            </a:r>
          </a:p>
          <a:p>
            <a:r>
              <a:rPr lang="en-ID" sz="1400" dirty="0"/>
              <a:t>NDT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dosen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048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6-3-5 </a:t>
            </a:r>
            <a:r>
              <a:rPr lang="en-AU" sz="3200" dirty="0" err="1"/>
              <a:t>Konten</a:t>
            </a:r>
            <a:r>
              <a:rPr lang="en-AU" sz="3200" dirty="0"/>
              <a:t> Sub-Bagian: IKT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93904" y="1214438"/>
          <a:ext cx="5753584" cy="456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26CB43-5A20-437A-8E51-BF0D19D9445A}"/>
              </a:ext>
            </a:extLst>
          </p:cNvPr>
          <p:cNvSpPr txBox="1">
            <a:spLocks/>
          </p:cNvSpPr>
          <p:nvPr/>
        </p:nvSpPr>
        <p:spPr>
          <a:xfrm>
            <a:off x="544512" y="5310858"/>
            <a:ext cx="4986338" cy="927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FF0000"/>
                </a:solidFill>
              </a:rPr>
              <a:t>IKT </a:t>
            </a:r>
            <a:r>
              <a:rPr lang="en-AU" sz="2000" dirty="0" err="1">
                <a:solidFill>
                  <a:srgbClr val="FF0000"/>
                </a:solidFill>
              </a:rPr>
              <a:t>dapat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Indikator</a:t>
            </a:r>
            <a:r>
              <a:rPr lang="en-AU" sz="2000" dirty="0">
                <a:solidFill>
                  <a:srgbClr val="FF0000"/>
                </a:solidFill>
              </a:rPr>
              <a:t> di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tidak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ada</a:t>
            </a:r>
            <a:r>
              <a:rPr lang="en-AU" sz="2000" dirty="0">
                <a:solidFill>
                  <a:srgbClr val="FF0000"/>
                </a:solidFill>
              </a:rPr>
              <a:t> di IKU dan </a:t>
            </a:r>
            <a:r>
              <a:rPr lang="en-AU" sz="2000" dirty="0" err="1">
                <a:solidFill>
                  <a:srgbClr val="FF0000"/>
                </a:solidFill>
              </a:rPr>
              <a:t>melebihi</a:t>
            </a:r>
            <a:r>
              <a:rPr lang="en-AU" sz="2000" dirty="0">
                <a:solidFill>
                  <a:srgbClr val="FF0000"/>
                </a:solidFill>
              </a:rPr>
              <a:t> SN </a:t>
            </a:r>
            <a:r>
              <a:rPr lang="en-AU" sz="2000" dirty="0" err="1">
                <a:solidFill>
                  <a:srgbClr val="FF0000"/>
                </a:solidFill>
              </a:rPr>
              <a:t>Dikti</a:t>
            </a:r>
            <a:r>
              <a:rPr lang="en-AU" sz="2000" dirty="0">
                <a:solidFill>
                  <a:srgbClr val="FF0000"/>
                </a:solidFill>
              </a:rPr>
              <a:t>, </a:t>
            </a:r>
            <a:r>
              <a:rPr lang="en-AU" sz="2000" dirty="0" err="1">
                <a:solidFill>
                  <a:srgbClr val="FF0000"/>
                </a:solidFill>
              </a:rPr>
              <a:t>hasil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pengukuran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AMI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PT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017EB-B16E-479A-BA4F-CBE38DE88EDA}"/>
              </a:ext>
            </a:extLst>
          </p:cNvPr>
          <p:cNvSpPr txBox="1">
            <a:spLocks/>
          </p:cNvSpPr>
          <p:nvPr/>
        </p:nvSpPr>
        <p:spPr>
          <a:xfrm>
            <a:off x="409518" y="1174732"/>
            <a:ext cx="6469913" cy="413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setiap</a:t>
            </a:r>
            <a:r>
              <a:rPr lang="en-AU" sz="2400" dirty="0"/>
              <a:t> </a:t>
            </a:r>
            <a:r>
              <a:rPr lang="en-AU" sz="2400" dirty="0" err="1"/>
              <a:t>komponen</a:t>
            </a:r>
            <a:r>
              <a:rPr lang="en-AU" sz="2400" dirty="0"/>
              <a:t> IKT.</a:t>
            </a:r>
          </a:p>
          <a:p>
            <a:pPr marL="355600" indent="-355600"/>
            <a:r>
              <a:rPr lang="en-AU" sz="2400" dirty="0"/>
              <a:t>Jika IKT </a:t>
            </a:r>
            <a:r>
              <a:rPr lang="en-AU" sz="2400" dirty="0" err="1"/>
              <a:t>Kualitatif</a:t>
            </a:r>
            <a:r>
              <a:rPr lang="en-AU" sz="2400" dirty="0"/>
              <a:t>, </a:t>
            </a:r>
            <a:r>
              <a:rPr lang="en-AU" sz="2400" dirty="0" err="1"/>
              <a:t>Narasi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yang </a:t>
            </a:r>
            <a:r>
              <a:rPr lang="en-AU" sz="2400" b="1" dirty="0"/>
              <a:t>TELAH</a:t>
            </a:r>
            <a:r>
              <a:rPr lang="en-AU" sz="2400" dirty="0"/>
              <a:t> </a:t>
            </a:r>
            <a:r>
              <a:rPr lang="en-AU" sz="2400" dirty="0" err="1"/>
              <a:t>dilakukan</a:t>
            </a:r>
            <a:r>
              <a:rPr lang="en-AU" sz="2400" dirty="0"/>
              <a:t>, </a:t>
            </a:r>
            <a:r>
              <a:rPr lang="en-AU" sz="2400" dirty="0" err="1"/>
              <a:t>didukung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i="1" dirty="0"/>
              <a:t>evidence</a:t>
            </a:r>
            <a:r>
              <a:rPr lang="en-AU" sz="2400" dirty="0"/>
              <a:t> (</a:t>
            </a:r>
            <a:r>
              <a:rPr lang="en-AU" sz="2400" dirty="0" err="1"/>
              <a:t>gambar</a:t>
            </a:r>
            <a:r>
              <a:rPr lang="en-AU" sz="2400" dirty="0"/>
              <a:t>, </a:t>
            </a:r>
            <a:r>
              <a:rPr lang="en-AU" sz="2400" dirty="0" err="1"/>
              <a:t>foto</a:t>
            </a:r>
            <a:r>
              <a:rPr lang="en-AU" sz="2400" dirty="0"/>
              <a:t> </a:t>
            </a:r>
            <a:r>
              <a:rPr lang="en-AU" sz="2400" dirty="0" err="1"/>
              <a:t>kegiatan</a:t>
            </a:r>
            <a:r>
              <a:rPr lang="en-AU" sz="2400" dirty="0"/>
              <a:t>, screenshot system </a:t>
            </a:r>
            <a:r>
              <a:rPr lang="en-AU" sz="2400" dirty="0" err="1"/>
              <a:t>informasi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),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pemenuhannya</a:t>
            </a:r>
            <a:r>
              <a:rPr lang="en-AU" sz="2400" dirty="0"/>
              <a:t>. </a:t>
            </a:r>
          </a:p>
          <a:p>
            <a:pPr marL="355600" indent="-355600"/>
            <a:r>
              <a:rPr lang="en-AU" sz="2400" dirty="0"/>
              <a:t>Jika IKT </a:t>
            </a:r>
            <a:r>
              <a:rPr lang="en-AU" sz="2400" dirty="0" err="1"/>
              <a:t>Kuantitatif</a:t>
            </a:r>
            <a:r>
              <a:rPr lang="en-AU" sz="2400" dirty="0"/>
              <a:t>, Dari LKPT </a:t>
            </a:r>
            <a:r>
              <a:rPr lang="en-AU" sz="2400" dirty="0" err="1"/>
              <a:t>disajikan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bentuk</a:t>
            </a:r>
            <a:r>
              <a:rPr lang="en-AU" sz="2400" dirty="0"/>
              <a:t> </a:t>
            </a:r>
            <a:r>
              <a:rPr lang="en-AU" sz="2400" dirty="0" err="1"/>
              <a:t>grafik</a:t>
            </a:r>
            <a:r>
              <a:rPr lang="en-AU" sz="2400" dirty="0"/>
              <a:t> </a:t>
            </a:r>
            <a:r>
              <a:rPr lang="en-AU" sz="2400" dirty="0" err="1"/>
              <a:t>tren</a:t>
            </a:r>
            <a:r>
              <a:rPr lang="en-AU" sz="2400" dirty="0"/>
              <a:t>, </a:t>
            </a:r>
            <a:r>
              <a:rPr lang="en-AU" sz="2400" dirty="0" err="1"/>
              <a:t>rasio</a:t>
            </a:r>
            <a:r>
              <a:rPr lang="en-AU" sz="2400" dirty="0"/>
              <a:t>, </a:t>
            </a:r>
            <a:r>
              <a:rPr lang="en-AU" sz="2400" dirty="0" err="1"/>
              <a:t>proporsi</a:t>
            </a:r>
            <a:r>
              <a:rPr lang="en-AU" sz="2400" dirty="0"/>
              <a:t>, </a:t>
            </a:r>
            <a:r>
              <a:rPr lang="en-AU" sz="2400" dirty="0" err="1"/>
              <a:t>dll</a:t>
            </a:r>
            <a:r>
              <a:rPr lang="en-AU" sz="2400" dirty="0"/>
              <a:t>, </a:t>
            </a:r>
            <a:r>
              <a:rPr lang="en-AU" sz="2400" dirty="0" err="1"/>
              <a:t>disimpulkan</a:t>
            </a:r>
            <a:r>
              <a:rPr lang="en-AU" sz="2400" dirty="0"/>
              <a:t> </a:t>
            </a:r>
            <a:r>
              <a:rPr lang="en-AU" sz="2400" dirty="0" err="1"/>
              <a:t>kecenderungannya</a:t>
            </a:r>
            <a:r>
              <a:rPr lang="en-AU" sz="2400" dirty="0"/>
              <a:t>. </a:t>
            </a:r>
          </a:p>
          <a:p>
            <a:pPr marL="266700" indent="-266700"/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  <a:p>
            <a:pPr marL="628650" indent="-271463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7163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6-3-6 </a:t>
            </a:r>
            <a:r>
              <a:rPr lang="en-AU" sz="2800" dirty="0" err="1"/>
              <a:t>Konten</a:t>
            </a:r>
            <a:r>
              <a:rPr lang="en-AU" sz="2800" dirty="0"/>
              <a:t> Sub-Bagian: </a:t>
            </a:r>
            <a:r>
              <a:rPr lang="en-AU" sz="2800" dirty="0" err="1"/>
              <a:t>Evaluasi</a:t>
            </a:r>
            <a:r>
              <a:rPr lang="en-AU" sz="2800" dirty="0"/>
              <a:t> </a:t>
            </a:r>
            <a:r>
              <a:rPr lang="en-AU" sz="2800" dirty="0" err="1"/>
              <a:t>Capaian</a:t>
            </a:r>
            <a:r>
              <a:rPr lang="en-AU" sz="2800" dirty="0"/>
              <a:t> Kinerja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764941" y="1214438"/>
          <a:ext cx="5321042" cy="492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AEA5B9-790B-45DB-AD24-4DBE43E30D86}"/>
              </a:ext>
            </a:extLst>
          </p:cNvPr>
          <p:cNvSpPr txBox="1">
            <a:spLocks/>
          </p:cNvSpPr>
          <p:nvPr/>
        </p:nvSpPr>
        <p:spPr>
          <a:xfrm>
            <a:off x="409518" y="824966"/>
            <a:ext cx="6355423" cy="551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analisis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strategi </a:t>
            </a:r>
            <a:r>
              <a:rPr lang="en-AU" sz="2400" dirty="0" err="1"/>
              <a:t>yg</a:t>
            </a:r>
            <a:r>
              <a:rPr lang="en-AU" sz="2400" dirty="0"/>
              <a:t> </a:t>
            </a:r>
            <a:r>
              <a:rPr lang="en-AU" sz="2400" dirty="0" err="1"/>
              <a:t>telah</a:t>
            </a:r>
            <a:r>
              <a:rPr lang="en-AU" sz="2400" dirty="0"/>
              <a:t> </a:t>
            </a:r>
            <a:r>
              <a:rPr lang="en-AU" sz="2400" dirty="0" err="1"/>
              <a:t>dijalankan</a:t>
            </a:r>
            <a:r>
              <a:rPr lang="en-AU" sz="2400" dirty="0"/>
              <a:t> (</a:t>
            </a:r>
            <a:r>
              <a:rPr lang="en-AU" sz="2400" dirty="0" err="1"/>
              <a:t>bisa</a:t>
            </a:r>
            <a:r>
              <a:rPr lang="en-AU" sz="2400" dirty="0"/>
              <a:t> </a:t>
            </a:r>
            <a:r>
              <a:rPr lang="en-AU" sz="2400" dirty="0" err="1"/>
              <a:t>disusun</a:t>
            </a:r>
            <a:r>
              <a:rPr lang="en-AU" sz="2400" dirty="0"/>
              <a:t> per </a:t>
            </a:r>
            <a:r>
              <a:rPr lang="en-AU" sz="2400" dirty="0" err="1"/>
              <a:t>cakupan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per </a:t>
            </a:r>
            <a:r>
              <a:rPr lang="en-AU" sz="2400" dirty="0" err="1"/>
              <a:t>standar</a:t>
            </a:r>
            <a:r>
              <a:rPr lang="en-AU" sz="2400" dirty="0"/>
              <a:t>):</a:t>
            </a:r>
          </a:p>
          <a:p>
            <a:pPr lvl="1"/>
            <a:r>
              <a:rPr lang="en-AU" sz="2000" dirty="0" err="1"/>
              <a:t>Efektivitas</a:t>
            </a:r>
            <a:r>
              <a:rPr lang="en-AU" sz="2000" dirty="0"/>
              <a:t> strategi? </a:t>
            </a:r>
            <a:r>
              <a:rPr lang="en-AU" sz="2000" dirty="0" err="1"/>
              <a:t>Tercapai</a:t>
            </a:r>
            <a:r>
              <a:rPr lang="en-AU" sz="2000" dirty="0"/>
              <a:t>/</a:t>
            </a:r>
            <a:r>
              <a:rPr lang="en-AU" sz="2000" dirty="0" err="1"/>
              <a:t>tidak</a:t>
            </a:r>
            <a:r>
              <a:rPr lang="en-AU" sz="2000" dirty="0"/>
              <a:t> </a:t>
            </a:r>
            <a:r>
              <a:rPr lang="en-AU" sz="2000" dirty="0" err="1"/>
              <a:t>tercapai</a:t>
            </a:r>
            <a:r>
              <a:rPr lang="en-AU" sz="2000" dirty="0"/>
              <a:t>? </a:t>
            </a:r>
          </a:p>
          <a:p>
            <a:pPr lvl="1"/>
            <a:r>
              <a:rPr lang="en-AU" sz="2000" dirty="0" err="1"/>
              <a:t>Efisiensi</a:t>
            </a:r>
            <a:r>
              <a:rPr lang="en-AU" sz="2000" dirty="0"/>
              <a:t> strategi?</a:t>
            </a:r>
          </a:p>
          <a:p>
            <a:pPr lvl="1"/>
            <a:r>
              <a:rPr lang="en-AU" sz="2000" dirty="0" err="1"/>
              <a:t>Produktivitas</a:t>
            </a:r>
            <a:r>
              <a:rPr lang="en-AU" sz="2000" dirty="0"/>
              <a:t> strategi?</a:t>
            </a:r>
          </a:p>
          <a:p>
            <a:pPr lvl="1"/>
            <a:r>
              <a:rPr lang="en-AU" sz="2000" dirty="0" err="1"/>
              <a:t>Kemampuan</a:t>
            </a:r>
            <a:r>
              <a:rPr lang="en-AU" sz="2000" dirty="0"/>
              <a:t> </a:t>
            </a:r>
            <a:r>
              <a:rPr lang="en-AU" sz="2000" dirty="0" err="1"/>
              <a:t>Inovatif</a:t>
            </a:r>
            <a:r>
              <a:rPr lang="en-AU" sz="2000" dirty="0"/>
              <a:t>, </a:t>
            </a:r>
            <a:r>
              <a:rPr lang="en-AU" sz="2000" dirty="0" err="1"/>
              <a:t>Akuntabilitas</a:t>
            </a:r>
            <a:r>
              <a:rPr lang="en-AU" sz="2000" dirty="0"/>
              <a:t> dan </a:t>
            </a:r>
            <a:r>
              <a:rPr lang="en-AU" sz="2000" dirty="0" err="1"/>
              <a:t>Suasana</a:t>
            </a:r>
            <a:r>
              <a:rPr lang="en-AU" sz="2000" dirty="0"/>
              <a:t> </a:t>
            </a:r>
            <a:r>
              <a:rPr lang="en-AU" sz="2000" dirty="0" err="1"/>
              <a:t>akademik</a:t>
            </a:r>
            <a:r>
              <a:rPr lang="en-AU" sz="2000" dirty="0"/>
              <a:t>?</a:t>
            </a:r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akar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r>
              <a:rPr lang="en-AU" sz="2400" dirty="0"/>
              <a:t> </a:t>
            </a:r>
            <a:r>
              <a:rPr lang="en-AU" sz="2400" dirty="0" err="1"/>
              <a:t>jika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tercapai</a:t>
            </a:r>
            <a:r>
              <a:rPr lang="en-AU" sz="2400" dirty="0"/>
              <a:t>. </a:t>
            </a:r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faktor</a:t>
            </a:r>
            <a:r>
              <a:rPr lang="en-AU" sz="2400" dirty="0"/>
              <a:t> </a:t>
            </a:r>
            <a:r>
              <a:rPr lang="en-AU" sz="2400" dirty="0" err="1"/>
              <a:t>pendukung</a:t>
            </a:r>
            <a:r>
              <a:rPr lang="en-AU" sz="2400" dirty="0"/>
              <a:t> </a:t>
            </a:r>
            <a:r>
              <a:rPr lang="en-AU" sz="2400" dirty="0" err="1"/>
              <a:t>keberhasilan</a:t>
            </a:r>
            <a:r>
              <a:rPr lang="en-AU" sz="2400" dirty="0"/>
              <a:t>/ </a:t>
            </a:r>
            <a:r>
              <a:rPr lang="en-AU" sz="2400" dirty="0" err="1"/>
              <a:t>faktor</a:t>
            </a:r>
            <a:r>
              <a:rPr lang="en-AU" sz="2400" dirty="0"/>
              <a:t> </a:t>
            </a:r>
            <a:r>
              <a:rPr lang="en-AU" sz="2400" dirty="0" err="1"/>
              <a:t>penghambat</a:t>
            </a:r>
            <a:r>
              <a:rPr lang="en-AU" sz="2400" dirty="0"/>
              <a:t> </a:t>
            </a:r>
            <a:r>
              <a:rPr lang="en-AU" sz="2400" dirty="0" err="1"/>
              <a:t>pencapaian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endParaRPr lang="en-AU" sz="2400" dirty="0"/>
          </a:p>
          <a:p>
            <a:r>
              <a:rPr lang="en-AU" sz="2400" dirty="0" err="1"/>
              <a:t>Jelaskan</a:t>
            </a:r>
            <a:r>
              <a:rPr lang="en-AU" sz="2400" dirty="0"/>
              <a:t> </a:t>
            </a:r>
            <a:r>
              <a:rPr lang="en-AU" sz="2400" dirty="0" err="1"/>
              <a:t>secara</a:t>
            </a:r>
            <a:r>
              <a:rPr lang="en-AU" sz="2400" dirty="0"/>
              <a:t> </a:t>
            </a:r>
            <a:r>
              <a:rPr lang="en-AU" sz="2400" dirty="0" err="1"/>
              <a:t>singkat</a:t>
            </a:r>
            <a:r>
              <a:rPr lang="en-AU" sz="2400" dirty="0"/>
              <a:t> </a:t>
            </a:r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tindak</a:t>
            </a:r>
            <a:r>
              <a:rPr lang="en-AU" sz="2400" dirty="0"/>
              <a:t> </a:t>
            </a:r>
            <a:r>
              <a:rPr lang="en-AU" sz="2400" dirty="0" err="1"/>
              <a:t>lanjut</a:t>
            </a:r>
            <a:endParaRPr lang="en-AU" sz="2400" dirty="0"/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17959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6-3-7 </a:t>
            </a:r>
            <a:r>
              <a:rPr lang="en-AU" sz="3200" dirty="0" err="1"/>
              <a:t>Konten</a:t>
            </a:r>
            <a:r>
              <a:rPr lang="en-AU" sz="3200" dirty="0"/>
              <a:t> Sub-Bagian: </a:t>
            </a:r>
            <a:r>
              <a:rPr lang="en-AU" sz="3200" dirty="0" err="1"/>
              <a:t>Penjaminan</a:t>
            </a:r>
            <a:r>
              <a:rPr lang="en-AU" sz="3200" dirty="0"/>
              <a:t> </a:t>
            </a:r>
            <a:r>
              <a:rPr lang="en-AU" sz="3200" dirty="0" err="1"/>
              <a:t>Mutu</a:t>
            </a:r>
            <a:endParaRPr lang="en-AU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729300" y="1339954"/>
          <a:ext cx="6387962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796D83-280D-48C7-911F-969B05A64A91}"/>
              </a:ext>
            </a:extLst>
          </p:cNvPr>
          <p:cNvSpPr txBox="1">
            <a:spLocks/>
          </p:cNvSpPr>
          <p:nvPr/>
        </p:nvSpPr>
        <p:spPr>
          <a:xfrm>
            <a:off x="409519" y="1174731"/>
            <a:ext cx="5821348" cy="450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err="1"/>
              <a:t>Sampaikan</a:t>
            </a:r>
            <a:r>
              <a:rPr lang="en-AU" sz="2400" dirty="0"/>
              <a:t> </a:t>
            </a:r>
            <a:r>
              <a:rPr lang="en-AU" sz="2400" dirty="0" err="1"/>
              <a:t>berjalannya</a:t>
            </a:r>
            <a:r>
              <a:rPr lang="en-AU" sz="2400" dirty="0"/>
              <a:t> </a:t>
            </a:r>
            <a:r>
              <a:rPr lang="en-AU" sz="2400" dirty="0" err="1"/>
              <a:t>siklus</a:t>
            </a:r>
            <a:r>
              <a:rPr lang="en-AU" sz="2400" dirty="0"/>
              <a:t> PPEPP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standar-standar</a:t>
            </a:r>
            <a:r>
              <a:rPr lang="en-AU" sz="2400" dirty="0"/>
              <a:t> yang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</a:t>
            </a:r>
          </a:p>
          <a:p>
            <a:pPr lvl="1"/>
            <a:r>
              <a:rPr lang="en-AU" sz="2000" dirty="0" err="1"/>
              <a:t>Penetapan</a:t>
            </a:r>
            <a:endParaRPr lang="en-AU" sz="2000" dirty="0"/>
          </a:p>
          <a:p>
            <a:pPr lvl="1"/>
            <a:r>
              <a:rPr lang="en-AU" sz="2000" dirty="0" err="1"/>
              <a:t>Pelaksanaan</a:t>
            </a:r>
            <a:endParaRPr lang="en-AU" sz="2000" dirty="0"/>
          </a:p>
          <a:p>
            <a:pPr lvl="1"/>
            <a:r>
              <a:rPr lang="en-AU" sz="2000" dirty="0" err="1"/>
              <a:t>Evaluasi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(AMI)</a:t>
            </a:r>
          </a:p>
          <a:p>
            <a:pPr lvl="1"/>
            <a:r>
              <a:rPr lang="en-AU" sz="2000" dirty="0" err="1"/>
              <a:t>Pengendalian</a:t>
            </a:r>
            <a:r>
              <a:rPr lang="en-AU" sz="2000" dirty="0"/>
              <a:t> </a:t>
            </a:r>
            <a:r>
              <a:rPr lang="en-AU" sz="2000" dirty="0" err="1"/>
              <a:t>Pelaksanaan</a:t>
            </a:r>
            <a:r>
              <a:rPr lang="en-AU" sz="2000" dirty="0"/>
              <a:t> (RTM)</a:t>
            </a:r>
          </a:p>
          <a:p>
            <a:pPr lvl="1"/>
            <a:r>
              <a:rPr lang="en-AU" sz="2000" dirty="0" err="1"/>
              <a:t>Peningkatan</a:t>
            </a:r>
            <a:endParaRPr lang="en-AU" sz="2000" dirty="0"/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DAC0F9-A367-4E84-B4B9-C4A684F31782}"/>
              </a:ext>
            </a:extLst>
          </p:cNvPr>
          <p:cNvSpPr txBox="1">
            <a:spLocks/>
          </p:cNvSpPr>
          <p:nvPr/>
        </p:nvSpPr>
        <p:spPr>
          <a:xfrm>
            <a:off x="506763" y="4992450"/>
            <a:ext cx="5125293" cy="106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err="1">
                <a:solidFill>
                  <a:srgbClr val="FF0000"/>
                </a:solidFill>
              </a:rPr>
              <a:t>Narasi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bagian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ini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dapat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diambilkan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dari</a:t>
            </a:r>
            <a:r>
              <a:rPr lang="en-AU" sz="2000" dirty="0">
                <a:solidFill>
                  <a:srgbClr val="FF0000"/>
                </a:solidFill>
              </a:rPr>
              <a:t> Manual SPMI pada </a:t>
            </a:r>
            <a:r>
              <a:rPr lang="en-AU" sz="2000" dirty="0" err="1">
                <a:solidFill>
                  <a:srgbClr val="FF0000"/>
                </a:solidFill>
              </a:rPr>
              <a:t>standar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terkait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dalam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 err="1">
                <a:solidFill>
                  <a:srgbClr val="FF0000"/>
                </a:solidFill>
              </a:rPr>
              <a:t>kriteria</a:t>
            </a:r>
            <a:r>
              <a:rPr lang="en-AU" sz="2000" dirty="0">
                <a:solidFill>
                  <a:srgbClr val="FF0000"/>
                </a:solidFill>
              </a:rPr>
              <a:t> yang </a:t>
            </a:r>
            <a:r>
              <a:rPr lang="en-AU" sz="2000" dirty="0" err="1">
                <a:solidFill>
                  <a:srgbClr val="FF0000"/>
                </a:solidFill>
              </a:rPr>
              <a:t>dibahas</a:t>
            </a:r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8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6-3-8 </a:t>
            </a:r>
            <a:r>
              <a:rPr lang="en-AU" sz="2800" dirty="0" err="1"/>
              <a:t>Konten</a:t>
            </a:r>
            <a:r>
              <a:rPr lang="en-AU" sz="2800" dirty="0"/>
              <a:t> Sub-Bagian: </a:t>
            </a:r>
            <a:r>
              <a:rPr lang="en-AU" sz="2800" dirty="0" err="1"/>
              <a:t>Kepuasan</a:t>
            </a:r>
            <a:r>
              <a:rPr lang="en-AU" sz="2800" dirty="0"/>
              <a:t> </a:t>
            </a:r>
            <a:r>
              <a:rPr lang="en-AU" sz="2800" dirty="0" err="1"/>
              <a:t>Pengguna</a:t>
            </a:r>
            <a:endParaRPr lang="en-AU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843795" y="1404252"/>
          <a:ext cx="6348205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C78D4-FAE8-4AD3-8DEB-EC74AC239DB5}"/>
              </a:ext>
            </a:extLst>
          </p:cNvPr>
          <p:cNvSpPr txBox="1">
            <a:spLocks/>
          </p:cNvSpPr>
          <p:nvPr/>
        </p:nvSpPr>
        <p:spPr>
          <a:xfrm>
            <a:off x="409519" y="1174731"/>
            <a:ext cx="6200003" cy="507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Di </a:t>
            </a:r>
            <a:r>
              <a:rPr lang="en-AU" sz="2400" dirty="0" err="1"/>
              <a:t>bagian</a:t>
            </a:r>
            <a:r>
              <a:rPr lang="en-AU" sz="2400" dirty="0"/>
              <a:t> 8 </a:t>
            </a:r>
            <a:r>
              <a:rPr lang="en-AU" sz="2400" dirty="0" err="1"/>
              <a:t>adalah</a:t>
            </a:r>
            <a:r>
              <a:rPr lang="en-AU" sz="2400" dirty="0"/>
              <a:t> </a:t>
            </a:r>
            <a:r>
              <a:rPr lang="en-AU" sz="2400" dirty="0" err="1"/>
              <a:t>hasil</a:t>
            </a:r>
            <a:r>
              <a:rPr lang="en-AU" sz="2400" dirty="0"/>
              <a:t> </a:t>
            </a:r>
            <a:r>
              <a:rPr lang="en-AU" sz="2400" dirty="0" err="1"/>
              <a:t>kinerjadari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 </a:t>
            </a:r>
            <a:r>
              <a:rPr lang="en-AU" sz="2400" dirty="0" err="1"/>
              <a:t>berdasarkan</a:t>
            </a:r>
            <a:r>
              <a:rPr lang="en-AU" sz="2400" dirty="0"/>
              <a:t> </a:t>
            </a:r>
            <a:r>
              <a:rPr lang="en-AU" sz="2400" dirty="0" err="1"/>
              <a:t>persepsi</a:t>
            </a:r>
            <a:r>
              <a:rPr lang="en-AU" sz="2400" dirty="0"/>
              <a:t> stakeholder.</a:t>
            </a:r>
          </a:p>
          <a:p>
            <a:r>
              <a:rPr lang="en-AU" sz="2400" dirty="0"/>
              <a:t>Pada </a:t>
            </a:r>
            <a:r>
              <a:rPr lang="en-AU" sz="2400" dirty="0" err="1"/>
              <a:t>bagian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sampaikan</a:t>
            </a:r>
            <a:r>
              <a:rPr lang="en-AU" sz="2400" dirty="0"/>
              <a:t>:</a:t>
            </a:r>
          </a:p>
          <a:p>
            <a:pPr lvl="1"/>
            <a:r>
              <a:rPr lang="en-AU" sz="2000" dirty="0" err="1"/>
              <a:t>Instrumen</a:t>
            </a:r>
            <a:r>
              <a:rPr lang="en-AU" sz="2000" dirty="0"/>
              <a:t> yang </a:t>
            </a:r>
            <a:r>
              <a:rPr lang="en-AU" sz="2000" dirty="0" err="1"/>
              <a:t>digunakan</a:t>
            </a:r>
            <a:r>
              <a:rPr lang="en-AU" sz="2000" dirty="0"/>
              <a:t> dan system yang </a:t>
            </a:r>
            <a:r>
              <a:rPr lang="en-AU" sz="2000" dirty="0" err="1"/>
              <a:t>dipakai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melakukan</a:t>
            </a:r>
            <a:r>
              <a:rPr lang="en-AU" sz="2000" dirty="0"/>
              <a:t> survey (sahih dan </a:t>
            </a:r>
            <a:r>
              <a:rPr lang="en-AU" sz="2000" dirty="0" err="1"/>
              <a:t>handal</a:t>
            </a:r>
            <a:r>
              <a:rPr lang="en-AU" sz="2000" dirty="0"/>
              <a:t>)</a:t>
            </a:r>
          </a:p>
          <a:p>
            <a:pPr lvl="1"/>
            <a:r>
              <a:rPr lang="en-AU" sz="2000" dirty="0" err="1"/>
              <a:t>Pelaksanaan</a:t>
            </a:r>
            <a:r>
              <a:rPr lang="en-AU" sz="2000" dirty="0"/>
              <a:t> survey (</a:t>
            </a:r>
            <a:r>
              <a:rPr lang="en-AU" sz="2000" dirty="0" err="1"/>
              <a:t>keberkalaan</a:t>
            </a:r>
            <a:r>
              <a:rPr lang="en-AU" sz="2000" dirty="0"/>
              <a:t>, dan </a:t>
            </a:r>
            <a:r>
              <a:rPr lang="en-AU" sz="2000" dirty="0" err="1"/>
              <a:t>direview</a:t>
            </a:r>
            <a:r>
              <a:rPr lang="en-AU" sz="2000" dirty="0"/>
              <a:t> </a:t>
            </a:r>
            <a:r>
              <a:rPr lang="en-AU" sz="2000" dirty="0" err="1"/>
              <a:t>efektivitasnya</a:t>
            </a:r>
            <a:r>
              <a:rPr lang="en-AU" sz="2000" dirty="0"/>
              <a:t>)</a:t>
            </a:r>
          </a:p>
          <a:p>
            <a:pPr lvl="1"/>
            <a:r>
              <a:rPr lang="en-AU" sz="2000" dirty="0"/>
              <a:t>Hasil survey (</a:t>
            </a:r>
            <a:r>
              <a:rPr lang="en-AU" sz="2000" dirty="0" err="1"/>
              <a:t>dianalisis</a:t>
            </a:r>
            <a:r>
              <a:rPr lang="en-AU" sz="2000" dirty="0"/>
              <a:t>, </a:t>
            </a:r>
            <a:r>
              <a:rPr lang="en-AU" sz="2000" dirty="0" err="1"/>
              <a:t>dipublikasikan</a:t>
            </a:r>
            <a:r>
              <a:rPr lang="en-AU" sz="2000" dirty="0"/>
              <a:t> dan </a:t>
            </a:r>
            <a:r>
              <a:rPr lang="en-AU" sz="2000" dirty="0" err="1"/>
              <a:t>ditindaklanjuti</a:t>
            </a:r>
            <a:r>
              <a:rPr lang="en-AU" sz="2000" dirty="0"/>
              <a:t>)</a:t>
            </a:r>
          </a:p>
          <a:p>
            <a:pPr lvl="1"/>
            <a:r>
              <a:rPr lang="en-AU" sz="2000" dirty="0" err="1"/>
              <a:t>Analisis</a:t>
            </a:r>
            <a:r>
              <a:rPr lang="en-AU" sz="2000" dirty="0"/>
              <a:t> </a:t>
            </a:r>
            <a:r>
              <a:rPr lang="en-AU" sz="2000" dirty="0" err="1"/>
              <a:t>termasuk</a:t>
            </a:r>
            <a:r>
              <a:rPr lang="en-AU" sz="2000" dirty="0"/>
              <a:t> </a:t>
            </a:r>
            <a:r>
              <a:rPr lang="en-AU" sz="2000" dirty="0" err="1"/>
              <a:t>dibandingkan</a:t>
            </a:r>
            <a:r>
              <a:rPr lang="en-AU" sz="2000" dirty="0"/>
              <a:t> </a:t>
            </a:r>
            <a:r>
              <a:rPr lang="en-AU" sz="2000" dirty="0" err="1"/>
              <a:t>dengan</a:t>
            </a:r>
            <a:r>
              <a:rPr lang="en-AU" sz="2000" dirty="0"/>
              <a:t> </a:t>
            </a:r>
            <a:r>
              <a:rPr lang="en-AU" sz="2000" dirty="0" err="1"/>
              <a:t>evaluasi</a:t>
            </a:r>
            <a:r>
              <a:rPr lang="en-AU" sz="2000" dirty="0"/>
              <a:t> </a:t>
            </a:r>
            <a:r>
              <a:rPr lang="en-AU" sz="2000" dirty="0" err="1"/>
              <a:t>kinerja</a:t>
            </a:r>
            <a:r>
              <a:rPr lang="en-AU" sz="2000" dirty="0"/>
              <a:t> </a:t>
            </a:r>
            <a:r>
              <a:rPr lang="en-AU" sz="2000" dirty="0" err="1"/>
              <a:t>berdasar</a:t>
            </a:r>
            <a:r>
              <a:rPr lang="en-AU" sz="2000" dirty="0"/>
              <a:t> IKU/IKT </a:t>
            </a:r>
            <a:r>
              <a:rPr lang="en-AU" sz="2000" dirty="0" err="1"/>
              <a:t>apakah</a:t>
            </a:r>
            <a:r>
              <a:rPr lang="en-AU" sz="2000" dirty="0"/>
              <a:t> </a:t>
            </a:r>
            <a:r>
              <a:rPr lang="en-AU" sz="2000" dirty="0" err="1"/>
              <a:t>sejalan</a:t>
            </a:r>
            <a:r>
              <a:rPr lang="en-AU" sz="2000" dirty="0"/>
              <a:t> </a:t>
            </a:r>
            <a:r>
              <a:rPr lang="en-AU" sz="2000" dirty="0" err="1"/>
              <a:t>atau</a:t>
            </a:r>
            <a:r>
              <a:rPr lang="en-AU" sz="2000" dirty="0"/>
              <a:t> </a:t>
            </a:r>
            <a:r>
              <a:rPr lang="en-AU" sz="2000" dirty="0" err="1"/>
              <a:t>tidak</a:t>
            </a:r>
            <a:r>
              <a:rPr lang="en-AU" sz="2000" dirty="0"/>
              <a:t>.</a:t>
            </a:r>
          </a:p>
          <a:p>
            <a:r>
              <a:rPr lang="en-AU" sz="2400" dirty="0" err="1"/>
              <a:t>Perlu</a:t>
            </a:r>
            <a:r>
              <a:rPr lang="en-AU" sz="2400" dirty="0"/>
              <a:t> </a:t>
            </a:r>
            <a:r>
              <a:rPr lang="en-AU" sz="2400" dirty="0" err="1"/>
              <a:t>diingat</a:t>
            </a:r>
            <a:r>
              <a:rPr lang="en-AU" sz="2400" dirty="0"/>
              <a:t> target </a:t>
            </a:r>
            <a:r>
              <a:rPr lang="en-AU" sz="2400" dirty="0" err="1"/>
              <a:t>batas</a:t>
            </a:r>
            <a:r>
              <a:rPr lang="en-AU" sz="2400" dirty="0"/>
              <a:t> </a:t>
            </a:r>
            <a:r>
              <a:rPr lang="en-AU" sz="2400" dirty="0" err="1"/>
              <a:t>halaman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89590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52DE5C-835D-4FF9-80E6-7CF6E907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6-3-9 </a:t>
            </a:r>
            <a:r>
              <a:rPr lang="en-AU" sz="2400" dirty="0" err="1"/>
              <a:t>Konten</a:t>
            </a:r>
            <a:r>
              <a:rPr lang="en-AU" sz="2400" dirty="0"/>
              <a:t> Sub-Bagian: </a:t>
            </a:r>
            <a:r>
              <a:rPr lang="en-AU" sz="2400" dirty="0" err="1"/>
              <a:t>Simpulan</a:t>
            </a:r>
            <a:r>
              <a:rPr lang="en-AU" sz="2400" dirty="0"/>
              <a:t> Hasil </a:t>
            </a:r>
            <a:r>
              <a:rPr lang="en-AU" sz="2400" dirty="0" err="1"/>
              <a:t>Evaluasi</a:t>
            </a:r>
            <a:r>
              <a:rPr lang="en-AU" sz="2400" dirty="0"/>
              <a:t> dan </a:t>
            </a:r>
            <a:r>
              <a:rPr lang="en-AU" sz="2400" dirty="0" err="1"/>
              <a:t>Tindak</a:t>
            </a:r>
            <a:r>
              <a:rPr lang="en-AU" sz="2400" dirty="0"/>
              <a:t> </a:t>
            </a:r>
            <a:r>
              <a:rPr lang="en-AU" sz="2400" dirty="0" err="1"/>
              <a:t>Lanjut</a:t>
            </a:r>
            <a:endParaRPr lang="en-AU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11A5E7-488A-4AFA-81BB-492CB6F7E07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947383" y="1122362"/>
          <a:ext cx="5920823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598A37-BFC6-4087-95E5-57D6347EC72A}"/>
              </a:ext>
            </a:extLst>
          </p:cNvPr>
          <p:cNvSpPr txBox="1">
            <a:spLocks/>
          </p:cNvSpPr>
          <p:nvPr/>
        </p:nvSpPr>
        <p:spPr>
          <a:xfrm>
            <a:off x="323794" y="1298170"/>
            <a:ext cx="5686481" cy="426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err="1"/>
              <a:t>Bagian</a:t>
            </a:r>
            <a:r>
              <a:rPr lang="en-AU" sz="2800" dirty="0"/>
              <a:t> 9 </a:t>
            </a:r>
            <a:r>
              <a:rPr lang="en-AU" sz="2800" dirty="0" err="1"/>
              <a:t>adalah</a:t>
            </a:r>
            <a:r>
              <a:rPr lang="en-AU" sz="2800" dirty="0"/>
              <a:t> </a:t>
            </a:r>
            <a:r>
              <a:rPr lang="en-AU" sz="2800" dirty="0" err="1"/>
              <a:t>merupakan</a:t>
            </a:r>
            <a:r>
              <a:rPr lang="en-AU" sz="2800" dirty="0"/>
              <a:t> </a:t>
            </a:r>
            <a:r>
              <a:rPr lang="en-AU" sz="2800" dirty="0" err="1"/>
              <a:t>kesimpulan</a:t>
            </a:r>
            <a:r>
              <a:rPr lang="en-AU" sz="2800" dirty="0"/>
              <a:t> </a:t>
            </a:r>
            <a:r>
              <a:rPr lang="en-AU" sz="2800" dirty="0" err="1"/>
              <a:t>akhir</a:t>
            </a:r>
            <a:r>
              <a:rPr lang="en-AU" sz="2800" dirty="0"/>
              <a:t> </a:t>
            </a:r>
            <a:r>
              <a:rPr lang="en-AU" sz="2800" dirty="0" err="1"/>
              <a:t>atas</a:t>
            </a:r>
            <a:r>
              <a:rPr lang="en-AU" sz="2800" dirty="0"/>
              <a:t> </a:t>
            </a:r>
            <a:r>
              <a:rPr lang="en-AU" sz="2800" dirty="0" err="1"/>
              <a:t>kriteria</a:t>
            </a:r>
            <a:r>
              <a:rPr lang="en-AU" sz="2800" dirty="0"/>
              <a:t> yang </a:t>
            </a:r>
            <a:r>
              <a:rPr lang="en-AU" sz="2800" dirty="0" err="1"/>
              <a:t>dibahas</a:t>
            </a:r>
            <a:r>
              <a:rPr lang="en-AU" sz="2800" dirty="0"/>
              <a:t>.</a:t>
            </a:r>
          </a:p>
          <a:p>
            <a:r>
              <a:rPr lang="en-AU" sz="2800" dirty="0" err="1"/>
              <a:t>Sampaikan</a:t>
            </a:r>
            <a:r>
              <a:rPr lang="en-AU" sz="2800" dirty="0"/>
              <a:t>: </a:t>
            </a:r>
          </a:p>
          <a:p>
            <a:pPr lvl="1"/>
            <a:r>
              <a:rPr lang="en-AU" sz="2400" dirty="0" err="1"/>
              <a:t>Simpulan</a:t>
            </a:r>
            <a:r>
              <a:rPr lang="en-AU" sz="2400" dirty="0"/>
              <a:t> </a:t>
            </a:r>
            <a:r>
              <a:rPr lang="en-AU" sz="2400" dirty="0" err="1"/>
              <a:t>posisi</a:t>
            </a:r>
            <a:r>
              <a:rPr lang="en-AU" sz="2400" dirty="0"/>
              <a:t> </a:t>
            </a:r>
            <a:r>
              <a:rPr lang="en-AU" sz="2400" dirty="0" err="1"/>
              <a:t>keseluruhan</a:t>
            </a:r>
            <a:r>
              <a:rPr lang="en-AU" sz="2400" dirty="0"/>
              <a:t> </a:t>
            </a:r>
            <a:r>
              <a:rPr lang="en-AU" sz="2400" dirty="0" err="1"/>
              <a:t>kinerja</a:t>
            </a:r>
            <a:r>
              <a:rPr lang="en-AU" sz="2400" dirty="0"/>
              <a:t> </a:t>
            </a:r>
            <a:r>
              <a:rPr lang="en-AU" sz="2400" dirty="0" err="1"/>
              <a:t>prodi</a:t>
            </a:r>
            <a:r>
              <a:rPr lang="en-AU" sz="2400" dirty="0"/>
              <a:t> </a:t>
            </a:r>
            <a:r>
              <a:rPr lang="en-AU" sz="2400" dirty="0" err="1"/>
              <a:t>terkait</a:t>
            </a:r>
            <a:r>
              <a:rPr lang="en-AU" sz="2400" dirty="0"/>
              <a:t> </a:t>
            </a:r>
            <a:r>
              <a:rPr lang="en-AU" sz="2400" dirty="0" err="1"/>
              <a:t>kriteria</a:t>
            </a:r>
            <a:r>
              <a:rPr lang="en-AU" sz="2400" dirty="0"/>
              <a:t> yang </a:t>
            </a:r>
            <a:r>
              <a:rPr lang="en-AU" sz="2400" dirty="0" err="1"/>
              <a:t>dibahas</a:t>
            </a:r>
            <a:r>
              <a:rPr lang="en-AU" sz="2400" dirty="0"/>
              <a:t>. </a:t>
            </a:r>
          </a:p>
          <a:p>
            <a:pPr lvl="1"/>
            <a:r>
              <a:rPr lang="en-AU" sz="2400" dirty="0" err="1"/>
              <a:t>Rekap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r>
              <a:rPr lang="en-AU" sz="2400" dirty="0"/>
              <a:t> dan </a:t>
            </a:r>
            <a:r>
              <a:rPr lang="en-AU" sz="2400" dirty="0" err="1"/>
              <a:t>akar</a:t>
            </a:r>
            <a:r>
              <a:rPr lang="en-AU" sz="2400" dirty="0"/>
              <a:t> </a:t>
            </a:r>
            <a:r>
              <a:rPr lang="en-AU" sz="2400" dirty="0" err="1"/>
              <a:t>masalah</a:t>
            </a:r>
            <a:endParaRPr lang="en-AU" sz="2400" dirty="0"/>
          </a:p>
          <a:p>
            <a:pPr lvl="1"/>
            <a:r>
              <a:rPr lang="en-AU" sz="2400" dirty="0" err="1"/>
              <a:t>Rekap</a:t>
            </a:r>
            <a:r>
              <a:rPr lang="en-AU" sz="2400" dirty="0"/>
              <a:t> </a:t>
            </a:r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perbaikan</a:t>
            </a:r>
            <a:r>
              <a:rPr lang="en-AU" sz="2400" dirty="0"/>
              <a:t> dan </a:t>
            </a:r>
            <a:r>
              <a:rPr lang="en-AU" sz="2400" dirty="0" err="1"/>
              <a:t>pengembangan</a:t>
            </a:r>
            <a:endParaRPr lang="en-AU" sz="24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64562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C4B0-EE07-4604-8B0B-7E8DB708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4EA45-CAB1-4410-9C62-FC6BCCEE3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55</a:t>
            </a:fld>
            <a:endParaRPr lang="en-ID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5C90DB7-A300-4E5A-8748-9D19B323A2B0}"/>
              </a:ext>
            </a:extLst>
          </p:cNvPr>
          <p:cNvSpPr/>
          <p:nvPr/>
        </p:nvSpPr>
        <p:spPr>
          <a:xfrm>
            <a:off x="300626" y="288923"/>
            <a:ext cx="11611626" cy="637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81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2256-001B-4903-BB0E-3DAD415F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2F3DF-499D-413F-B0C8-B203F0C58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6</a:t>
            </a:fld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6B76F-1391-4C8C-ADFA-18F54C83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02" y="889693"/>
            <a:ext cx="5715798" cy="2876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F2BA1-0806-4DE8-A96F-706622DE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2" y="1022198"/>
            <a:ext cx="5611008" cy="224821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DC444C-3B06-41C1-A482-20211E5B0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29"/>
              </p:ext>
            </p:extLst>
          </p:nvPr>
        </p:nvGraphicFramePr>
        <p:xfrm>
          <a:off x="856399" y="4066579"/>
          <a:ext cx="9701043" cy="215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263">
                  <a:extLst>
                    <a:ext uri="{9D8B030D-6E8A-4147-A177-3AD203B41FA5}">
                      <a16:colId xmlns:a16="http://schemas.microsoft.com/office/drawing/2014/main" val="2714011602"/>
                    </a:ext>
                  </a:extLst>
                </a:gridCol>
                <a:gridCol w="1395192">
                  <a:extLst>
                    <a:ext uri="{9D8B030D-6E8A-4147-A177-3AD203B41FA5}">
                      <a16:colId xmlns:a16="http://schemas.microsoft.com/office/drawing/2014/main" val="3018687354"/>
                    </a:ext>
                  </a:extLst>
                </a:gridCol>
                <a:gridCol w="1395192">
                  <a:extLst>
                    <a:ext uri="{9D8B030D-6E8A-4147-A177-3AD203B41FA5}">
                      <a16:colId xmlns:a16="http://schemas.microsoft.com/office/drawing/2014/main" val="4144549124"/>
                    </a:ext>
                  </a:extLst>
                </a:gridCol>
                <a:gridCol w="1368396">
                  <a:extLst>
                    <a:ext uri="{9D8B030D-6E8A-4147-A177-3AD203B41FA5}">
                      <a16:colId xmlns:a16="http://schemas.microsoft.com/office/drawing/2014/main" val="2466349093"/>
                    </a:ext>
                  </a:extLst>
                </a:gridCol>
              </a:tblGrid>
              <a:tr h="122753"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Sekali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3230"/>
                  </a:ext>
                </a:extLst>
              </a:tr>
              <a:tr h="1054773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pendidik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professional 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sertifikat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&gt;=80%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07467"/>
                  </a:ext>
                </a:extLst>
              </a:tr>
              <a:tr h="733137">
                <a:tc>
                  <a:txBody>
                    <a:bodyPr/>
                    <a:lstStyle/>
                    <a:p>
                      <a:r>
                        <a:rPr lang="nn-N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Persentase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nn-N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PDTT&lt;=10%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009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43C74-D1B8-43B5-B77A-1B1F25289F25}"/>
              </a:ext>
            </a:extLst>
          </p:cNvPr>
          <p:cNvSpPr txBox="1"/>
          <p:nvPr/>
        </p:nvSpPr>
        <p:spPr>
          <a:xfrm>
            <a:off x="969886" y="3318370"/>
            <a:ext cx="61122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/>
              <a:t>PDTT = (NDTT / (NDTT + NDT)) x 100% </a:t>
            </a:r>
          </a:p>
          <a:p>
            <a:r>
              <a:rPr lang="en-ID" sz="1400" dirty="0"/>
              <a:t>NDTT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dosen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. </a:t>
            </a:r>
          </a:p>
          <a:p>
            <a:r>
              <a:rPr lang="en-ID" sz="1400" dirty="0"/>
              <a:t>NDT =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dosen</a:t>
            </a:r>
            <a:r>
              <a:rPr lang="en-ID" sz="1400" dirty="0"/>
              <a:t> </a:t>
            </a:r>
            <a:r>
              <a:rPr lang="en-ID" sz="1400" dirty="0" err="1"/>
              <a:t>tetap</a:t>
            </a:r>
            <a:r>
              <a:rPr lang="en-ID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09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B432-077B-4EE6-99F5-9C302924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dirty="0"/>
              <a:t>4-1 LKPT: </a:t>
            </a:r>
            <a:r>
              <a:rPr lang="en-ID" sz="4400" dirty="0"/>
              <a:t>Beban </a:t>
            </a:r>
            <a:r>
              <a:rPr lang="en-ID" sz="4400" dirty="0" err="1"/>
              <a:t>Kerja</a:t>
            </a:r>
            <a:r>
              <a:rPr lang="en-ID" sz="4400" dirty="0"/>
              <a:t> </a:t>
            </a:r>
            <a:r>
              <a:rPr lang="en-ID" sz="4400" dirty="0" err="1"/>
              <a:t>Dosen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BFC39-0E82-4E6F-9D8B-F9C0F85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7</a:t>
            </a:fld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9B437-3C8D-479A-A014-76EB2425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73" y="943809"/>
            <a:ext cx="7847452" cy="327305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9E44F-12DD-4D77-A97A-21DBA7674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54610"/>
              </p:ext>
            </p:extLst>
          </p:nvPr>
        </p:nvGraphicFramePr>
        <p:xfrm>
          <a:off x="703729" y="5265947"/>
          <a:ext cx="10784541" cy="945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094">
                  <a:extLst>
                    <a:ext uri="{9D8B030D-6E8A-4147-A177-3AD203B41FA5}">
                      <a16:colId xmlns:a16="http://schemas.microsoft.com/office/drawing/2014/main" val="2686345209"/>
                    </a:ext>
                  </a:extLst>
                </a:gridCol>
                <a:gridCol w="1224265">
                  <a:extLst>
                    <a:ext uri="{9D8B030D-6E8A-4147-A177-3AD203B41FA5}">
                      <a16:colId xmlns:a16="http://schemas.microsoft.com/office/drawing/2014/main" val="1402140024"/>
                    </a:ext>
                  </a:extLst>
                </a:gridCol>
                <a:gridCol w="1504539">
                  <a:extLst>
                    <a:ext uri="{9D8B030D-6E8A-4147-A177-3AD203B41FA5}">
                      <a16:colId xmlns:a16="http://schemas.microsoft.com/office/drawing/2014/main" val="3302471010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796379348"/>
                    </a:ext>
                  </a:extLst>
                </a:gridCol>
              </a:tblGrid>
              <a:tr h="427769"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Sekali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3564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 </a:t>
                      </a:r>
                      <a:r>
                        <a:rPr lang="en-AU" dirty="0" err="1"/>
                        <a:t>atau</a:t>
                      </a:r>
                      <a:r>
                        <a:rPr lang="en-AU" dirty="0"/>
                        <a:t>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 </a:t>
                      </a:r>
                      <a:r>
                        <a:rPr lang="en-AU" dirty="0" err="1"/>
                        <a:t>atau</a:t>
                      </a:r>
                      <a:r>
                        <a:rPr lang="en-AU" dirty="0"/>
                        <a:t>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0187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C60E0-A9D9-476D-B268-2D81C18C1F65}"/>
              </a:ext>
            </a:extLst>
          </p:cNvPr>
          <p:cNvSpPr txBox="1"/>
          <p:nvPr/>
        </p:nvSpPr>
        <p:spPr>
          <a:xfrm>
            <a:off x="703729" y="4216867"/>
            <a:ext cx="61122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/>
              <a:t>RMDT = NM / NDT </a:t>
            </a:r>
          </a:p>
          <a:p>
            <a:r>
              <a:rPr lang="en-ID" sz="1600" dirty="0"/>
              <a:t>NM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mahasiswa</a:t>
            </a:r>
            <a:r>
              <a:rPr lang="en-ID" sz="1600" dirty="0"/>
              <a:t> (</a:t>
            </a:r>
            <a:r>
              <a:rPr lang="en-ID" sz="1600" dirty="0" err="1"/>
              <a:t>reguler</a:t>
            </a:r>
            <a:r>
              <a:rPr lang="en-ID" sz="1600" dirty="0"/>
              <a:t> dan transfer) pada program </a:t>
            </a:r>
            <a:r>
              <a:rPr lang="en-ID" sz="1600" dirty="0" err="1"/>
              <a:t>utama</a:t>
            </a:r>
            <a:r>
              <a:rPr lang="en-ID" sz="1600" dirty="0"/>
              <a:t> pada </a:t>
            </a:r>
            <a:r>
              <a:rPr lang="en-ID" sz="1600" dirty="0" err="1"/>
              <a:t>saat</a:t>
            </a:r>
            <a:r>
              <a:rPr lang="en-ID" sz="1600" dirty="0"/>
              <a:t> TS. </a:t>
            </a:r>
          </a:p>
          <a:p>
            <a:r>
              <a:rPr lang="en-ID" sz="1600" dirty="0"/>
              <a:t>NDT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dosen</a:t>
            </a:r>
            <a:r>
              <a:rPr lang="en-ID" sz="1600" dirty="0"/>
              <a:t> </a:t>
            </a:r>
            <a:r>
              <a:rPr lang="en-ID" sz="1600" dirty="0" err="1"/>
              <a:t>tetap</a:t>
            </a:r>
            <a:r>
              <a:rPr lang="en-ID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829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3530-3C46-4B9C-8D53-2E5B7FC3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dirty="0"/>
              <a:t>4-1 LKPT: </a:t>
            </a:r>
            <a:r>
              <a:rPr lang="en-ID" sz="4400" dirty="0" err="1"/>
              <a:t>Produktivitas</a:t>
            </a:r>
            <a:r>
              <a:rPr lang="en-ID" sz="4400" dirty="0"/>
              <a:t> </a:t>
            </a:r>
            <a:r>
              <a:rPr lang="en-ID" sz="4400" dirty="0" err="1"/>
              <a:t>Penelitian</a:t>
            </a:r>
            <a:r>
              <a:rPr lang="en-ID" sz="4400" dirty="0"/>
              <a:t> dan </a:t>
            </a:r>
            <a:r>
              <a:rPr lang="en-ID" sz="4400" dirty="0" err="1"/>
              <a:t>PkM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07D71-6827-4933-8E57-6983AFBF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8</a:t>
            </a:fld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F5DC8-DBF1-46A9-839F-9BFAD759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4" y="883797"/>
            <a:ext cx="5719021" cy="1929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1913B-1419-4436-9F32-FFC1ED2B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16" y="955354"/>
            <a:ext cx="5534797" cy="18576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E006D4-429C-4339-9C4C-E6081162F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42608"/>
              </p:ext>
            </p:extLst>
          </p:nvPr>
        </p:nvGraphicFramePr>
        <p:xfrm>
          <a:off x="856143" y="4867072"/>
          <a:ext cx="10784541" cy="139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094">
                  <a:extLst>
                    <a:ext uri="{9D8B030D-6E8A-4147-A177-3AD203B41FA5}">
                      <a16:colId xmlns:a16="http://schemas.microsoft.com/office/drawing/2014/main" val="4001022249"/>
                    </a:ext>
                  </a:extLst>
                </a:gridCol>
                <a:gridCol w="1224265">
                  <a:extLst>
                    <a:ext uri="{9D8B030D-6E8A-4147-A177-3AD203B41FA5}">
                      <a16:colId xmlns:a16="http://schemas.microsoft.com/office/drawing/2014/main" val="3533281393"/>
                    </a:ext>
                  </a:extLst>
                </a:gridCol>
                <a:gridCol w="1504539">
                  <a:extLst>
                    <a:ext uri="{9D8B030D-6E8A-4147-A177-3AD203B41FA5}">
                      <a16:colId xmlns:a16="http://schemas.microsoft.com/office/drawing/2014/main" val="4031328006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396625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Sekali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987159"/>
                  </a:ext>
                </a:extLst>
              </a:tr>
              <a:tr h="557893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Rata-rata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endParaRPr lang="en-A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RN=1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RL=2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20908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Rata-rata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RI&gt;=0.05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RN=0.5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RL=1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793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E5C706D-CA33-4F7F-B8AB-C348CED453A5}"/>
              </a:ext>
            </a:extLst>
          </p:cNvPr>
          <p:cNvSpPr txBox="1"/>
          <p:nvPr/>
        </p:nvSpPr>
        <p:spPr>
          <a:xfrm>
            <a:off x="2289324" y="3485813"/>
            <a:ext cx="8568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/>
              <a:t>RI = NI / 3 / NDT , RN = NN / 3 / NDT , RL = NL / 3 / NDT </a:t>
            </a:r>
          </a:p>
          <a:p>
            <a:r>
              <a:rPr lang="en-ID" sz="1600" dirty="0"/>
              <a:t>NI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/</a:t>
            </a:r>
            <a:r>
              <a:rPr lang="en-ID" sz="1600" dirty="0" err="1"/>
              <a:t>PkM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luar</a:t>
            </a:r>
            <a:r>
              <a:rPr lang="en-ID" sz="1600" dirty="0"/>
              <a:t> negeri </a:t>
            </a:r>
            <a:r>
              <a:rPr lang="en-ID" sz="1600" dirty="0" err="1"/>
              <a:t>dalam</a:t>
            </a:r>
            <a:r>
              <a:rPr lang="en-ID" sz="1600" dirty="0"/>
              <a:t> 3 </a:t>
            </a:r>
            <a:r>
              <a:rPr lang="en-ID" sz="1600" dirty="0" err="1"/>
              <a:t>tahun</a:t>
            </a:r>
            <a:r>
              <a:rPr lang="en-ID" sz="1600" dirty="0"/>
              <a:t> </a:t>
            </a:r>
            <a:r>
              <a:rPr lang="en-ID" sz="1600" dirty="0" err="1"/>
              <a:t>terakhir</a:t>
            </a:r>
            <a:r>
              <a:rPr lang="en-ID" sz="1600" dirty="0"/>
              <a:t>. </a:t>
            </a:r>
          </a:p>
          <a:p>
            <a:r>
              <a:rPr lang="en-ID" sz="1600" dirty="0"/>
              <a:t>NN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/</a:t>
            </a:r>
            <a:r>
              <a:rPr lang="en-ID" sz="1600" dirty="0" err="1"/>
              <a:t>PkM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negeri </a:t>
            </a:r>
            <a:r>
              <a:rPr lang="en-ID" sz="1600" dirty="0" err="1"/>
              <a:t>diluar</a:t>
            </a:r>
            <a:r>
              <a:rPr lang="en-ID" sz="1600" dirty="0"/>
              <a:t> PT </a:t>
            </a:r>
            <a:r>
              <a:rPr lang="en-ID" sz="1600" dirty="0" err="1"/>
              <a:t>dalam</a:t>
            </a:r>
            <a:r>
              <a:rPr lang="en-ID" sz="1600" dirty="0"/>
              <a:t> 3 </a:t>
            </a:r>
            <a:r>
              <a:rPr lang="en-ID" sz="1600" dirty="0" err="1"/>
              <a:t>tahun</a:t>
            </a:r>
            <a:r>
              <a:rPr lang="en-ID" sz="1600" dirty="0"/>
              <a:t> </a:t>
            </a:r>
            <a:r>
              <a:rPr lang="en-ID" sz="1600" dirty="0" err="1"/>
              <a:t>terakhir</a:t>
            </a:r>
            <a:r>
              <a:rPr lang="en-ID" sz="1600" dirty="0"/>
              <a:t>. </a:t>
            </a:r>
          </a:p>
          <a:p>
            <a:r>
              <a:rPr lang="en-ID" sz="1600" dirty="0"/>
              <a:t>NL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penelitian</a:t>
            </a:r>
            <a:r>
              <a:rPr lang="en-ID" sz="1600" dirty="0"/>
              <a:t>/</a:t>
            </a:r>
            <a:r>
              <a:rPr lang="en-ID" sz="1600" dirty="0" err="1"/>
              <a:t>PkM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PT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mandiri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3 </a:t>
            </a:r>
            <a:r>
              <a:rPr lang="en-ID" sz="1600" dirty="0" err="1"/>
              <a:t>tahun</a:t>
            </a:r>
            <a:r>
              <a:rPr lang="en-ID" sz="1600" dirty="0"/>
              <a:t> </a:t>
            </a:r>
            <a:r>
              <a:rPr lang="en-ID" sz="1600" dirty="0" err="1"/>
              <a:t>terakhir</a:t>
            </a:r>
            <a:r>
              <a:rPr lang="en-ID" sz="1600" dirty="0"/>
              <a:t>. </a:t>
            </a:r>
          </a:p>
          <a:p>
            <a:r>
              <a:rPr lang="en-ID" sz="1600" dirty="0"/>
              <a:t>NDT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dosen</a:t>
            </a:r>
            <a:r>
              <a:rPr lang="en-ID" sz="1600" dirty="0"/>
              <a:t> </a:t>
            </a:r>
            <a:r>
              <a:rPr lang="en-ID" sz="1600" dirty="0" err="1"/>
              <a:t>tetap</a:t>
            </a:r>
            <a:r>
              <a:rPr lang="en-ID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086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35A4-71FD-4B67-86A4-E467ED5A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dirty="0"/>
              <a:t>4-1 LKPT: </a:t>
            </a:r>
            <a:r>
              <a:rPr lang="en-ID" dirty="0" err="1"/>
              <a:t>Rekognisi</a:t>
            </a:r>
            <a:r>
              <a:rPr lang="en-ID" dirty="0"/>
              <a:t> </a:t>
            </a:r>
            <a:r>
              <a:rPr lang="en-ID" dirty="0" err="1"/>
              <a:t>Dosen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1D141-9D37-43C2-A76C-5FEC5C932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45EA4-92F2-4B8B-BC75-F6408569954D}" type="slidenum">
              <a:rPr lang="en-ID" smtClean="0"/>
              <a:pPr/>
              <a:t>9</a:t>
            </a:fld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139F7-683D-4AFF-9E8E-F871A95E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958120"/>
            <a:ext cx="7280602" cy="387133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B39B1F-0678-4499-A2A0-CCD786C34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97768"/>
              </p:ext>
            </p:extLst>
          </p:nvPr>
        </p:nvGraphicFramePr>
        <p:xfrm>
          <a:off x="856143" y="4994287"/>
          <a:ext cx="10784541" cy="11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094">
                  <a:extLst>
                    <a:ext uri="{9D8B030D-6E8A-4147-A177-3AD203B41FA5}">
                      <a16:colId xmlns:a16="http://schemas.microsoft.com/office/drawing/2014/main" val="118961462"/>
                    </a:ext>
                  </a:extLst>
                </a:gridCol>
                <a:gridCol w="1224265">
                  <a:extLst>
                    <a:ext uri="{9D8B030D-6E8A-4147-A177-3AD203B41FA5}">
                      <a16:colId xmlns:a16="http://schemas.microsoft.com/office/drawing/2014/main" val="2647328480"/>
                    </a:ext>
                  </a:extLst>
                </a:gridCol>
                <a:gridCol w="1504539">
                  <a:extLst>
                    <a:ext uri="{9D8B030D-6E8A-4147-A177-3AD203B41FA5}">
                      <a16:colId xmlns:a16="http://schemas.microsoft.com/office/drawing/2014/main" val="3047839286"/>
                    </a:ext>
                  </a:extLst>
                </a:gridCol>
                <a:gridCol w="1475643">
                  <a:extLst>
                    <a:ext uri="{9D8B030D-6E8A-4147-A177-3AD203B41FA5}">
                      <a16:colId xmlns:a16="http://schemas.microsoft.com/office/drawing/2014/main" val="4009834376"/>
                    </a:ext>
                  </a:extLst>
                </a:gridCol>
              </a:tblGrid>
              <a:tr h="427769">
                <a:tc>
                  <a:txBody>
                    <a:bodyPr/>
                    <a:lstStyle/>
                    <a:p>
                      <a:r>
                        <a:rPr lang="en-AU" dirty="0" err="1"/>
                        <a:t>Indikator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Unggul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r>
                        <a:rPr lang="en-AU" dirty="0"/>
                        <a:t> </a:t>
                      </a:r>
                      <a:r>
                        <a:rPr lang="en-AU" dirty="0" err="1"/>
                        <a:t>Sekali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Baik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702838"/>
                  </a:ext>
                </a:extLst>
              </a:tr>
              <a:tr h="738341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8) Rata-rata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pengakuan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prestasi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RRD&gt;=0.5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17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A67AB7-4A01-4D58-A754-69206A921714}"/>
              </a:ext>
            </a:extLst>
          </p:cNvPr>
          <p:cNvSpPr txBox="1"/>
          <p:nvPr/>
        </p:nvSpPr>
        <p:spPr>
          <a:xfrm>
            <a:off x="8003819" y="3721456"/>
            <a:ext cx="41013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/>
              <a:t>RRD = NRD / NDT </a:t>
            </a:r>
          </a:p>
          <a:p>
            <a:r>
              <a:rPr lang="en-ID" sz="1600" dirty="0"/>
              <a:t>NRD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pengakuan</a:t>
            </a:r>
            <a:r>
              <a:rPr lang="en-ID" sz="1600" dirty="0"/>
              <a:t>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prestasi</a:t>
            </a:r>
            <a:r>
              <a:rPr lang="en-ID" sz="1600" dirty="0"/>
              <a:t>/</a:t>
            </a:r>
            <a:r>
              <a:rPr lang="en-ID" sz="1600" dirty="0" err="1"/>
              <a:t>kinerja</a:t>
            </a:r>
            <a:r>
              <a:rPr lang="en-ID" sz="1600" dirty="0"/>
              <a:t> </a:t>
            </a:r>
            <a:r>
              <a:rPr lang="en-ID" sz="1600" dirty="0" err="1"/>
              <a:t>dosen</a:t>
            </a:r>
            <a:r>
              <a:rPr lang="en-ID" sz="1600" dirty="0"/>
              <a:t> </a:t>
            </a:r>
            <a:r>
              <a:rPr lang="en-ID" sz="1600" dirty="0" err="1"/>
              <a:t>tetap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3 </a:t>
            </a:r>
            <a:r>
              <a:rPr lang="en-ID" sz="1600" dirty="0" err="1"/>
              <a:t>tahun</a:t>
            </a:r>
            <a:r>
              <a:rPr lang="en-ID" sz="1600" dirty="0"/>
              <a:t> </a:t>
            </a:r>
            <a:r>
              <a:rPr lang="en-ID" sz="1600" dirty="0" err="1"/>
              <a:t>terakhir</a:t>
            </a:r>
            <a:r>
              <a:rPr lang="en-ID" sz="1600" dirty="0"/>
              <a:t>. </a:t>
            </a:r>
          </a:p>
          <a:p>
            <a:r>
              <a:rPr lang="en-ID" sz="1600" dirty="0"/>
              <a:t>NDT = </a:t>
            </a:r>
            <a:r>
              <a:rPr lang="en-ID" sz="1600" dirty="0" err="1"/>
              <a:t>Jumlah</a:t>
            </a:r>
            <a:r>
              <a:rPr lang="en-ID" sz="1600" dirty="0"/>
              <a:t> </a:t>
            </a:r>
            <a:r>
              <a:rPr lang="en-ID" sz="1600" dirty="0" err="1"/>
              <a:t>dosen</a:t>
            </a:r>
            <a:r>
              <a:rPr lang="en-ID" sz="1600" dirty="0"/>
              <a:t> </a:t>
            </a:r>
            <a:r>
              <a:rPr lang="en-ID" sz="1600" dirty="0" err="1"/>
              <a:t>tetap</a:t>
            </a:r>
            <a:r>
              <a:rPr lang="en-ID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470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ums4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14DC00-A202-4D05-A97B-DBD90E5C7D15}" vid="{5AE92703-E8C9-4CC7-B5DE-98B1AF0486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templateums4 (1)</Template>
  <TotalTime>17615</TotalTime>
  <Words>4196</Words>
  <Application>Microsoft Office PowerPoint</Application>
  <PresentationFormat>Widescreen</PresentationFormat>
  <Paragraphs>693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templateums4 (1)</vt:lpstr>
      <vt:lpstr>CorelDRAW</vt:lpstr>
      <vt:lpstr>Bedah IAPT Kriteria 4-6 </vt:lpstr>
      <vt:lpstr>Outline</vt:lpstr>
      <vt:lpstr>Peta Standar PT ke dalam SAN (P#1)</vt:lpstr>
      <vt:lpstr>Kriteria 4: Sumber Daya Manusia</vt:lpstr>
      <vt:lpstr>4-1 LKPT: Kecukupan Dosen Perguruan Tinggi </vt:lpstr>
      <vt:lpstr>PowerPoint Presentation</vt:lpstr>
      <vt:lpstr>4-1 LKPT: Beban Kerja Dosen</vt:lpstr>
      <vt:lpstr>4-1 LKPT: Produktivitas Penelitian dan PkM</vt:lpstr>
      <vt:lpstr>4-1 LKPT: Rekognisi Dosen</vt:lpstr>
      <vt:lpstr>4-2 Matriks Penilaian </vt:lpstr>
      <vt:lpstr>PowerPoint Presentation</vt:lpstr>
      <vt:lpstr>4-3 Alur Berfikir</vt:lpstr>
      <vt:lpstr>PowerPoint Presentation</vt:lpstr>
      <vt:lpstr>4-3-1 Konten Sub-Bagian: Latar Belakang</vt:lpstr>
      <vt:lpstr>4-3-2 Konten Sub-Bagian: Kebijakan</vt:lpstr>
      <vt:lpstr>4-3-3 Konten Sub-Bagian: Standar PT dan Strategi Pencapaian Standar</vt:lpstr>
      <vt:lpstr>4-3-4 Konten Sub-Bagian: IKU</vt:lpstr>
      <vt:lpstr>4-3-5 Konten Sub-Bagian: IKT</vt:lpstr>
      <vt:lpstr>4-3-6 Konten Sub-Bagian: Evaluasi Capaian Kinerja</vt:lpstr>
      <vt:lpstr>4-3-7 Konten Sub-Bagian: Penjaminan Mutu</vt:lpstr>
      <vt:lpstr>4-3-8 Konten Sub-Bagian: Kepuasan Pengguna</vt:lpstr>
      <vt:lpstr>4-3-9 Konten Sub-Bagian: Simpulan Hasil Evaluasi dan Tindak Lanjut</vt:lpstr>
      <vt:lpstr>Kriteria 5: Keuangan, Sarana dan Prasarana</vt:lpstr>
      <vt:lpstr>5-1 LKPT: Perolehan Dana </vt:lpstr>
      <vt:lpstr>PowerPoint Presentation</vt:lpstr>
      <vt:lpstr>5-2 Matriks Penilaian </vt:lpstr>
      <vt:lpstr>PowerPoint Presentation</vt:lpstr>
      <vt:lpstr>5-3 Alur Berfikir</vt:lpstr>
      <vt:lpstr>PowerPoint Presentation</vt:lpstr>
      <vt:lpstr>5-3-1 Konten Sub-Bagian: Latar Belakang</vt:lpstr>
      <vt:lpstr>5-3-2 Konten Sub-Bagian: Kebijakan</vt:lpstr>
      <vt:lpstr>5-3-3 Konten Sub-Bagian: Stamdar PT dan Strategi Pencapaian Standar</vt:lpstr>
      <vt:lpstr>5-3-4 Konten Sub-Bagian: IKU</vt:lpstr>
      <vt:lpstr>5-3-5 Konten Sub-Bagian: IKT</vt:lpstr>
      <vt:lpstr>5-3-6 Konten Sub-Bagian: Evaluasi Capaian Kinerja</vt:lpstr>
      <vt:lpstr>5-3-7 Konten Sub-Bagian: Penjaminan Mutu</vt:lpstr>
      <vt:lpstr>5-3-8 Konten Sub-Bagian: Kepuasan Pengguna</vt:lpstr>
      <vt:lpstr>5-3-9 Konten Sub-Bagian: Simpulan Hasil Evaluasi dan Tindak Lanjut</vt:lpstr>
      <vt:lpstr>Kriteria 6: Pendidikan</vt:lpstr>
      <vt:lpstr>6-1 LKPT</vt:lpstr>
      <vt:lpstr>6-2 Matriks Penilaian</vt:lpstr>
      <vt:lpstr>PowerPoint Presentation</vt:lpstr>
      <vt:lpstr>PowerPoint Presentation</vt:lpstr>
      <vt:lpstr>6-3 Alur Berfikir</vt:lpstr>
      <vt:lpstr>PowerPoint Presentation</vt:lpstr>
      <vt:lpstr>6-3-1 Konten Sub-Bagian: Latar Belakang</vt:lpstr>
      <vt:lpstr>6-3-2 Konten Sub-Bagian: Kebijakan</vt:lpstr>
      <vt:lpstr>6-3-3 Konten Sub-Bagian: Standar PT dan Strategi Pencapaian Standar</vt:lpstr>
      <vt:lpstr>6-3-4 Konten Sub-Bagian: IKU</vt:lpstr>
      <vt:lpstr>6-3-5 Konten Sub-Bagian: IKT</vt:lpstr>
      <vt:lpstr>6-3-6 Konten Sub-Bagian: Evaluasi Capaian Kinerja</vt:lpstr>
      <vt:lpstr>6-3-7 Konten Sub-Bagian: Penjaminan Mutu</vt:lpstr>
      <vt:lpstr>6-3-8 Konten Sub-Bagian: Kepuasan Pengguna</vt:lpstr>
      <vt:lpstr>6-3-9 Konten Sub-Bagian: Simpulan Hasil Evaluasi dan Tindak Lanjut</vt:lpstr>
      <vt:lpstr>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Reviewer JITI</dc:creator>
  <cp:lastModifiedBy>TITIN SUTINI</cp:lastModifiedBy>
  <cp:revision>140</cp:revision>
  <dcterms:created xsi:type="dcterms:W3CDTF">2018-02-21T22:20:29Z</dcterms:created>
  <dcterms:modified xsi:type="dcterms:W3CDTF">2022-07-26T03:31:42Z</dcterms:modified>
</cp:coreProperties>
</file>