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6" r:id="rId6"/>
    <p:sldId id="270" r:id="rId7"/>
    <p:sldId id="271" r:id="rId8"/>
    <p:sldId id="272" r:id="rId9"/>
    <p:sldId id="276" r:id="rId10"/>
    <p:sldId id="280" r:id="rId11"/>
    <p:sldId id="281" r:id="rId12"/>
    <p:sldId id="284" r:id="rId13"/>
    <p:sldId id="282" r:id="rId14"/>
    <p:sldId id="28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AEF700-9B0B-4359-8356-DCE7EE4E4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BF05B-06DB-4EC8-B476-CF95F9BD8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D6361-1E3C-4214-95E1-B8DE93421F8F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1952E-79CD-4E03-AAEB-C22680419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CA65F-8548-4E36-8331-FD471638B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0281-66A0-46B8-BDE2-AEF0C74537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9CFFA-1E2F-4435-8DD6-9B5CC3FF4505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DED1C-4656-4CF8-AD34-DC4A65BB3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2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DED1C-4656-4CF8-AD34-DC4A65BB39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4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61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9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6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rbasic.org/golang/compare-slices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Petri Dish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968" y="1159279"/>
            <a:ext cx="5280026" cy="1698221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Manajemen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Perawat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Kesehatan</a:t>
            </a:r>
            <a:r>
              <a:rPr lang="en-US" sz="2800" b="1" dirty="0">
                <a:solidFill>
                  <a:srgbClr val="7030A0"/>
                </a:solidFill>
              </a:rPr>
              <a:t> Masyarakat di </a:t>
            </a:r>
            <a:r>
              <a:rPr lang="en-US" sz="2800" b="1" dirty="0" err="1">
                <a:solidFill>
                  <a:srgbClr val="7030A0"/>
                </a:solidFill>
              </a:rPr>
              <a:t>Lingkungan</a:t>
            </a:r>
            <a:r>
              <a:rPr lang="en-US" sz="2800" b="1" dirty="0">
                <a:solidFill>
                  <a:srgbClr val="7030A0"/>
                </a:solidFill>
              </a:rPr>
              <a:t> Masyarakat dan </a:t>
            </a:r>
            <a:r>
              <a:rPr lang="en-US" sz="2800" b="1" dirty="0" err="1">
                <a:solidFill>
                  <a:srgbClr val="7030A0"/>
                </a:solidFill>
              </a:rPr>
              <a:t>Pondok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Peantren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A10F0080-9FA0-458D-BBCF-9EC7A5F2612D}"/>
              </a:ext>
            </a:extLst>
          </p:cNvPr>
          <p:cNvSpPr/>
          <p:nvPr/>
        </p:nvSpPr>
        <p:spPr>
          <a:xfrm>
            <a:off x="1085850" y="3550845"/>
            <a:ext cx="5572125" cy="75247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Rizki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Nugraha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Agung,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M.Kep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., Ns.,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Sp.Kep.MB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E7AB6CD5-F6AA-441B-900C-466ABFAD80F7}"/>
              </a:ext>
            </a:extLst>
          </p:cNvPr>
          <p:cNvSpPr/>
          <p:nvPr/>
        </p:nvSpPr>
        <p:spPr>
          <a:xfrm>
            <a:off x="0" y="6130134"/>
            <a:ext cx="7275958" cy="752472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err="1">
                <a:solidFill>
                  <a:srgbClr val="7030A0"/>
                </a:solidFill>
              </a:rPr>
              <a:t>Disampaikan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dalam</a:t>
            </a:r>
            <a:r>
              <a:rPr lang="en-US" sz="1600" b="1" dirty="0">
                <a:solidFill>
                  <a:srgbClr val="7030A0"/>
                </a:solidFill>
              </a:rPr>
              <a:t> Webinar “</a:t>
            </a:r>
            <a:r>
              <a:rPr lang="en-US" sz="1600" b="1" dirty="0" err="1">
                <a:solidFill>
                  <a:srgbClr val="7030A0"/>
                </a:solidFill>
              </a:rPr>
              <a:t>Manajemen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Perawat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Kesehatan</a:t>
            </a:r>
            <a:r>
              <a:rPr lang="en-US" sz="1600" b="1" dirty="0">
                <a:solidFill>
                  <a:srgbClr val="7030A0"/>
                </a:solidFill>
              </a:rPr>
              <a:t> Masyarakat di </a:t>
            </a:r>
            <a:r>
              <a:rPr lang="en-US" sz="1600" b="1" dirty="0" err="1">
                <a:solidFill>
                  <a:srgbClr val="7030A0"/>
                </a:solidFill>
              </a:rPr>
              <a:t>Lingkungan</a:t>
            </a:r>
            <a:r>
              <a:rPr lang="en-US" sz="1600" b="1" dirty="0">
                <a:solidFill>
                  <a:srgbClr val="7030A0"/>
                </a:solidFill>
              </a:rPr>
              <a:t> Masyarakat dan </a:t>
            </a:r>
            <a:r>
              <a:rPr lang="en-US" sz="1600" b="1" dirty="0" err="1">
                <a:solidFill>
                  <a:srgbClr val="7030A0"/>
                </a:solidFill>
              </a:rPr>
              <a:t>Pondok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Peantren</a:t>
            </a:r>
            <a:r>
              <a:rPr lang="en-US" sz="1600" b="1" dirty="0">
                <a:solidFill>
                  <a:srgbClr val="7030A0"/>
                </a:solidFill>
              </a:rPr>
              <a:t>, </a:t>
            </a:r>
            <a:r>
              <a:rPr lang="en-US" sz="1600" b="1" dirty="0" err="1">
                <a:solidFill>
                  <a:srgbClr val="7030A0"/>
                </a:solidFill>
              </a:rPr>
              <a:t>Minggu</a:t>
            </a:r>
            <a:r>
              <a:rPr lang="en-US" sz="1600" b="1" dirty="0">
                <a:solidFill>
                  <a:srgbClr val="7030A0"/>
                </a:solidFill>
              </a:rPr>
              <a:t>, 18 </a:t>
            </a:r>
            <a:r>
              <a:rPr lang="en-US" sz="1600" b="1" dirty="0" err="1">
                <a:solidFill>
                  <a:srgbClr val="7030A0"/>
                </a:solidFill>
              </a:rPr>
              <a:t>Desember</a:t>
            </a:r>
            <a:r>
              <a:rPr lang="en-US" sz="1600" b="1" dirty="0">
                <a:solidFill>
                  <a:srgbClr val="7030A0"/>
                </a:solidFill>
              </a:rPr>
              <a:t> 2022.</a:t>
            </a:r>
          </a:p>
          <a:p>
            <a:pPr algn="just"/>
            <a:endParaRPr lang="en-US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8F6D5F80-9DF6-4A12-BDFF-C3DD48A4CFA5}"/>
              </a:ext>
            </a:extLst>
          </p:cNvPr>
          <p:cNvSpPr/>
          <p:nvPr/>
        </p:nvSpPr>
        <p:spPr>
          <a:xfrm>
            <a:off x="3362325" y="3209925"/>
            <a:ext cx="2733675" cy="109537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Masyarakat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681AFC3-E170-44C2-B0F4-B4297F7B4D4C}"/>
              </a:ext>
            </a:extLst>
          </p:cNvPr>
          <p:cNvSpPr/>
          <p:nvPr/>
        </p:nvSpPr>
        <p:spPr>
          <a:xfrm>
            <a:off x="3752850" y="1638300"/>
            <a:ext cx="1609725" cy="9429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BE8ED38-76E8-4478-8EEF-B2AD9628C801}"/>
              </a:ext>
            </a:extLst>
          </p:cNvPr>
          <p:cNvSpPr/>
          <p:nvPr/>
        </p:nvSpPr>
        <p:spPr>
          <a:xfrm>
            <a:off x="6238874" y="2324100"/>
            <a:ext cx="1609725" cy="9429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RW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BD4B45C-1125-4F80-9398-4A0FE2294E74}"/>
              </a:ext>
            </a:extLst>
          </p:cNvPr>
          <p:cNvSpPr/>
          <p:nvPr/>
        </p:nvSpPr>
        <p:spPr>
          <a:xfrm>
            <a:off x="6238874" y="4329112"/>
            <a:ext cx="1609725" cy="9429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Kader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D01AC37-7A5B-43C0-A407-AA233DFA44FF}"/>
              </a:ext>
            </a:extLst>
          </p:cNvPr>
          <p:cNvSpPr/>
          <p:nvPr/>
        </p:nvSpPr>
        <p:spPr>
          <a:xfrm>
            <a:off x="3967162" y="4819649"/>
            <a:ext cx="1714499" cy="9429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Keluarga</a:t>
            </a:r>
            <a:endParaRPr lang="en-US" sz="2000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57BFDE4-582B-414B-AEBC-6AF006A14759}"/>
              </a:ext>
            </a:extLst>
          </p:cNvPr>
          <p:cNvSpPr/>
          <p:nvPr/>
        </p:nvSpPr>
        <p:spPr>
          <a:xfrm>
            <a:off x="1333501" y="2371725"/>
            <a:ext cx="1885950" cy="9429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Komunitas</a:t>
            </a:r>
            <a:endParaRPr lang="en-US" sz="2000" b="1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E930B4C-75D0-4AF9-BEEA-E9C311D51ED5}"/>
              </a:ext>
            </a:extLst>
          </p:cNvPr>
          <p:cNvSpPr/>
          <p:nvPr/>
        </p:nvSpPr>
        <p:spPr>
          <a:xfrm>
            <a:off x="1447801" y="4291012"/>
            <a:ext cx="1885950" cy="9429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Perkesmas</a:t>
            </a:r>
            <a:endParaRPr lang="en-US" sz="2000" b="1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F8C74CA0-CEB5-41D5-AE36-5C32F815D757}"/>
              </a:ext>
            </a:extLst>
          </p:cNvPr>
          <p:cNvSpPr/>
          <p:nvPr/>
        </p:nvSpPr>
        <p:spPr>
          <a:xfrm>
            <a:off x="7981950" y="3559968"/>
            <a:ext cx="866775" cy="3952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E07B3C-3F2A-42C6-B348-9B4E88047E62}"/>
              </a:ext>
            </a:extLst>
          </p:cNvPr>
          <p:cNvSpPr/>
          <p:nvPr/>
        </p:nvSpPr>
        <p:spPr>
          <a:xfrm>
            <a:off x="9277350" y="2762250"/>
            <a:ext cx="2457449" cy="6191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Promotif</a:t>
            </a:r>
            <a:r>
              <a:rPr lang="en-US" dirty="0"/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25941E-6C29-4A48-ACB7-5B7DDA087E34}"/>
              </a:ext>
            </a:extLst>
          </p:cNvPr>
          <p:cNvSpPr/>
          <p:nvPr/>
        </p:nvSpPr>
        <p:spPr>
          <a:xfrm>
            <a:off x="9277350" y="3955255"/>
            <a:ext cx="2457449" cy="533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Preventif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00913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8F6D5F80-9DF6-4A12-BDFF-C3DD48A4CFA5}"/>
              </a:ext>
            </a:extLst>
          </p:cNvPr>
          <p:cNvSpPr/>
          <p:nvPr/>
        </p:nvSpPr>
        <p:spPr>
          <a:xfrm>
            <a:off x="3362325" y="3209925"/>
            <a:ext cx="2733675" cy="1095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Pondok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Pesantren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681AFC3-E170-44C2-B0F4-B4297F7B4D4C}"/>
              </a:ext>
            </a:extLst>
          </p:cNvPr>
          <p:cNvSpPr/>
          <p:nvPr/>
        </p:nvSpPr>
        <p:spPr>
          <a:xfrm>
            <a:off x="3967162" y="1752601"/>
            <a:ext cx="1609725" cy="9429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Ketua</a:t>
            </a:r>
            <a:r>
              <a:rPr lang="en-US" sz="2000" b="1" dirty="0"/>
              <a:t> </a:t>
            </a:r>
            <a:r>
              <a:rPr lang="en-US" sz="2000" b="1" dirty="0" err="1"/>
              <a:t>Kamar</a:t>
            </a:r>
            <a:endParaRPr lang="en-US" sz="2000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BE8ED38-76E8-4478-8EEF-B2AD9628C801}"/>
              </a:ext>
            </a:extLst>
          </p:cNvPr>
          <p:cNvSpPr/>
          <p:nvPr/>
        </p:nvSpPr>
        <p:spPr>
          <a:xfrm>
            <a:off x="6238874" y="2324100"/>
            <a:ext cx="1609725" cy="9429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Ketua</a:t>
            </a:r>
            <a:r>
              <a:rPr lang="en-US" sz="2000" b="1" dirty="0"/>
              <a:t> Asrama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BD4B45C-1125-4F80-9398-4A0FE2294E74}"/>
              </a:ext>
            </a:extLst>
          </p:cNvPr>
          <p:cNvSpPr/>
          <p:nvPr/>
        </p:nvSpPr>
        <p:spPr>
          <a:xfrm>
            <a:off x="6238874" y="4329112"/>
            <a:ext cx="1885950" cy="9429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Bag. </a:t>
            </a:r>
            <a:r>
              <a:rPr lang="en-US" sz="2000" b="1" dirty="0" err="1"/>
              <a:t>Kesehatan</a:t>
            </a:r>
            <a:endParaRPr lang="en-US" sz="2000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D01AC37-7A5B-43C0-A407-AA233DFA44FF}"/>
              </a:ext>
            </a:extLst>
          </p:cNvPr>
          <p:cNvSpPr/>
          <p:nvPr/>
        </p:nvSpPr>
        <p:spPr>
          <a:xfrm>
            <a:off x="3721893" y="4762499"/>
            <a:ext cx="2128838" cy="9429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Pengasuhan</a:t>
            </a:r>
            <a:endParaRPr lang="en-US" sz="2000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57BFDE4-582B-414B-AEBC-6AF006A14759}"/>
              </a:ext>
            </a:extLst>
          </p:cNvPr>
          <p:cNvSpPr/>
          <p:nvPr/>
        </p:nvSpPr>
        <p:spPr>
          <a:xfrm>
            <a:off x="1038222" y="4017167"/>
            <a:ext cx="2219327" cy="9429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PosKesTren</a:t>
            </a:r>
            <a:endParaRPr lang="en-US" sz="2000" b="1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E930B4C-75D0-4AF9-BEEA-E9C311D51ED5}"/>
              </a:ext>
            </a:extLst>
          </p:cNvPr>
          <p:cNvSpPr/>
          <p:nvPr/>
        </p:nvSpPr>
        <p:spPr>
          <a:xfrm>
            <a:off x="1266823" y="2438400"/>
            <a:ext cx="1885950" cy="9429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Perkesmas</a:t>
            </a:r>
            <a:endParaRPr lang="en-US" sz="2000" b="1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F8C74CA0-CEB5-41D5-AE36-5C32F815D757}"/>
              </a:ext>
            </a:extLst>
          </p:cNvPr>
          <p:cNvSpPr/>
          <p:nvPr/>
        </p:nvSpPr>
        <p:spPr>
          <a:xfrm>
            <a:off x="7981950" y="3559968"/>
            <a:ext cx="866775" cy="3952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E07B3C-3F2A-42C6-B348-9B4E88047E62}"/>
              </a:ext>
            </a:extLst>
          </p:cNvPr>
          <p:cNvSpPr/>
          <p:nvPr/>
        </p:nvSpPr>
        <p:spPr>
          <a:xfrm>
            <a:off x="9277350" y="2762250"/>
            <a:ext cx="2457449" cy="6191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Promotif</a:t>
            </a:r>
            <a:r>
              <a:rPr lang="en-US" dirty="0"/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25941E-6C29-4A48-ACB7-5B7DDA087E34}"/>
              </a:ext>
            </a:extLst>
          </p:cNvPr>
          <p:cNvSpPr/>
          <p:nvPr/>
        </p:nvSpPr>
        <p:spPr>
          <a:xfrm>
            <a:off x="9277350" y="3955255"/>
            <a:ext cx="2457449" cy="533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Preventif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5331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EE6F5A-1D87-4654-A420-6002E74FBCCC}"/>
              </a:ext>
            </a:extLst>
          </p:cNvPr>
          <p:cNvSpPr/>
          <p:nvPr/>
        </p:nvSpPr>
        <p:spPr>
          <a:xfrm>
            <a:off x="2070799" y="2967335"/>
            <a:ext cx="8050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SEMOGA BERMANFAAT 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275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6D74-0155-4997-A9F3-C99CB1E5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14983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Health trends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13FCEC-4210-4BD9-BF43-29AA359393E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72914" y="2475490"/>
            <a:ext cx="4167735" cy="2591810"/>
          </a:xfr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7BF513F-4D23-4BD4-9738-7D73139757A3}"/>
              </a:ext>
            </a:extLst>
          </p:cNvPr>
          <p:cNvSpPr/>
          <p:nvPr/>
        </p:nvSpPr>
        <p:spPr>
          <a:xfrm>
            <a:off x="4476750" y="3881133"/>
            <a:ext cx="1619250" cy="71498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PTM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9FDBE2-B77D-4C95-8CBC-C478A8E9755C}"/>
              </a:ext>
            </a:extLst>
          </p:cNvPr>
          <p:cNvSpPr/>
          <p:nvPr/>
        </p:nvSpPr>
        <p:spPr>
          <a:xfrm>
            <a:off x="7025235" y="3523641"/>
            <a:ext cx="1619250" cy="71498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DE3321-514F-44DE-ACF7-47475015934A}"/>
              </a:ext>
            </a:extLst>
          </p:cNvPr>
          <p:cNvSpPr/>
          <p:nvPr/>
        </p:nvSpPr>
        <p:spPr>
          <a:xfrm>
            <a:off x="537255" y="4238624"/>
            <a:ext cx="3055995" cy="11049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Katastropik</a:t>
            </a:r>
            <a:endParaRPr lang="en-US" sz="3200" b="1" dirty="0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212EF282-F720-4B71-B97C-C3F2254CE533}"/>
              </a:ext>
            </a:extLst>
          </p:cNvPr>
          <p:cNvSpPr/>
          <p:nvPr/>
        </p:nvSpPr>
        <p:spPr>
          <a:xfrm>
            <a:off x="3886200" y="4596116"/>
            <a:ext cx="590550" cy="233059"/>
          </a:xfrm>
          <a:prstGeom prst="leftArrow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2CB7734-E4CE-45B4-9554-40EFA0BBEBBB}"/>
              </a:ext>
            </a:extLst>
          </p:cNvPr>
          <p:cNvSpPr/>
          <p:nvPr/>
        </p:nvSpPr>
        <p:spPr>
          <a:xfrm>
            <a:off x="913775" y="2261884"/>
            <a:ext cx="2585087" cy="71498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0000"/>
                </a:solidFill>
              </a:rPr>
              <a:t>Kematian</a:t>
            </a:r>
            <a:r>
              <a:rPr lang="en-US" sz="3200" dirty="0"/>
              <a:t> 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7B9B03E8-E372-454E-96C8-A19405027FFA}"/>
              </a:ext>
            </a:extLst>
          </p:cNvPr>
          <p:cNvSpPr/>
          <p:nvPr/>
        </p:nvSpPr>
        <p:spPr>
          <a:xfrm>
            <a:off x="2086419" y="3305174"/>
            <a:ext cx="239798" cy="828675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8811E5E-D888-4C3E-A3CE-28B499BEA3BF}"/>
              </a:ext>
            </a:extLst>
          </p:cNvPr>
          <p:cNvSpPr/>
          <p:nvPr/>
        </p:nvSpPr>
        <p:spPr>
          <a:xfrm>
            <a:off x="4476750" y="5179978"/>
            <a:ext cx="1553200" cy="72835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JKN</a:t>
            </a:r>
            <a:r>
              <a:rPr lang="en-US" sz="3200" dirty="0"/>
              <a:t> 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6F52B06B-0736-41C0-9A48-9560C6F46009}"/>
              </a:ext>
            </a:extLst>
          </p:cNvPr>
          <p:cNvSpPr/>
          <p:nvPr/>
        </p:nvSpPr>
        <p:spPr>
          <a:xfrm>
            <a:off x="5295900" y="4791075"/>
            <a:ext cx="171450" cy="3317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BA3659-BA1E-4148-94B2-F553E25A16DF}"/>
              </a:ext>
            </a:extLst>
          </p:cNvPr>
          <p:cNvSpPr/>
          <p:nvPr/>
        </p:nvSpPr>
        <p:spPr>
          <a:xfrm>
            <a:off x="-34869" y="6331686"/>
            <a:ext cx="6181725" cy="385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Kementerian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(</a:t>
            </a:r>
            <a:r>
              <a:rPr lang="en-US" dirty="0" err="1"/>
              <a:t>Kemenkes</a:t>
            </a:r>
            <a:r>
              <a:rPr lang="en-US" dirty="0"/>
              <a:t> RI), 2020</a:t>
            </a:r>
          </a:p>
        </p:txBody>
      </p:sp>
    </p:spTree>
    <p:extLst>
      <p:ext uri="{BB962C8B-B14F-4D97-AF65-F5344CB8AC3E}">
        <p14:creationId xmlns:p14="http://schemas.microsoft.com/office/powerpoint/2010/main" val="412108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A6DF-BB08-4A52-A88B-251E727C1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618518"/>
            <a:ext cx="11677650" cy="7238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C1002-70BB-4A28-9C58-5E8EFBDCF6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9075" y="1428750"/>
            <a:ext cx="11677650" cy="517207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Minus Sign 3">
            <a:extLst>
              <a:ext uri="{FF2B5EF4-FFF2-40B4-BE49-F238E27FC236}">
                <a16:creationId xmlns:a16="http://schemas.microsoft.com/office/drawing/2014/main" id="{8E672771-6C01-43AF-976F-35502815C397}"/>
              </a:ext>
            </a:extLst>
          </p:cNvPr>
          <p:cNvSpPr/>
          <p:nvPr/>
        </p:nvSpPr>
        <p:spPr>
          <a:xfrm>
            <a:off x="1485900" y="3352800"/>
            <a:ext cx="8696951" cy="876300"/>
          </a:xfrm>
          <a:prstGeom prst="mathMin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2FFE6FC5-1EAD-4542-9A21-98899081A08E}"/>
              </a:ext>
            </a:extLst>
          </p:cNvPr>
          <p:cNvSpPr/>
          <p:nvPr/>
        </p:nvSpPr>
        <p:spPr>
          <a:xfrm>
            <a:off x="2533650" y="3671888"/>
            <a:ext cx="419100" cy="6477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43F8D41F-515E-4313-8D68-4AC90A4DCBEE}"/>
              </a:ext>
            </a:extLst>
          </p:cNvPr>
          <p:cNvSpPr/>
          <p:nvPr/>
        </p:nvSpPr>
        <p:spPr>
          <a:xfrm>
            <a:off x="8696325" y="3681413"/>
            <a:ext cx="419100" cy="647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AD1AF84-7ACD-4A19-A862-0E04233F41C0}"/>
              </a:ext>
            </a:extLst>
          </p:cNvPr>
          <p:cNvSpPr/>
          <p:nvPr/>
        </p:nvSpPr>
        <p:spPr>
          <a:xfrm>
            <a:off x="5614987" y="3671888"/>
            <a:ext cx="419100" cy="6477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66A50E5B-80DF-4E10-A677-5EC46B3604ED}"/>
              </a:ext>
            </a:extLst>
          </p:cNvPr>
          <p:cNvSpPr/>
          <p:nvPr/>
        </p:nvSpPr>
        <p:spPr>
          <a:xfrm>
            <a:off x="4152900" y="3352800"/>
            <a:ext cx="394661" cy="528638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FB1BDE0E-278F-4E91-8B8D-9167577C6700}"/>
              </a:ext>
            </a:extLst>
          </p:cNvPr>
          <p:cNvSpPr/>
          <p:nvPr/>
        </p:nvSpPr>
        <p:spPr>
          <a:xfrm>
            <a:off x="7190749" y="3352800"/>
            <a:ext cx="394661" cy="528638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0F59CEFD-DA18-4288-A7E7-FC7EB1F94D72}"/>
              </a:ext>
            </a:extLst>
          </p:cNvPr>
          <p:cNvSpPr/>
          <p:nvPr/>
        </p:nvSpPr>
        <p:spPr>
          <a:xfrm>
            <a:off x="2569682" y="3640931"/>
            <a:ext cx="364018" cy="29289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7FA78210-0B3E-469C-A905-0E223AE5DD4F}"/>
              </a:ext>
            </a:extLst>
          </p:cNvPr>
          <p:cNvSpPr/>
          <p:nvPr/>
        </p:nvSpPr>
        <p:spPr>
          <a:xfrm>
            <a:off x="4168848" y="3650456"/>
            <a:ext cx="364018" cy="29289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30A2C8EC-AC85-48C4-98B0-C355B779B7BA}"/>
              </a:ext>
            </a:extLst>
          </p:cNvPr>
          <p:cNvSpPr/>
          <p:nvPr/>
        </p:nvSpPr>
        <p:spPr>
          <a:xfrm>
            <a:off x="7206070" y="3650456"/>
            <a:ext cx="364018" cy="29289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F19BEA9A-4448-4030-B95B-BE146E854082}"/>
              </a:ext>
            </a:extLst>
          </p:cNvPr>
          <p:cNvSpPr/>
          <p:nvPr/>
        </p:nvSpPr>
        <p:spPr>
          <a:xfrm>
            <a:off x="8723866" y="3650456"/>
            <a:ext cx="364018" cy="29289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CD8D43D8-C506-4028-9DE5-458438D15D4D}"/>
              </a:ext>
            </a:extLst>
          </p:cNvPr>
          <p:cNvSpPr/>
          <p:nvPr/>
        </p:nvSpPr>
        <p:spPr>
          <a:xfrm>
            <a:off x="5632377" y="3652838"/>
            <a:ext cx="364018" cy="29289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E7BB6632-77F8-4E65-AB00-99FA69F39F76}"/>
              </a:ext>
            </a:extLst>
          </p:cNvPr>
          <p:cNvSpPr/>
          <p:nvPr/>
        </p:nvSpPr>
        <p:spPr>
          <a:xfrm>
            <a:off x="1800225" y="4381498"/>
            <a:ext cx="1866900" cy="6477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Stroke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4AF1D4D9-40A5-4E2A-808D-6C31AE227CE4}"/>
              </a:ext>
            </a:extLst>
          </p:cNvPr>
          <p:cNvSpPr/>
          <p:nvPr/>
        </p:nvSpPr>
        <p:spPr>
          <a:xfrm>
            <a:off x="3419475" y="2614613"/>
            <a:ext cx="1866900" cy="6477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HT</a:t>
            </a: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032969B4-7C90-48FF-9DED-37037F5F7D14}"/>
              </a:ext>
            </a:extLst>
          </p:cNvPr>
          <p:cNvSpPr/>
          <p:nvPr/>
        </p:nvSpPr>
        <p:spPr>
          <a:xfrm>
            <a:off x="4900925" y="4381498"/>
            <a:ext cx="1866900" cy="6477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DM</a:t>
            </a:r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BCC98C56-E076-4225-BBFF-1F99897E19BF}"/>
              </a:ext>
            </a:extLst>
          </p:cNvPr>
          <p:cNvSpPr/>
          <p:nvPr/>
        </p:nvSpPr>
        <p:spPr>
          <a:xfrm>
            <a:off x="6358250" y="2643188"/>
            <a:ext cx="1866900" cy="6477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</a:rPr>
              <a:t>Kanker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39DF909B-1A8F-44DE-B8C3-276A993B4611}"/>
              </a:ext>
            </a:extLst>
          </p:cNvPr>
          <p:cNvSpPr/>
          <p:nvPr/>
        </p:nvSpPr>
        <p:spPr>
          <a:xfrm>
            <a:off x="8001625" y="4393406"/>
            <a:ext cx="2009150" cy="8763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Jantung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</a:rPr>
              <a:t>Koroner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442B8105-DA43-4064-8A55-3B72A7970BB7}"/>
              </a:ext>
            </a:extLst>
          </p:cNvPr>
          <p:cNvSpPr/>
          <p:nvPr/>
        </p:nvSpPr>
        <p:spPr>
          <a:xfrm>
            <a:off x="219075" y="6239483"/>
            <a:ext cx="2314575" cy="39229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Kemenkes</a:t>
            </a:r>
            <a:r>
              <a:rPr lang="en-US" dirty="0"/>
              <a:t> RI, 2020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4EDE2985-CDAD-4133-AB5B-E01D3E0FBA82}"/>
              </a:ext>
            </a:extLst>
          </p:cNvPr>
          <p:cNvSpPr/>
          <p:nvPr/>
        </p:nvSpPr>
        <p:spPr>
          <a:xfrm>
            <a:off x="4411640" y="1573399"/>
            <a:ext cx="2880060" cy="83105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PTM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549C6D-725B-4801-AA69-6A25679E5E34}"/>
              </a:ext>
            </a:extLst>
          </p:cNvPr>
          <p:cNvSpPr/>
          <p:nvPr/>
        </p:nvSpPr>
        <p:spPr>
          <a:xfrm>
            <a:off x="1009650" y="1630548"/>
            <a:ext cx="1724025" cy="7316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Elderly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3CA600A-7776-46B3-8D64-A8530CD6466E}"/>
              </a:ext>
            </a:extLst>
          </p:cNvPr>
          <p:cNvSpPr/>
          <p:nvPr/>
        </p:nvSpPr>
        <p:spPr>
          <a:xfrm>
            <a:off x="9152865" y="1601392"/>
            <a:ext cx="2331400" cy="8763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Young age</a:t>
            </a:r>
          </a:p>
        </p:txBody>
      </p:sp>
    </p:spTree>
    <p:extLst>
      <p:ext uri="{BB962C8B-B14F-4D97-AF65-F5344CB8AC3E}">
        <p14:creationId xmlns:p14="http://schemas.microsoft.com/office/powerpoint/2010/main" val="172097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A6DF-BB08-4A52-A88B-251E727C1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4" y="754083"/>
            <a:ext cx="11677651" cy="588334"/>
          </a:xfrm>
        </p:spPr>
        <p:txBody>
          <a:bodyPr/>
          <a:lstStyle/>
          <a:p>
            <a:pPr algn="l"/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Penyebab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442B8105-DA43-4064-8A55-3B72A7970BB7}"/>
              </a:ext>
            </a:extLst>
          </p:cNvPr>
          <p:cNvSpPr/>
          <p:nvPr/>
        </p:nvSpPr>
        <p:spPr>
          <a:xfrm>
            <a:off x="219075" y="6239483"/>
            <a:ext cx="4192565" cy="39229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Dasar (</a:t>
            </a:r>
            <a:r>
              <a:rPr lang="en-US" dirty="0" err="1"/>
              <a:t>Riskesdas</a:t>
            </a:r>
            <a:r>
              <a:rPr lang="en-US" dirty="0"/>
              <a:t>), 2018</a:t>
            </a:r>
          </a:p>
        </p:txBody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4D217450-B738-410E-B482-A1ADCF6F5BA7}"/>
              </a:ext>
            </a:extLst>
          </p:cNvPr>
          <p:cNvSpPr/>
          <p:nvPr/>
        </p:nvSpPr>
        <p:spPr>
          <a:xfrm>
            <a:off x="219074" y="1640516"/>
            <a:ext cx="10725150" cy="58833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    95,5% Masyarakat Indonesia </a:t>
            </a:r>
            <a:r>
              <a:rPr lang="en-US" sz="2000" b="1" dirty="0" err="1">
                <a:solidFill>
                  <a:schemeClr val="tx1"/>
                </a:solidFill>
              </a:rPr>
              <a:t>kurang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mengonsumsi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sayur</a:t>
            </a:r>
            <a:r>
              <a:rPr lang="en-US" sz="2000" b="1" dirty="0">
                <a:solidFill>
                  <a:schemeClr val="tx1"/>
                </a:solidFill>
              </a:rPr>
              <a:t> dan </a:t>
            </a:r>
            <a:r>
              <a:rPr lang="en-US" sz="2000" b="1" dirty="0" err="1">
                <a:solidFill>
                  <a:schemeClr val="tx1"/>
                </a:solidFill>
              </a:rPr>
              <a:t>buah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8101D06A-50D7-4269-B91B-97AF5027591F}"/>
              </a:ext>
            </a:extLst>
          </p:cNvPr>
          <p:cNvSpPr/>
          <p:nvPr/>
        </p:nvSpPr>
        <p:spPr>
          <a:xfrm>
            <a:off x="219074" y="2518032"/>
            <a:ext cx="9372600" cy="58833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    33,5% Masyarakat </a:t>
            </a:r>
            <a:r>
              <a:rPr lang="en-US" sz="2000" b="1" dirty="0" err="1">
                <a:solidFill>
                  <a:schemeClr val="tx1"/>
                </a:solidFill>
              </a:rPr>
              <a:t>kurang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aktivitas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fisik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256D04DF-A881-4497-BE7C-DB29B31CFDE9}"/>
              </a:ext>
            </a:extLst>
          </p:cNvPr>
          <p:cNvSpPr/>
          <p:nvPr/>
        </p:nvSpPr>
        <p:spPr>
          <a:xfrm>
            <a:off x="219074" y="3421299"/>
            <a:ext cx="7991475" cy="500785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    31% </a:t>
            </a:r>
            <a:r>
              <a:rPr lang="en-US" sz="2000" b="1" dirty="0" err="1">
                <a:solidFill>
                  <a:schemeClr val="tx1"/>
                </a:solidFill>
              </a:rPr>
              <a:t>mengalami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obesitas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sentral</a:t>
            </a:r>
            <a:r>
              <a:rPr lang="en-US" sz="2000" b="1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5E3B8968-C9DE-492C-A97A-B2876103DAB2}"/>
              </a:ext>
            </a:extLst>
          </p:cNvPr>
          <p:cNvSpPr/>
          <p:nvPr/>
        </p:nvSpPr>
        <p:spPr>
          <a:xfrm>
            <a:off x="219074" y="4337915"/>
            <a:ext cx="6572251" cy="500785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    29,3% Masyarakat </a:t>
            </a:r>
            <a:r>
              <a:rPr lang="en-US" sz="2000" b="1" dirty="0" err="1">
                <a:solidFill>
                  <a:schemeClr val="tx1"/>
                </a:solidFill>
              </a:rPr>
              <a:t>usia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produktif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merokok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setiap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hari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86B17B57-A1FB-429E-B1C0-C884DFA31E64}"/>
              </a:ext>
            </a:extLst>
          </p:cNvPr>
          <p:cNvSpPr/>
          <p:nvPr/>
        </p:nvSpPr>
        <p:spPr>
          <a:xfrm>
            <a:off x="219074" y="5217484"/>
            <a:ext cx="4972051" cy="500785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    21,8% </a:t>
            </a:r>
            <a:r>
              <a:rPr lang="en-US" sz="2000" b="1" dirty="0" err="1">
                <a:solidFill>
                  <a:schemeClr val="tx1"/>
                </a:solidFill>
              </a:rPr>
              <a:t>Terjadi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obesitas</a:t>
            </a:r>
            <a:r>
              <a:rPr lang="en-US" sz="2000" b="1" dirty="0">
                <a:solidFill>
                  <a:schemeClr val="tx1"/>
                </a:solidFill>
              </a:rPr>
              <a:t> pada </a:t>
            </a:r>
            <a:r>
              <a:rPr lang="en-US" sz="2000" b="1" dirty="0" err="1">
                <a:solidFill>
                  <a:schemeClr val="tx1"/>
                </a:solidFill>
              </a:rPr>
              <a:t>dewasa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6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5E9D5A00-9B7C-49E0-91D9-0478D080D3F5}"/>
              </a:ext>
            </a:extLst>
          </p:cNvPr>
          <p:cNvSpPr/>
          <p:nvPr/>
        </p:nvSpPr>
        <p:spPr>
          <a:xfrm>
            <a:off x="0" y="6465701"/>
            <a:ext cx="6724650" cy="39229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https://id.pngtree.com/freepng/full-of-question-mark_3268940.html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A5B841-D876-4EBA-BA00-004DB781A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1051" y="1924051"/>
            <a:ext cx="2133599" cy="21335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903E16D-61A5-4A19-A9C1-5D0D261FCF60}"/>
              </a:ext>
            </a:extLst>
          </p:cNvPr>
          <p:cNvSpPr/>
          <p:nvPr/>
        </p:nvSpPr>
        <p:spPr>
          <a:xfrm>
            <a:off x="3091920" y="4338345"/>
            <a:ext cx="61854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What is our role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938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818C93C1-B9A3-4DB1-A18B-BD6741BD5BB2}"/>
              </a:ext>
            </a:extLst>
          </p:cNvPr>
          <p:cNvSpPr/>
          <p:nvPr/>
        </p:nvSpPr>
        <p:spPr>
          <a:xfrm>
            <a:off x="295275" y="6204067"/>
            <a:ext cx="2085975" cy="39229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Kemenkes</a:t>
            </a:r>
            <a:r>
              <a:rPr lang="en-US" dirty="0"/>
              <a:t> RI, 2006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218CC4E2-4AE5-4CE6-9B7C-28382D2E8C9E}"/>
              </a:ext>
            </a:extLst>
          </p:cNvPr>
          <p:cNvSpPr/>
          <p:nvPr/>
        </p:nvSpPr>
        <p:spPr>
          <a:xfrm>
            <a:off x="913775" y="3143250"/>
            <a:ext cx="3539161" cy="78105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PERKESMAS</a:t>
            </a:r>
            <a:r>
              <a:rPr lang="en-US" dirty="0"/>
              <a:t> 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2910EAEA-8E74-46CF-94C3-0D2D3E1289AA}"/>
              </a:ext>
            </a:extLst>
          </p:cNvPr>
          <p:cNvSpPr/>
          <p:nvPr/>
        </p:nvSpPr>
        <p:spPr>
          <a:xfrm>
            <a:off x="3714750" y="3143250"/>
            <a:ext cx="738186" cy="78105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croll: Vertical 7">
            <a:extLst>
              <a:ext uri="{FF2B5EF4-FFF2-40B4-BE49-F238E27FC236}">
                <a16:creationId xmlns:a16="http://schemas.microsoft.com/office/drawing/2014/main" id="{44902B95-3C4C-4C1D-B518-7C86F80927CD}"/>
              </a:ext>
            </a:extLst>
          </p:cNvPr>
          <p:cNvSpPr/>
          <p:nvPr/>
        </p:nvSpPr>
        <p:spPr>
          <a:xfrm>
            <a:off x="4933950" y="1276351"/>
            <a:ext cx="7010400" cy="48387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100" dirty="0" err="1"/>
              <a:t>Keperawatan</a:t>
            </a:r>
            <a:r>
              <a:rPr lang="en-US" sz="2100" dirty="0"/>
              <a:t> </a:t>
            </a:r>
            <a:r>
              <a:rPr lang="en-US" sz="2100" dirty="0" err="1"/>
              <a:t>kesehatan</a:t>
            </a:r>
            <a:r>
              <a:rPr lang="en-US" sz="2100" dirty="0"/>
              <a:t> </a:t>
            </a:r>
            <a:r>
              <a:rPr lang="en-US" sz="2100" dirty="0" err="1"/>
              <a:t>masyarakat</a:t>
            </a:r>
            <a:r>
              <a:rPr lang="en-US" sz="2100" dirty="0"/>
              <a:t> </a:t>
            </a:r>
            <a:r>
              <a:rPr lang="en-US" sz="2100" dirty="0" err="1"/>
              <a:t>adalah</a:t>
            </a:r>
            <a:r>
              <a:rPr lang="en-US" sz="2100" dirty="0"/>
              <a:t> </a:t>
            </a:r>
            <a:r>
              <a:rPr lang="en-US" sz="2100" dirty="0" err="1"/>
              <a:t>bagian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keperawatan</a:t>
            </a:r>
            <a:r>
              <a:rPr lang="en-US" sz="2100" dirty="0"/>
              <a:t> (</a:t>
            </a:r>
            <a:r>
              <a:rPr lang="en-US" sz="2100" b="1" dirty="0" err="1">
                <a:solidFill>
                  <a:schemeClr val="tx1"/>
                </a:solidFill>
              </a:rPr>
              <a:t>keperawatan</a:t>
            </a:r>
            <a:r>
              <a:rPr lang="en-US" sz="2100" b="1" dirty="0">
                <a:solidFill>
                  <a:schemeClr val="tx1"/>
                </a:solidFill>
              </a:rPr>
              <a:t> dan </a:t>
            </a:r>
            <a:r>
              <a:rPr lang="en-US" sz="2100" b="1" dirty="0" err="1">
                <a:solidFill>
                  <a:schemeClr val="tx1"/>
                </a:solidFill>
              </a:rPr>
              <a:t>kesehatan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masyarakat</a:t>
            </a:r>
            <a:r>
              <a:rPr lang="en-US" sz="2100" b="1" dirty="0">
                <a:solidFill>
                  <a:schemeClr val="tx1"/>
                </a:solidFill>
              </a:rPr>
              <a:t>)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dukungan</a:t>
            </a:r>
            <a:r>
              <a:rPr lang="en-US" sz="2100" dirty="0"/>
              <a:t> </a:t>
            </a:r>
            <a:r>
              <a:rPr lang="en-US" sz="2100" dirty="0" err="1">
                <a:solidFill>
                  <a:schemeClr val="bg1"/>
                </a:solidFill>
              </a:rPr>
              <a:t>peran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serta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aktif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masyarakat</a:t>
            </a:r>
            <a:r>
              <a:rPr lang="en-US" sz="2100" dirty="0">
                <a:solidFill>
                  <a:schemeClr val="tx1"/>
                </a:solidFill>
              </a:rPr>
              <a:t>,</a:t>
            </a:r>
            <a:r>
              <a:rPr lang="en-US" sz="2100" dirty="0"/>
              <a:t> </a:t>
            </a:r>
            <a:r>
              <a:rPr lang="en-US" sz="2100" dirty="0" err="1"/>
              <a:t>serta</a:t>
            </a:r>
            <a:r>
              <a:rPr lang="en-US" sz="2100" dirty="0"/>
              <a:t> </a:t>
            </a:r>
            <a:r>
              <a:rPr lang="en-US" sz="2100" dirty="0" err="1"/>
              <a:t>mengutamakan</a:t>
            </a:r>
            <a:r>
              <a:rPr lang="en-US" sz="2100" dirty="0"/>
              <a:t> </a:t>
            </a:r>
            <a:r>
              <a:rPr lang="en-US" sz="2100" dirty="0" err="1"/>
              <a:t>pelayanan</a:t>
            </a:r>
            <a:r>
              <a:rPr lang="en-US" sz="2100" dirty="0"/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promotif</a:t>
            </a:r>
            <a:r>
              <a:rPr lang="en-US" sz="2100" b="1" dirty="0">
                <a:solidFill>
                  <a:schemeClr val="tx1"/>
                </a:solidFill>
              </a:rPr>
              <a:t>, </a:t>
            </a:r>
            <a:r>
              <a:rPr lang="en-US" sz="2100" b="1" dirty="0" err="1">
                <a:solidFill>
                  <a:schemeClr val="tx1"/>
                </a:solidFill>
              </a:rPr>
              <a:t>preventif</a:t>
            </a:r>
            <a:r>
              <a:rPr lang="en-US" sz="2100" dirty="0"/>
              <a:t> </a:t>
            </a:r>
            <a:r>
              <a:rPr lang="en-US" sz="2100" dirty="0" err="1"/>
              <a:t>secara</a:t>
            </a:r>
            <a:r>
              <a:rPr lang="en-US" sz="2100" dirty="0"/>
              <a:t> </a:t>
            </a:r>
            <a:r>
              <a:rPr lang="en-US" sz="2100" dirty="0" err="1"/>
              <a:t>berkesinambungan</a:t>
            </a:r>
            <a:r>
              <a:rPr lang="en-US" sz="2100" dirty="0"/>
              <a:t> </a:t>
            </a:r>
            <a:r>
              <a:rPr lang="en-US" sz="2100" dirty="0" err="1"/>
              <a:t>tanpa</a:t>
            </a:r>
            <a:r>
              <a:rPr lang="en-US" sz="2100" dirty="0"/>
              <a:t> </a:t>
            </a:r>
            <a:r>
              <a:rPr lang="en-US" sz="2100" dirty="0" err="1"/>
              <a:t>mengabaikan</a:t>
            </a:r>
            <a:r>
              <a:rPr lang="en-US" sz="2100" dirty="0"/>
              <a:t> </a:t>
            </a:r>
            <a:r>
              <a:rPr lang="en-US" sz="2100" dirty="0" err="1"/>
              <a:t>pelayanan</a:t>
            </a:r>
            <a:r>
              <a:rPr lang="en-US" sz="2100" dirty="0"/>
              <a:t> </a:t>
            </a:r>
            <a:r>
              <a:rPr lang="en-US" sz="2100" dirty="0" err="1"/>
              <a:t>kuratif</a:t>
            </a:r>
            <a:r>
              <a:rPr lang="en-US" sz="2100" dirty="0"/>
              <a:t> dan </a:t>
            </a:r>
            <a:r>
              <a:rPr lang="en-US" sz="2100" dirty="0" err="1"/>
              <a:t>rehabilitatif</a:t>
            </a:r>
            <a:r>
              <a:rPr lang="en-US" sz="2100" dirty="0"/>
              <a:t> </a:t>
            </a:r>
            <a:r>
              <a:rPr lang="en-US" sz="2100" dirty="0" err="1"/>
              <a:t>secara</a:t>
            </a:r>
            <a:r>
              <a:rPr lang="en-US" sz="2100" dirty="0"/>
              <a:t> </a:t>
            </a:r>
            <a:r>
              <a:rPr lang="en-US" sz="2100" dirty="0" err="1"/>
              <a:t>menyeluruh</a:t>
            </a:r>
            <a:r>
              <a:rPr lang="en-US" sz="2100" dirty="0"/>
              <a:t> </a:t>
            </a:r>
            <a:r>
              <a:rPr lang="en-US" sz="2100" dirty="0" err="1"/>
              <a:t>ditujukan</a:t>
            </a:r>
            <a:r>
              <a:rPr lang="en-US" sz="2100" dirty="0"/>
              <a:t> </a:t>
            </a:r>
            <a:r>
              <a:rPr lang="en-US" sz="2100" dirty="0" err="1"/>
              <a:t>kepada</a:t>
            </a:r>
            <a:r>
              <a:rPr lang="en-US" sz="2100" dirty="0"/>
              <a:t> </a:t>
            </a:r>
            <a:r>
              <a:rPr lang="en-US" sz="2100" dirty="0" err="1"/>
              <a:t>individu</a:t>
            </a:r>
            <a:r>
              <a:rPr lang="en-US" sz="2100" dirty="0"/>
              <a:t>, </a:t>
            </a:r>
            <a:r>
              <a:rPr lang="en-US" sz="2100" dirty="0" err="1"/>
              <a:t>keluarga</a:t>
            </a:r>
            <a:r>
              <a:rPr lang="en-US" sz="2100" dirty="0"/>
              <a:t>, </a:t>
            </a:r>
            <a:r>
              <a:rPr lang="en-US" sz="2100" dirty="0" err="1"/>
              <a:t>kelompok</a:t>
            </a:r>
            <a:r>
              <a:rPr lang="en-US" sz="2100" dirty="0"/>
              <a:t> dan </a:t>
            </a:r>
            <a:r>
              <a:rPr lang="en-US" sz="2100" dirty="0" err="1"/>
              <a:t>masyarakat</a:t>
            </a:r>
            <a:r>
              <a:rPr lang="en-US" sz="2100" dirty="0"/>
              <a:t> 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dirty="0" err="1"/>
              <a:t>suatu</a:t>
            </a:r>
            <a:r>
              <a:rPr lang="en-US" sz="2100" dirty="0"/>
              <a:t> </a:t>
            </a:r>
            <a:r>
              <a:rPr lang="en-US" sz="2100" dirty="0" err="1"/>
              <a:t>kesatuan</a:t>
            </a:r>
            <a:r>
              <a:rPr lang="en-US" sz="2100" dirty="0"/>
              <a:t> yang </a:t>
            </a:r>
            <a:r>
              <a:rPr lang="en-US" sz="2100" dirty="0" err="1"/>
              <a:t>utuh</a:t>
            </a:r>
            <a:r>
              <a:rPr lang="en-US" sz="2100" dirty="0"/>
              <a:t>, </a:t>
            </a:r>
            <a:r>
              <a:rPr lang="en-US" sz="2100" dirty="0" err="1"/>
              <a:t>melalui</a:t>
            </a:r>
            <a:r>
              <a:rPr lang="en-US" sz="2100" dirty="0"/>
              <a:t> proses </a:t>
            </a:r>
            <a:r>
              <a:rPr lang="en-US" sz="2100" dirty="0" err="1"/>
              <a:t>keperawatan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meningkatkan</a:t>
            </a:r>
            <a:r>
              <a:rPr lang="en-US" sz="2100" dirty="0"/>
              <a:t> </a:t>
            </a:r>
            <a:r>
              <a:rPr lang="en-US" sz="2100" dirty="0" err="1"/>
              <a:t>fungsi</a:t>
            </a:r>
            <a:r>
              <a:rPr lang="en-US" sz="2100" dirty="0"/>
              <a:t> </a:t>
            </a:r>
            <a:r>
              <a:rPr lang="en-US" sz="2100" dirty="0" err="1"/>
              <a:t>kehidupan</a:t>
            </a:r>
            <a:r>
              <a:rPr lang="en-US" sz="2100" dirty="0"/>
              <a:t> </a:t>
            </a:r>
            <a:r>
              <a:rPr lang="en-US" sz="2100" dirty="0" err="1"/>
              <a:t>manusia</a:t>
            </a:r>
            <a:r>
              <a:rPr lang="en-US" sz="2100" dirty="0"/>
              <a:t> </a:t>
            </a:r>
            <a:r>
              <a:rPr lang="en-US" sz="2100" dirty="0" err="1"/>
              <a:t>secara</a:t>
            </a:r>
            <a:r>
              <a:rPr lang="en-US" sz="2100" dirty="0"/>
              <a:t> optimal </a:t>
            </a:r>
            <a:r>
              <a:rPr lang="en-US" sz="2100" dirty="0" err="1"/>
              <a:t>sehingga</a:t>
            </a:r>
            <a:r>
              <a:rPr lang="en-US" sz="2100" dirty="0"/>
              <a:t> </a:t>
            </a:r>
            <a:r>
              <a:rPr lang="en-US" sz="2100" dirty="0" err="1"/>
              <a:t>mandiri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upaya</a:t>
            </a:r>
            <a:r>
              <a:rPr lang="en-US" sz="2100" dirty="0"/>
              <a:t> </a:t>
            </a:r>
            <a:r>
              <a:rPr lang="en-US" sz="2100" dirty="0" err="1"/>
              <a:t>kesehatannya</a:t>
            </a:r>
            <a:endParaRPr lang="en-US" sz="21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3B9CEAD-B18E-4FD6-82CB-11DDF58C37F5}"/>
              </a:ext>
            </a:extLst>
          </p:cNvPr>
          <p:cNvSpPr/>
          <p:nvPr/>
        </p:nvSpPr>
        <p:spPr>
          <a:xfrm>
            <a:off x="913775" y="4733925"/>
            <a:ext cx="3539161" cy="114611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E98AA66C-49F4-412A-8B4C-70F276863D5B}"/>
              </a:ext>
            </a:extLst>
          </p:cNvPr>
          <p:cNvSpPr/>
          <p:nvPr/>
        </p:nvSpPr>
        <p:spPr>
          <a:xfrm>
            <a:off x="3939778" y="5001514"/>
            <a:ext cx="288130" cy="6881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15867BB-DDA1-4AED-9458-B6C8273CD517}"/>
              </a:ext>
            </a:extLst>
          </p:cNvPr>
          <p:cNvSpPr/>
          <p:nvPr/>
        </p:nvSpPr>
        <p:spPr>
          <a:xfrm>
            <a:off x="2571750" y="3985055"/>
            <a:ext cx="161925" cy="6345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4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CFBC-007D-453D-81C5-D46381CDE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0232"/>
          </a:xfrm>
        </p:spPr>
        <p:txBody>
          <a:bodyPr/>
          <a:lstStyle/>
          <a:p>
            <a:pPr algn="l"/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Sasaran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F9C92-7F93-4DB1-B081-A35C4EC9A7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428750"/>
            <a:ext cx="10820400" cy="4410075"/>
          </a:xfrm>
        </p:spPr>
        <p:txBody>
          <a:bodyPr>
            <a:normAutofit/>
          </a:bodyPr>
          <a:lstStyle/>
          <a:p>
            <a:r>
              <a:rPr lang="en-US" sz="2800" cap="none" dirty="0" err="1"/>
              <a:t>Keluarga</a:t>
            </a:r>
            <a:r>
              <a:rPr lang="en-US" sz="2800" cap="none" dirty="0"/>
              <a:t> yang </a:t>
            </a:r>
            <a:r>
              <a:rPr lang="en-US" sz="2800" cap="none" dirty="0" err="1"/>
              <a:t>belum</a:t>
            </a:r>
            <a:r>
              <a:rPr lang="en-US" sz="2800" cap="none" dirty="0"/>
              <a:t> </a:t>
            </a:r>
            <a:r>
              <a:rPr lang="en-US" sz="2800" cap="none" dirty="0" err="1"/>
              <a:t>terjangkau</a:t>
            </a:r>
            <a:r>
              <a:rPr lang="en-US" sz="2800" cap="none" dirty="0"/>
              <a:t> </a:t>
            </a:r>
            <a:r>
              <a:rPr lang="en-US" sz="2800" cap="none" dirty="0" err="1"/>
              <a:t>pelayanan</a:t>
            </a:r>
            <a:r>
              <a:rPr lang="en-US" sz="2800" cap="none" dirty="0"/>
              <a:t> </a:t>
            </a:r>
            <a:r>
              <a:rPr lang="en-US" sz="2800" cap="none" dirty="0" err="1"/>
              <a:t>kesehatan</a:t>
            </a:r>
            <a:r>
              <a:rPr lang="en-US" sz="2800" cap="none" dirty="0"/>
              <a:t> </a:t>
            </a:r>
            <a:r>
              <a:rPr lang="en-US" sz="2800" cap="none" dirty="0">
                <a:sym typeface="Wingdings" panose="05000000000000000000" pitchFamily="2" charset="2"/>
              </a:rPr>
              <a:t> </a:t>
            </a:r>
            <a:r>
              <a:rPr lang="en-US" sz="2800" cap="none" dirty="0" err="1">
                <a:sym typeface="Wingdings" panose="05000000000000000000" pitchFamily="2" charset="2"/>
              </a:rPr>
              <a:t>Bumil</a:t>
            </a:r>
            <a:r>
              <a:rPr lang="en-US" sz="2800" cap="none" dirty="0">
                <a:sym typeface="Wingdings" panose="05000000000000000000" pitchFamily="2" charset="2"/>
              </a:rPr>
              <a:t> </a:t>
            </a:r>
            <a:r>
              <a:rPr lang="en-US" sz="2800" cap="none" dirty="0" err="1">
                <a:sym typeface="Wingdings" panose="05000000000000000000" pitchFamily="2" charset="2"/>
              </a:rPr>
              <a:t>yg</a:t>
            </a:r>
            <a:r>
              <a:rPr lang="en-US" sz="2800" cap="none" dirty="0">
                <a:sym typeface="Wingdings" panose="05000000000000000000" pitchFamily="2" charset="2"/>
              </a:rPr>
              <a:t> </a:t>
            </a:r>
            <a:r>
              <a:rPr lang="en-US" sz="2800" cap="none" dirty="0" err="1">
                <a:sym typeface="Wingdings" panose="05000000000000000000" pitchFamily="2" charset="2"/>
              </a:rPr>
              <a:t>belum</a:t>
            </a:r>
            <a:r>
              <a:rPr lang="en-US" sz="2800" cap="none" dirty="0">
                <a:sym typeface="Wingdings" panose="05000000000000000000" pitchFamily="2" charset="2"/>
              </a:rPr>
              <a:t> ANC, </a:t>
            </a:r>
            <a:endParaRPr lang="en-US" sz="2800" cap="none" dirty="0"/>
          </a:p>
          <a:p>
            <a:r>
              <a:rPr lang="en-US" sz="2800" cap="none" dirty="0" err="1"/>
              <a:t>Keluarga</a:t>
            </a:r>
            <a:r>
              <a:rPr lang="en-US" sz="2800" cap="none" dirty="0"/>
              <a:t> </a:t>
            </a:r>
            <a:r>
              <a:rPr lang="en-US" sz="2800" cap="none" dirty="0" err="1"/>
              <a:t>dengan</a:t>
            </a:r>
            <a:r>
              <a:rPr lang="en-US" sz="2800" cap="none" dirty="0"/>
              <a:t> </a:t>
            </a:r>
            <a:r>
              <a:rPr lang="en-US" sz="2800" cap="none" dirty="0" err="1"/>
              <a:t>resiko</a:t>
            </a:r>
            <a:r>
              <a:rPr lang="en-US" sz="2800" cap="none" dirty="0"/>
              <a:t> </a:t>
            </a:r>
            <a:r>
              <a:rPr lang="en-US" sz="2800" cap="none" dirty="0" err="1"/>
              <a:t>tinggi</a:t>
            </a:r>
            <a:r>
              <a:rPr lang="en-US" sz="2800" cap="none" dirty="0"/>
              <a:t> </a:t>
            </a:r>
            <a:r>
              <a:rPr lang="en-US" sz="2800" cap="none" dirty="0">
                <a:sym typeface="Wingdings" panose="05000000000000000000" pitchFamily="2" charset="2"/>
              </a:rPr>
              <a:t> </a:t>
            </a:r>
            <a:r>
              <a:rPr lang="en-US" sz="2800" cap="none" dirty="0" err="1">
                <a:sym typeface="Wingdings" panose="05000000000000000000" pitchFamily="2" charset="2"/>
              </a:rPr>
              <a:t>Bumil</a:t>
            </a:r>
            <a:r>
              <a:rPr lang="en-US" sz="2800" cap="none" dirty="0">
                <a:sym typeface="Wingdings" panose="05000000000000000000" pitchFamily="2" charset="2"/>
              </a:rPr>
              <a:t> Hb </a:t>
            </a:r>
            <a:r>
              <a:rPr lang="en-US" sz="2800" cap="none" dirty="0" err="1">
                <a:sym typeface="Wingdings" panose="05000000000000000000" pitchFamily="2" charset="2"/>
              </a:rPr>
              <a:t>rendah</a:t>
            </a:r>
            <a:r>
              <a:rPr lang="en-US" sz="2800" cap="none" dirty="0">
                <a:sym typeface="Wingdings" panose="05000000000000000000" pitchFamily="2" charset="2"/>
              </a:rPr>
              <a:t>, </a:t>
            </a:r>
            <a:r>
              <a:rPr lang="en-US" sz="2800" cap="none" dirty="0" err="1">
                <a:sym typeface="Wingdings" panose="05000000000000000000" pitchFamily="2" charset="2"/>
              </a:rPr>
              <a:t>Balita</a:t>
            </a:r>
            <a:r>
              <a:rPr lang="en-US" sz="2800" cap="none" dirty="0">
                <a:sym typeface="Wingdings" panose="05000000000000000000" pitchFamily="2" charset="2"/>
              </a:rPr>
              <a:t> BGM</a:t>
            </a:r>
            <a:endParaRPr lang="en-US" sz="2800" cap="none" dirty="0"/>
          </a:p>
          <a:p>
            <a:r>
              <a:rPr lang="en-US" sz="2800" cap="none" dirty="0" err="1"/>
              <a:t>Pembinaan</a:t>
            </a:r>
            <a:r>
              <a:rPr lang="en-US" sz="2800" cap="none" dirty="0"/>
              <a:t> </a:t>
            </a:r>
            <a:r>
              <a:rPr lang="en-US" sz="2800" cap="none" dirty="0" err="1"/>
              <a:t>kelompok</a:t>
            </a:r>
            <a:r>
              <a:rPr lang="en-US" sz="2800" cap="none" dirty="0"/>
              <a:t> </a:t>
            </a:r>
            <a:r>
              <a:rPr lang="en-US" sz="2800" cap="none" dirty="0" err="1"/>
              <a:t>khusus</a:t>
            </a:r>
            <a:r>
              <a:rPr lang="en-US" sz="2800" cap="none" dirty="0"/>
              <a:t> </a:t>
            </a:r>
            <a:r>
              <a:rPr lang="en-US" sz="2800" cap="none" dirty="0">
                <a:sym typeface="Wingdings" panose="05000000000000000000" pitchFamily="2" charset="2"/>
              </a:rPr>
              <a:t> </a:t>
            </a:r>
            <a:r>
              <a:rPr lang="en-US" sz="2800" cap="none" dirty="0" err="1">
                <a:sym typeface="Wingdings" panose="05000000000000000000" pitchFamily="2" charset="2"/>
              </a:rPr>
              <a:t>Panti</a:t>
            </a:r>
            <a:r>
              <a:rPr lang="en-US" sz="2800" cap="none" dirty="0">
                <a:sym typeface="Wingdings" panose="05000000000000000000" pitchFamily="2" charset="2"/>
              </a:rPr>
              <a:t>, </a:t>
            </a:r>
            <a:r>
              <a:rPr lang="en-US" sz="2800" b="1" cap="none" dirty="0" err="1">
                <a:solidFill>
                  <a:srgbClr val="FF0000"/>
                </a:solidFill>
                <a:sym typeface="Wingdings" panose="05000000000000000000" pitchFamily="2" charset="2"/>
              </a:rPr>
              <a:t>Pondok</a:t>
            </a:r>
            <a:r>
              <a:rPr lang="en-US" sz="2800" b="1" cap="non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800" b="1" cap="none" dirty="0" err="1">
                <a:solidFill>
                  <a:srgbClr val="FF0000"/>
                </a:solidFill>
                <a:sym typeface="Wingdings" panose="05000000000000000000" pitchFamily="2" charset="2"/>
              </a:rPr>
              <a:t>Pesantren</a:t>
            </a:r>
            <a:r>
              <a:rPr lang="en-US" sz="2800" b="1" cap="none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en-US" sz="2800" cap="none" dirty="0" err="1"/>
              <a:t>Pembinaan</a:t>
            </a:r>
            <a:r>
              <a:rPr lang="en-US" sz="2800" cap="none" dirty="0"/>
              <a:t> </a:t>
            </a:r>
            <a:r>
              <a:rPr lang="en-US" sz="2800" cap="none" dirty="0" err="1"/>
              <a:t>desa</a:t>
            </a:r>
            <a:r>
              <a:rPr lang="en-US" sz="2800" cap="none" dirty="0"/>
              <a:t> </a:t>
            </a:r>
            <a:r>
              <a:rPr lang="en-US" sz="2800" cap="none" dirty="0" err="1"/>
              <a:t>atau</a:t>
            </a:r>
            <a:r>
              <a:rPr lang="en-US" sz="2800" cap="none" dirty="0"/>
              <a:t> </a:t>
            </a:r>
            <a:r>
              <a:rPr lang="en-US" sz="2800" cap="none" dirty="0" err="1"/>
              <a:t>masyarakat</a:t>
            </a:r>
            <a:r>
              <a:rPr lang="en-US" sz="2800" cap="none" dirty="0"/>
              <a:t> </a:t>
            </a:r>
            <a:r>
              <a:rPr lang="en-US" sz="2800" cap="none" dirty="0" err="1"/>
              <a:t>bermasalah</a:t>
            </a:r>
            <a:r>
              <a:rPr lang="en-US" sz="2800" cap="none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 </a:t>
            </a:r>
            <a:r>
              <a:rPr lang="en-US" sz="2800" cap="none" dirty="0" err="1">
                <a:sym typeface="Wingdings" panose="05000000000000000000" pitchFamily="2" charset="2"/>
              </a:rPr>
              <a:t>Diare</a:t>
            </a:r>
            <a:r>
              <a:rPr lang="en-US" sz="2800" cap="none" dirty="0">
                <a:sym typeface="Wingdings" panose="05000000000000000000" pitchFamily="2" charset="2"/>
              </a:rPr>
              <a:t>, DHF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52489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CFBC-007D-453D-81C5-D46381CDE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05457"/>
          </a:xfrm>
        </p:spPr>
        <p:txBody>
          <a:bodyPr/>
          <a:lstStyle/>
          <a:p>
            <a:pPr algn="l"/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Jenis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Kegiatan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F9C92-7F93-4DB1-B081-A35C4EC9A7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00175"/>
            <a:ext cx="10363826" cy="4695825"/>
          </a:xfrm>
        </p:spPr>
        <p:txBody>
          <a:bodyPr>
            <a:normAutofit lnSpcReduction="10000"/>
          </a:bodyPr>
          <a:lstStyle/>
          <a:p>
            <a:r>
              <a:rPr lang="en-US" sz="2600" cap="none" dirty="0" err="1"/>
              <a:t>Memberikan</a:t>
            </a:r>
            <a:r>
              <a:rPr lang="en-US" sz="2600" cap="none" dirty="0"/>
              <a:t> </a:t>
            </a:r>
            <a:r>
              <a:rPr lang="en-US" sz="2600" cap="none" dirty="0" err="1"/>
              <a:t>Askep</a:t>
            </a:r>
            <a:r>
              <a:rPr lang="en-US" sz="2600" cap="none" dirty="0"/>
              <a:t> </a:t>
            </a:r>
            <a:r>
              <a:rPr lang="en-US" sz="2600" cap="none" dirty="0" err="1"/>
              <a:t>Individu</a:t>
            </a:r>
            <a:r>
              <a:rPr lang="en-US" sz="2600" cap="none" dirty="0"/>
              <a:t>, </a:t>
            </a:r>
            <a:r>
              <a:rPr lang="en-US" sz="2600" cap="none" dirty="0" err="1"/>
              <a:t>keluarga</a:t>
            </a:r>
            <a:r>
              <a:rPr lang="en-US" sz="2600" cap="none" dirty="0"/>
              <a:t> dan </a:t>
            </a:r>
            <a:r>
              <a:rPr lang="en-US" sz="2600" cap="none" dirty="0" err="1"/>
              <a:t>kelompok</a:t>
            </a:r>
            <a:r>
              <a:rPr lang="en-US" sz="2600" cap="none" dirty="0"/>
              <a:t> </a:t>
            </a:r>
            <a:r>
              <a:rPr lang="en-US" sz="2600" cap="none" dirty="0" err="1"/>
              <a:t>melaui</a:t>
            </a:r>
            <a:r>
              <a:rPr lang="en-US" sz="2600" cap="none" dirty="0"/>
              <a:t> home care </a:t>
            </a:r>
          </a:p>
          <a:p>
            <a:r>
              <a:rPr lang="en-US" sz="2600" b="1" cap="none" dirty="0" err="1">
                <a:solidFill>
                  <a:srgbClr val="FF0000"/>
                </a:solidFill>
              </a:rPr>
              <a:t>Penyuluhan</a:t>
            </a:r>
            <a:r>
              <a:rPr lang="en-US" sz="2600" b="1" cap="none" dirty="0">
                <a:solidFill>
                  <a:srgbClr val="FF0000"/>
                </a:solidFill>
              </a:rPr>
              <a:t> </a:t>
            </a:r>
            <a:r>
              <a:rPr lang="en-US" sz="2600" b="1" cap="none" dirty="0" err="1">
                <a:solidFill>
                  <a:srgbClr val="FF0000"/>
                </a:solidFill>
              </a:rPr>
              <a:t>kesehataan</a:t>
            </a:r>
            <a:r>
              <a:rPr lang="en-US" sz="2600" b="1" cap="none" dirty="0">
                <a:solidFill>
                  <a:srgbClr val="FF0000"/>
                </a:solidFill>
              </a:rPr>
              <a:t> </a:t>
            </a:r>
          </a:p>
          <a:p>
            <a:r>
              <a:rPr lang="en-US" sz="2600" cap="none" dirty="0" err="1"/>
              <a:t>Konsultasi</a:t>
            </a:r>
            <a:r>
              <a:rPr lang="en-US" sz="2600" cap="none" dirty="0"/>
              <a:t> dan problem solving</a:t>
            </a:r>
          </a:p>
          <a:p>
            <a:r>
              <a:rPr lang="en-US" sz="2600" cap="none" dirty="0" err="1"/>
              <a:t>Bimbingan</a:t>
            </a:r>
            <a:r>
              <a:rPr lang="en-US" sz="2600" cap="none" dirty="0"/>
              <a:t> </a:t>
            </a:r>
          </a:p>
          <a:p>
            <a:r>
              <a:rPr lang="en-US" sz="2600" cap="none" dirty="0" err="1"/>
              <a:t>Melaksanakan</a:t>
            </a:r>
            <a:r>
              <a:rPr lang="en-US" sz="2600" cap="none" dirty="0"/>
              <a:t> </a:t>
            </a:r>
            <a:r>
              <a:rPr lang="en-US" sz="2600" cap="none" dirty="0" err="1"/>
              <a:t>rujukan</a:t>
            </a:r>
            <a:r>
              <a:rPr lang="en-US" sz="2600" cap="none" dirty="0"/>
              <a:t> </a:t>
            </a:r>
          </a:p>
          <a:p>
            <a:r>
              <a:rPr lang="en-US" sz="2600" cap="none" dirty="0" err="1"/>
              <a:t>Penemuan</a:t>
            </a:r>
            <a:r>
              <a:rPr lang="en-US" sz="2600" cap="none" dirty="0"/>
              <a:t> </a:t>
            </a:r>
            <a:r>
              <a:rPr lang="en-US" sz="2600" cap="none" dirty="0" err="1"/>
              <a:t>kasus</a:t>
            </a:r>
            <a:r>
              <a:rPr lang="en-US" sz="2600" cap="none" dirty="0"/>
              <a:t> </a:t>
            </a:r>
          </a:p>
          <a:p>
            <a:r>
              <a:rPr lang="en-US" sz="2600" cap="none" dirty="0" err="1"/>
              <a:t>Sebagai</a:t>
            </a:r>
            <a:r>
              <a:rPr lang="en-US" sz="2600" cap="none" dirty="0"/>
              <a:t> </a:t>
            </a:r>
            <a:r>
              <a:rPr lang="en-US" sz="2600" cap="none" dirty="0" err="1"/>
              <a:t>penghubung</a:t>
            </a:r>
            <a:r>
              <a:rPr lang="en-US" sz="2600" cap="none" dirty="0"/>
              <a:t> </a:t>
            </a:r>
            <a:r>
              <a:rPr lang="en-US" sz="2600" cap="none" dirty="0" err="1"/>
              <a:t>antara</a:t>
            </a:r>
            <a:r>
              <a:rPr lang="en-US" sz="2600" cap="none" dirty="0"/>
              <a:t> </a:t>
            </a:r>
            <a:r>
              <a:rPr lang="en-US" sz="2600" cap="none" dirty="0" err="1"/>
              <a:t>masyarakat</a:t>
            </a:r>
            <a:r>
              <a:rPr lang="en-US" sz="2600" cap="none" dirty="0"/>
              <a:t> </a:t>
            </a:r>
            <a:r>
              <a:rPr lang="en-US" sz="2600" cap="none" dirty="0" err="1"/>
              <a:t>dengan</a:t>
            </a:r>
            <a:r>
              <a:rPr lang="en-US" sz="2600" cap="none" dirty="0"/>
              <a:t> unit </a:t>
            </a:r>
            <a:r>
              <a:rPr lang="en-US" sz="2600" cap="none" dirty="0" err="1"/>
              <a:t>Yankes</a:t>
            </a:r>
            <a:endParaRPr lang="en-US" sz="2600" cap="none" dirty="0"/>
          </a:p>
          <a:p>
            <a:r>
              <a:rPr lang="en-US" sz="2600" cap="none" dirty="0" err="1"/>
              <a:t>Ikut</a:t>
            </a:r>
            <a:r>
              <a:rPr lang="en-US" sz="2600" cap="none" dirty="0"/>
              <a:t> </a:t>
            </a:r>
            <a:r>
              <a:rPr lang="en-US" sz="2600" cap="none" dirty="0" err="1"/>
              <a:t>serta</a:t>
            </a:r>
            <a:r>
              <a:rPr lang="en-US" sz="2600" cap="none" dirty="0"/>
              <a:t> </a:t>
            </a:r>
            <a:r>
              <a:rPr lang="en-US" sz="2600" cap="none" dirty="0" err="1"/>
              <a:t>dalam</a:t>
            </a:r>
            <a:r>
              <a:rPr lang="en-US" sz="2600" cap="none" dirty="0"/>
              <a:t> </a:t>
            </a:r>
            <a:r>
              <a:rPr lang="en-US" sz="2600" cap="none" dirty="0" err="1"/>
              <a:t>penelitian</a:t>
            </a:r>
            <a:endParaRPr lang="en-US" sz="2600" cap="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7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ABA2-93E0-40A5-988B-9735EA50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72133"/>
          </a:xfrm>
        </p:spPr>
        <p:txBody>
          <a:bodyPr/>
          <a:lstStyle/>
          <a:p>
            <a:pPr algn="l"/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Sasaran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90B78579-5A69-4AB3-B693-1601FFEB38A2}"/>
              </a:ext>
            </a:extLst>
          </p:cNvPr>
          <p:cNvSpPr/>
          <p:nvPr/>
        </p:nvSpPr>
        <p:spPr>
          <a:xfrm>
            <a:off x="4714874" y="3683554"/>
            <a:ext cx="2428875" cy="459822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D9CE3F68-D67A-49F0-B95D-907F9EB06367}"/>
              </a:ext>
            </a:extLst>
          </p:cNvPr>
          <p:cNvSpPr/>
          <p:nvPr/>
        </p:nvSpPr>
        <p:spPr>
          <a:xfrm>
            <a:off x="981077" y="3009900"/>
            <a:ext cx="3095624" cy="186427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Masyarakat</a:t>
            </a:r>
            <a:r>
              <a:rPr lang="en-US" dirty="0"/>
              <a:t> 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51089D78-5C2C-494B-92CF-39617A60D893}"/>
              </a:ext>
            </a:extLst>
          </p:cNvPr>
          <p:cNvSpPr/>
          <p:nvPr/>
        </p:nvSpPr>
        <p:spPr>
          <a:xfrm>
            <a:off x="7886698" y="3121578"/>
            <a:ext cx="3095625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Pondok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Pesantren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D3F6ECD-CE05-44AF-9FD1-1C872739755C}"/>
              </a:ext>
            </a:extLst>
          </p:cNvPr>
          <p:cNvSpPr/>
          <p:nvPr/>
        </p:nvSpPr>
        <p:spPr>
          <a:xfrm>
            <a:off x="5972175" y="3687006"/>
            <a:ext cx="1171574" cy="45982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8392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586802-67BF-4B31-AFE3-2C42A416BA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AB9843-8233-452C-82B9-ECE749792D2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A783F2E-97E2-484E-BF92-B33AEA715C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Laboratory design</Template>
  <TotalTime>0</TotalTime>
  <Words>322</Words>
  <Application>Microsoft Office PowerPoint</Application>
  <PresentationFormat>Widescreen</PresentationFormat>
  <Paragraphs>69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Tw Cen MT</vt:lpstr>
      <vt:lpstr>Droplet</vt:lpstr>
      <vt:lpstr>Manajemen Perawat Kesehatan Masyarakat di Lingkungan Masyarakat dan Pondok Peantren</vt:lpstr>
      <vt:lpstr>Health trends </vt:lpstr>
      <vt:lpstr>PowerPoint Presentation</vt:lpstr>
      <vt:lpstr>Penyebab</vt:lpstr>
      <vt:lpstr>PowerPoint Presentation</vt:lpstr>
      <vt:lpstr>PowerPoint Presentation</vt:lpstr>
      <vt:lpstr>Sasaran </vt:lpstr>
      <vt:lpstr>Jenis Kegiatan</vt:lpstr>
      <vt:lpstr>Sasaran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2022-12-04T13:34:56Z</dcterms:created>
  <dcterms:modified xsi:type="dcterms:W3CDTF">2022-12-17T23:51:54Z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